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3" r:id="rId3"/>
    <p:sldId id="262" r:id="rId4"/>
    <p:sldId id="259" r:id="rId5"/>
    <p:sldId id="260" r:id="rId6"/>
    <p:sldId id="261" r:id="rId7"/>
    <p:sldId id="273" r:id="rId8"/>
    <p:sldId id="264" r:id="rId9"/>
    <p:sldId id="265" r:id="rId10"/>
    <p:sldId id="266" r:id="rId11"/>
    <p:sldId id="272" r:id="rId12"/>
    <p:sldId id="270" r:id="rId13"/>
    <p:sldId id="271" r:id="rId14"/>
    <p:sldId id="267" r:id="rId15"/>
    <p:sldId id="268" r:id="rId16"/>
    <p:sldId id="26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638" y="-8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GB"/>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GB"/>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GB"/>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12/18/2016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GB"/>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GB"/>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GB"/>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GB"/>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GB"/>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12/18/2016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Teaching method </a:t>
            </a:r>
            <a:endParaRPr lang="en-US"/>
          </a:p>
        </p:txBody>
      </p:sp>
      <p:sp>
        <p:nvSpPr>
          <p:cNvPr id="3" name="Subtitle 2"/>
          <p:cNvSpPr>
            <a:spLocks noGrp="1"/>
          </p:cNvSpPr>
          <p:nvPr>
            <p:ph type="subTitle" idx="1"/>
          </p:nvPr>
        </p:nvSpPr>
        <p:spPr/>
        <p:txBody>
          <a:bodyPr/>
          <a:lstStyle/>
          <a:p>
            <a:r>
              <a:rPr lang="en-GB">
                <a:latin typeface="Malgun Gothic" panose="020B0503020000020004" pitchFamily="34" charset="-127"/>
                <a:ea typeface="Malgun Gothic" panose="020B0503020000020004" pitchFamily="34" charset="-127"/>
                <a:cs typeface="Leelawadee UI" panose="020B0604020202020204" pitchFamily="34" charset="0"/>
              </a:rPr>
              <a:t>Preapared by :halim hamza</a:t>
            </a:r>
          </a:p>
          <a:p>
            <a:r>
              <a:rPr lang="en-GB">
                <a:latin typeface="Malgun Gothic" panose="020B0503020000020004" pitchFamily="34" charset="-127"/>
                <a:ea typeface="Malgun Gothic" panose="020B0503020000020004" pitchFamily="34" charset="-127"/>
                <a:cs typeface="Leelawadee UI" panose="020B0604020202020204" pitchFamily="34" charset="0"/>
              </a:rPr>
              <a:t>Department :biology</a:t>
            </a:r>
            <a:r>
              <a:rPr lang="en-GB"/>
              <a:t> </a:t>
            </a:r>
            <a:endParaRPr lang="en-US"/>
          </a:p>
        </p:txBody>
      </p:sp>
    </p:spTree>
    <p:extLst>
      <p:ext uri="{BB962C8B-B14F-4D97-AF65-F5344CB8AC3E}">
        <p14:creationId xmlns:p14="http://schemas.microsoft.com/office/powerpoint/2010/main" val="2019905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344" y="2136338"/>
            <a:ext cx="12275344" cy="4031873"/>
          </a:xfrm>
          <a:prstGeom prst="rect">
            <a:avLst/>
          </a:prstGeom>
          <a:noFill/>
        </p:spPr>
        <p:txBody>
          <a:bodyPr wrap="square">
            <a:spAutoFit/>
          </a:bodyPr>
          <a:lstStyle/>
          <a:p>
            <a:pPr algn="l" fontAlgn="base"/>
            <a:endParaRPr lang="en-GB" sz="3200" b="1" i="0">
              <a:solidFill>
                <a:srgbClr val="222222"/>
              </a:solidFill>
              <a:effectLst/>
              <a:latin typeface="Linux Libertine"/>
            </a:endParaRPr>
          </a:p>
          <a:p>
            <a:pPr algn="l" rtl="0" fontAlgn="base"/>
            <a:r>
              <a:rPr lang="en-GB" sz="3200" b="0" i="0">
                <a:solidFill>
                  <a:srgbClr val="222222"/>
                </a:solidFill>
                <a:effectLst/>
                <a:latin typeface="inherit"/>
              </a:rPr>
              <a:t>A </a:t>
            </a:r>
            <a:r>
              <a:rPr lang="en-GB" sz="3200" b="1" i="0">
                <a:solidFill>
                  <a:srgbClr val="222222"/>
                </a:solidFill>
                <a:effectLst/>
                <a:latin typeface="inherit"/>
              </a:rPr>
              <a:t>teaching method</a:t>
            </a:r>
            <a:r>
              <a:rPr lang="en-GB" sz="3200" b="0" i="0">
                <a:solidFill>
                  <a:srgbClr val="222222"/>
                </a:solidFill>
                <a:effectLst/>
                <a:latin typeface="inherit"/>
              </a:rPr>
              <a:t> comprises the principles and methods used for instruction to be implemented by teachers to achieve the desired learning or memorization by students. These strategies are determined partly on subject matter to be taught and partly by the nature of the learner. For a particular teaching method to be appropriate and efficient it has to be in relation with the characteristic of the learner and the type of learning it is supposed to bring about.</a:t>
            </a:r>
          </a:p>
        </p:txBody>
      </p:sp>
      <p:sp>
        <p:nvSpPr>
          <p:cNvPr id="3" name="Title 2"/>
          <p:cNvSpPr>
            <a:spLocks noGrp="1"/>
          </p:cNvSpPr>
          <p:nvPr>
            <p:ph type="title" idx="4294967295"/>
          </p:nvPr>
        </p:nvSpPr>
        <p:spPr>
          <a:xfrm>
            <a:off x="0" y="619125"/>
            <a:ext cx="10363200" cy="1595438"/>
          </a:xfrm>
        </p:spPr>
        <p:txBody>
          <a:bodyPr/>
          <a:lstStyle/>
          <a:p>
            <a:r>
              <a:rPr lang="en-GB"/>
              <a:t>What is the teaching method </a:t>
            </a:r>
            <a:endParaRPr lang="en-US"/>
          </a:p>
        </p:txBody>
      </p:sp>
    </p:spTree>
    <p:extLst>
      <p:ext uri="{BB962C8B-B14F-4D97-AF65-F5344CB8AC3E}">
        <p14:creationId xmlns:p14="http://schemas.microsoft.com/office/powerpoint/2010/main" val="3560818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457200" y="1600200"/>
            <a:ext cx="8229600"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dirty="0"/>
              <a:t>Clear expectations</a:t>
            </a:r>
          </a:p>
          <a:p>
            <a:pPr lvl="1" eaLnBrk="1" hangingPunct="1"/>
            <a:r>
              <a:rPr lang="en-US" altLang="en-US" dirty="0"/>
              <a:t>During first meeting clarify what is expected of students</a:t>
            </a:r>
          </a:p>
          <a:p>
            <a:pPr lvl="1" eaLnBrk="1" hangingPunct="1"/>
            <a:r>
              <a:rPr lang="en-US" altLang="en-US" dirty="0"/>
              <a:t>Encourage students to verbalize their goals for the course</a:t>
            </a:r>
          </a:p>
          <a:p>
            <a:pPr lvl="1" eaLnBrk="1" hangingPunct="1"/>
            <a:r>
              <a:rPr lang="en-US" altLang="en-US" dirty="0"/>
              <a:t>Make assignments clear with criteria for grading</a:t>
            </a:r>
          </a:p>
          <a:p>
            <a:pPr lvl="1" eaLnBrk="1" hangingPunct="1"/>
            <a:r>
              <a:rPr lang="en-US" altLang="en-US" dirty="0"/>
              <a:t>Be clear about examinations – timing, number, % of final grade</a:t>
            </a:r>
          </a:p>
        </p:txBody>
      </p:sp>
      <p:pic>
        <p:nvPicPr>
          <p:cNvPr id="3" name="Picture 3"/>
          <p:cNvPicPr>
            <a:picLocks noChangeAspect="1"/>
          </p:cNvPicPr>
          <p:nvPr/>
        </p:nvPicPr>
        <p:blipFill>
          <a:blip r:embed="rId2"/>
          <a:stretch>
            <a:fillRect/>
          </a:stretch>
        </p:blipFill>
        <p:spPr>
          <a:xfrm>
            <a:off x="8056593" y="-33934"/>
            <a:ext cx="4135407" cy="2986683"/>
          </a:xfrm>
          <a:prstGeom prst="rect">
            <a:avLst/>
          </a:prstGeom>
        </p:spPr>
      </p:pic>
    </p:spTree>
    <p:extLst>
      <p:ext uri="{BB962C8B-B14F-4D97-AF65-F5344CB8AC3E}">
        <p14:creationId xmlns:p14="http://schemas.microsoft.com/office/powerpoint/2010/main" val="2268087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7200" y="1600200"/>
            <a:ext cx="11734800"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dirty="0"/>
              <a:t>Check out the physical environment</a:t>
            </a:r>
          </a:p>
          <a:p>
            <a:pPr lvl="1" eaLnBrk="1" hangingPunct="1"/>
            <a:r>
              <a:rPr lang="en-US" altLang="en-US" dirty="0"/>
              <a:t>Temperature</a:t>
            </a:r>
          </a:p>
          <a:p>
            <a:pPr lvl="1" eaLnBrk="1" hangingPunct="1"/>
            <a:r>
              <a:rPr lang="en-US" altLang="en-US" dirty="0"/>
              <a:t>Lighting</a:t>
            </a:r>
          </a:p>
          <a:p>
            <a:pPr lvl="1" eaLnBrk="1" hangingPunct="1"/>
            <a:r>
              <a:rPr lang="en-US" altLang="en-US" dirty="0"/>
              <a:t>Seating</a:t>
            </a:r>
          </a:p>
          <a:p>
            <a:pPr lvl="1" eaLnBrk="1" hangingPunct="1"/>
            <a:r>
              <a:rPr lang="en-US" altLang="en-US" dirty="0"/>
              <a:t>Equipment</a:t>
            </a:r>
          </a:p>
          <a:p>
            <a:pPr lvl="1" eaLnBrk="1" hangingPunct="1">
              <a:buFontTx/>
              <a:buNone/>
            </a:pPr>
            <a:endParaRPr lang="en-US" altLang="en-US" dirty="0"/>
          </a:p>
        </p:txBody>
      </p:sp>
      <p:sp>
        <p:nvSpPr>
          <p:cNvPr id="4" name="Rectangle 2"/>
          <p:cNvSpPr txBox="1">
            <a:spLocks noChangeArrowheads="1"/>
          </p:cNvSpPr>
          <p:nvPr/>
        </p:nvSpPr>
        <p:spPr>
          <a:xfrm>
            <a:off x="457200" y="274638"/>
            <a:ext cx="8229600" cy="1143000"/>
          </a:xfrm>
          <a:prstGeom prst="rect">
            <a:avLst/>
          </a:prstGeom>
        </p:spPr>
        <p:txBody>
          <a:bodyPr/>
          <a:lst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a:lstStyle>
          <a:p>
            <a:pPr eaLnBrk="1" hangingPunct="1"/>
            <a:r>
              <a:rPr lang="en-US" altLang="en-US" dirty="0"/>
              <a:t>Classroom Climate</a:t>
            </a:r>
          </a:p>
        </p:txBody>
      </p:sp>
    </p:spTree>
    <p:extLst>
      <p:ext uri="{BB962C8B-B14F-4D97-AF65-F5344CB8AC3E}">
        <p14:creationId xmlns:p14="http://schemas.microsoft.com/office/powerpoint/2010/main" val="2501137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7200" y="1600200"/>
            <a:ext cx="11734800"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2800"/>
              <a:t>Build in break time, be clear about timing</a:t>
            </a:r>
          </a:p>
          <a:p>
            <a:pPr eaLnBrk="1" hangingPunct="1"/>
            <a:r>
              <a:rPr lang="en-US" altLang="en-US" sz="2800"/>
              <a:t>Start and end on time</a:t>
            </a:r>
          </a:p>
          <a:p>
            <a:pPr eaLnBrk="1" hangingPunct="1"/>
            <a:r>
              <a:rPr lang="en-US" altLang="en-US" sz="2800"/>
              <a:t>Make the rules of the class clear</a:t>
            </a:r>
          </a:p>
          <a:p>
            <a:pPr eaLnBrk="1" hangingPunct="1"/>
            <a:r>
              <a:rPr lang="en-US" altLang="en-US" sz="2800"/>
              <a:t>On the first day, greet learners with enthusiasm</a:t>
            </a:r>
          </a:p>
          <a:p>
            <a:pPr eaLnBrk="1" hangingPunct="1"/>
            <a:r>
              <a:rPr lang="en-US" altLang="en-US" sz="2800"/>
              <a:t>Try to learn about each student </a:t>
            </a:r>
          </a:p>
          <a:p>
            <a:pPr eaLnBrk="1" hangingPunct="1"/>
            <a:r>
              <a:rPr lang="en-US" altLang="en-US" sz="2800"/>
              <a:t>Learn their names and address them by name as soon as possible</a:t>
            </a:r>
          </a:p>
          <a:p>
            <a:pPr eaLnBrk="1" hangingPunct="1"/>
            <a:r>
              <a:rPr lang="en-US" altLang="en-US" sz="2800"/>
              <a:t>The climate should be one of respect for each individual</a:t>
            </a:r>
          </a:p>
        </p:txBody>
      </p:sp>
    </p:spTree>
    <p:extLst>
      <p:ext uri="{BB962C8B-B14F-4D97-AF65-F5344CB8AC3E}">
        <p14:creationId xmlns:p14="http://schemas.microsoft.com/office/powerpoint/2010/main" val="3800995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457200" y="1600200"/>
            <a:ext cx="8229600"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a:t>Viewed by students as a complete learning experience; think lecturer presents all they need to know</a:t>
            </a:r>
            <a:r>
              <a:rPr lang="en-GB" altLang="en-US"/>
              <a:t>.</a:t>
            </a:r>
            <a:endParaRPr lang="en-US" altLang="en-US"/>
          </a:p>
        </p:txBody>
      </p:sp>
      <p:sp>
        <p:nvSpPr>
          <p:cNvPr id="4" name="Rectangle 2"/>
          <p:cNvSpPr txBox="1">
            <a:spLocks noChangeArrowheads="1"/>
          </p:cNvSpPr>
          <p:nvPr/>
        </p:nvSpPr>
        <p:spPr>
          <a:xfrm>
            <a:off x="1040606" y="457200"/>
            <a:ext cx="8229600" cy="1143000"/>
          </a:xfrm>
          <a:prstGeom prst="rect">
            <a:avLst/>
          </a:prstGeom>
        </p:spPr>
        <p:txBody>
          <a:bodyPr/>
          <a:lst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a:lstStyle>
          <a:p>
            <a:pPr eaLnBrk="1" hangingPunct="1"/>
            <a:r>
              <a:rPr lang="en-US" altLang="en-US"/>
              <a:t>Lecture</a:t>
            </a:r>
          </a:p>
        </p:txBody>
      </p:sp>
      <p:pic>
        <p:nvPicPr>
          <p:cNvPr id="3" name="Picture 6"/>
          <p:cNvPicPr>
            <a:picLocks noChangeAspect="1"/>
          </p:cNvPicPr>
          <p:nvPr/>
        </p:nvPicPr>
        <p:blipFill>
          <a:blip r:embed="rId2"/>
          <a:stretch>
            <a:fillRect/>
          </a:stretch>
        </p:blipFill>
        <p:spPr>
          <a:xfrm>
            <a:off x="6180927" y="3381375"/>
            <a:ext cx="6065841" cy="3476625"/>
          </a:xfrm>
          <a:prstGeom prst="rect">
            <a:avLst/>
          </a:prstGeom>
        </p:spPr>
      </p:pic>
    </p:spTree>
    <p:extLst>
      <p:ext uri="{BB962C8B-B14F-4D97-AF65-F5344CB8AC3E}">
        <p14:creationId xmlns:p14="http://schemas.microsoft.com/office/powerpoint/2010/main" val="1241401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7200" y="1600200"/>
            <a:ext cx="11651456"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80000"/>
              </a:lnSpc>
            </a:pPr>
            <a:r>
              <a:rPr lang="en-US" altLang="en-US" sz="2800"/>
              <a:t>Enthusiasm is key element</a:t>
            </a:r>
          </a:p>
          <a:p>
            <a:pPr eaLnBrk="1" hangingPunct="1">
              <a:lnSpc>
                <a:spcPct val="80000"/>
              </a:lnSpc>
            </a:pPr>
            <a:r>
              <a:rPr lang="en-US" altLang="en-US" sz="2800"/>
              <a:t>Understand the content</a:t>
            </a:r>
          </a:p>
          <a:p>
            <a:pPr eaLnBrk="1" hangingPunct="1">
              <a:lnSpc>
                <a:spcPct val="80000"/>
              </a:lnSpc>
            </a:pPr>
            <a:r>
              <a:rPr lang="en-US" altLang="en-US" sz="2800"/>
              <a:t>Use notes but do not read your lecture</a:t>
            </a:r>
          </a:p>
          <a:p>
            <a:pPr eaLnBrk="1" hangingPunct="1">
              <a:lnSpc>
                <a:spcPct val="80000"/>
              </a:lnSpc>
            </a:pPr>
            <a:r>
              <a:rPr lang="en-US" altLang="en-US" sz="2800"/>
              <a:t>Speak clearly and loudly enough to be heard in the back of the room</a:t>
            </a:r>
          </a:p>
          <a:p>
            <a:pPr eaLnBrk="1" hangingPunct="1">
              <a:lnSpc>
                <a:spcPct val="80000"/>
              </a:lnSpc>
            </a:pPr>
            <a:r>
              <a:rPr lang="en-US" altLang="en-US" sz="2800"/>
              <a:t>Make eye contact</a:t>
            </a:r>
          </a:p>
          <a:p>
            <a:pPr eaLnBrk="1" hangingPunct="1">
              <a:lnSpc>
                <a:spcPct val="80000"/>
              </a:lnSpc>
            </a:pPr>
            <a:r>
              <a:rPr lang="en-US" altLang="en-US" sz="2800"/>
              <a:t>Use creative movement</a:t>
            </a:r>
          </a:p>
          <a:p>
            <a:pPr eaLnBrk="1" hangingPunct="1">
              <a:lnSpc>
                <a:spcPct val="80000"/>
              </a:lnSpc>
            </a:pPr>
            <a:r>
              <a:rPr lang="en-US" altLang="en-US" sz="2800"/>
              <a:t>Create a change of pace</a:t>
            </a:r>
          </a:p>
          <a:p>
            <a:pPr eaLnBrk="1" hangingPunct="1">
              <a:lnSpc>
                <a:spcPct val="80000"/>
              </a:lnSpc>
            </a:pPr>
            <a:r>
              <a:rPr lang="en-US" altLang="en-US" sz="2800"/>
              <a:t>Distribute a skeletal outline only if it helps the learner identify key points</a:t>
            </a:r>
          </a:p>
        </p:txBody>
      </p:sp>
    </p:spTree>
    <p:extLst>
      <p:ext uri="{BB962C8B-B14F-4D97-AF65-F5344CB8AC3E}">
        <p14:creationId xmlns:p14="http://schemas.microsoft.com/office/powerpoint/2010/main" val="1953689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7200" y="1600200"/>
            <a:ext cx="11841956"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a:t>Formal</a:t>
            </a:r>
          </a:p>
          <a:p>
            <a:pPr eaLnBrk="1" hangingPunct="1"/>
            <a:r>
              <a:rPr lang="en-US" altLang="en-US"/>
              <a:t>Expository</a:t>
            </a:r>
          </a:p>
          <a:p>
            <a:pPr eaLnBrk="1" hangingPunct="1"/>
            <a:r>
              <a:rPr lang="en-US" altLang="en-US"/>
              <a:t>Provocative </a:t>
            </a:r>
          </a:p>
        </p:txBody>
      </p:sp>
      <p:sp>
        <p:nvSpPr>
          <p:cNvPr id="2" name="Rectangle 2"/>
          <p:cNvSpPr txBox="1">
            <a:spLocks noChangeArrowheads="1"/>
          </p:cNvSpPr>
          <p:nvPr/>
        </p:nvSpPr>
        <p:spPr>
          <a:xfrm>
            <a:off x="457199" y="274638"/>
            <a:ext cx="11389519" cy="1106487"/>
          </a:xfrm>
          <a:prstGeom prst="rect">
            <a:avLst/>
          </a:prstGeom>
        </p:spPr>
        <p:txBody>
          <a:bodyPr/>
          <a:lst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a:lstStyle>
          <a:p>
            <a:pPr eaLnBrk="1" hangingPunct="1"/>
            <a:r>
              <a:rPr lang="en-US" altLang="en-US"/>
              <a:t>Types of Lectures</a:t>
            </a:r>
          </a:p>
        </p:txBody>
      </p:sp>
    </p:spTree>
    <p:extLst>
      <p:ext uri="{BB962C8B-B14F-4D97-AF65-F5344CB8AC3E}">
        <p14:creationId xmlns:p14="http://schemas.microsoft.com/office/powerpoint/2010/main" val="4225294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7200" y="1600200"/>
            <a:ext cx="8229600"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a:t>Formal lecture</a:t>
            </a:r>
          </a:p>
          <a:p>
            <a:pPr lvl="1" eaLnBrk="1" hangingPunct="1"/>
            <a:r>
              <a:rPr lang="en-US" altLang="en-US"/>
              <a:t>In a formal setting the lecturer delivers a well-organized, tightly constructed, highly polished presentation</a:t>
            </a:r>
          </a:p>
          <a:p>
            <a:pPr lvl="1" eaLnBrk="1" hangingPunct="1"/>
            <a:r>
              <a:rPr lang="en-US" altLang="en-US"/>
              <a:t>Preparation is time consuming</a:t>
            </a:r>
          </a:p>
          <a:p>
            <a:pPr lvl="1" eaLnBrk="1" hangingPunct="1"/>
            <a:r>
              <a:rPr lang="en-US" altLang="en-US"/>
              <a:t>Ignores the interactive dimension of teaching</a:t>
            </a:r>
          </a:p>
          <a:p>
            <a:pPr lvl="1" eaLnBrk="1" hangingPunct="1"/>
            <a:r>
              <a:rPr lang="en-US" altLang="en-US"/>
              <a:t>Sometimes fails to motivate students</a:t>
            </a:r>
          </a:p>
        </p:txBody>
      </p:sp>
      <p:sp>
        <p:nvSpPr>
          <p:cNvPr id="2" name="Rectangle 2"/>
          <p:cNvSpPr txBox="1">
            <a:spLocks noChangeArrowheads="1"/>
          </p:cNvSpPr>
          <p:nvPr/>
        </p:nvSpPr>
        <p:spPr>
          <a:xfrm>
            <a:off x="457199" y="274638"/>
            <a:ext cx="11389519" cy="1106487"/>
          </a:xfrm>
          <a:prstGeom prst="rect">
            <a:avLst/>
          </a:prstGeom>
        </p:spPr>
        <p:txBody>
          <a:bodyPr/>
          <a:lst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a:lstStyle>
          <a:p>
            <a:pPr eaLnBrk="1" hangingPunct="1"/>
            <a:r>
              <a:rPr lang="en-US" altLang="en-US"/>
              <a:t>Types of Lectures</a:t>
            </a:r>
          </a:p>
        </p:txBody>
      </p:sp>
    </p:spTree>
    <p:extLst>
      <p:ext uri="{BB962C8B-B14F-4D97-AF65-F5344CB8AC3E}">
        <p14:creationId xmlns:p14="http://schemas.microsoft.com/office/powerpoint/2010/main" val="1873701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7200" y="1600200"/>
            <a:ext cx="8229600"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a:t>Variation on Formal Lecture</a:t>
            </a:r>
          </a:p>
          <a:p>
            <a:pPr lvl="1" eaLnBrk="1" hangingPunct="1"/>
            <a:r>
              <a:rPr lang="en-US" altLang="en-US"/>
              <a:t>Lecture/Recitation</a:t>
            </a:r>
          </a:p>
          <a:p>
            <a:pPr lvl="2" eaLnBrk="1" hangingPunct="1"/>
            <a:r>
              <a:rPr lang="en-US" altLang="en-US"/>
              <a:t>During a formal lecture, the lecturer stops and asks students to respond to a particular point or idea by reading or presenting materials he/she had prepared for class.</a:t>
            </a:r>
          </a:p>
        </p:txBody>
      </p:sp>
      <p:sp>
        <p:nvSpPr>
          <p:cNvPr id="2" name="Rectangle 2"/>
          <p:cNvSpPr txBox="1">
            <a:spLocks noChangeArrowheads="1"/>
          </p:cNvSpPr>
          <p:nvPr/>
        </p:nvSpPr>
        <p:spPr>
          <a:xfrm>
            <a:off x="457199" y="274638"/>
            <a:ext cx="11389519" cy="1106487"/>
          </a:xfrm>
          <a:prstGeom prst="rect">
            <a:avLst/>
          </a:prstGeom>
        </p:spPr>
        <p:txBody>
          <a:bodyPr/>
          <a:lst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a:lstStyle>
          <a:p>
            <a:pPr eaLnBrk="1" hangingPunct="1"/>
            <a:r>
              <a:rPr lang="en-US" altLang="en-US"/>
              <a:t>Types of Lectures</a:t>
            </a:r>
          </a:p>
        </p:txBody>
      </p:sp>
    </p:spTree>
    <p:extLst>
      <p:ext uri="{BB962C8B-B14F-4D97-AF65-F5344CB8AC3E}">
        <p14:creationId xmlns:p14="http://schemas.microsoft.com/office/powerpoint/2010/main" val="2872497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7200" y="1600200"/>
            <a:ext cx="8229600"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a:t>Expository lecture</a:t>
            </a:r>
          </a:p>
          <a:p>
            <a:pPr lvl="1" eaLnBrk="1" hangingPunct="1"/>
            <a:r>
              <a:rPr lang="en-US" altLang="en-US"/>
              <a:t>Less elaborate than the formal lecture</a:t>
            </a:r>
          </a:p>
          <a:p>
            <a:pPr lvl="1" eaLnBrk="1" hangingPunct="1"/>
            <a:r>
              <a:rPr lang="en-US" altLang="en-US"/>
              <a:t>Faculty does most of the talking, questions from students are periodically allowed</a:t>
            </a:r>
          </a:p>
        </p:txBody>
      </p:sp>
      <p:sp>
        <p:nvSpPr>
          <p:cNvPr id="2" name="Rectangle 2"/>
          <p:cNvSpPr txBox="1">
            <a:spLocks noChangeArrowheads="1"/>
          </p:cNvSpPr>
          <p:nvPr/>
        </p:nvSpPr>
        <p:spPr>
          <a:xfrm>
            <a:off x="457199" y="274638"/>
            <a:ext cx="11389519" cy="1106487"/>
          </a:xfrm>
          <a:prstGeom prst="rect">
            <a:avLst/>
          </a:prstGeom>
        </p:spPr>
        <p:txBody>
          <a:bodyPr/>
          <a:lst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a:lstStyle>
          <a:p>
            <a:pPr eaLnBrk="1" hangingPunct="1"/>
            <a:r>
              <a:rPr lang="en-US" altLang="en-US"/>
              <a:t>Types of Lectures</a:t>
            </a:r>
          </a:p>
        </p:txBody>
      </p:sp>
      <p:pic>
        <p:nvPicPr>
          <p:cNvPr id="4" name="Picture 4"/>
          <p:cNvPicPr>
            <a:picLocks noChangeAspect="1"/>
          </p:cNvPicPr>
          <p:nvPr/>
        </p:nvPicPr>
        <p:blipFill>
          <a:blip r:embed="rId2"/>
          <a:stretch>
            <a:fillRect/>
          </a:stretch>
        </p:blipFill>
        <p:spPr>
          <a:xfrm>
            <a:off x="8446118" y="4096137"/>
            <a:ext cx="3745882" cy="2854501"/>
          </a:xfrm>
          <a:prstGeom prst="rect">
            <a:avLst/>
          </a:prstGeom>
        </p:spPr>
      </p:pic>
    </p:spTree>
    <p:extLst>
      <p:ext uri="{BB962C8B-B14F-4D97-AF65-F5344CB8AC3E}">
        <p14:creationId xmlns:p14="http://schemas.microsoft.com/office/powerpoint/2010/main" val="3112057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7200" y="1600200"/>
            <a:ext cx="8229600"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a:t>Provocative</a:t>
            </a:r>
          </a:p>
          <a:p>
            <a:pPr lvl="1" eaLnBrk="1" hangingPunct="1"/>
            <a:r>
              <a:rPr lang="en-US" altLang="en-US"/>
              <a:t>Instructor does most of the talking but challenges students knowledge and values with questions</a:t>
            </a:r>
          </a:p>
          <a:p>
            <a:pPr lvl="2" eaLnBrk="1" hangingPunct="1"/>
            <a:r>
              <a:rPr lang="en-US" altLang="en-US"/>
              <a:t>Lecture-practice</a:t>
            </a:r>
          </a:p>
          <a:p>
            <a:pPr lvl="2" eaLnBrk="1" hangingPunct="1"/>
            <a:r>
              <a:rPr lang="en-US" altLang="en-US"/>
              <a:t>Lecture-discussion</a:t>
            </a:r>
          </a:p>
          <a:p>
            <a:pPr lvl="2" eaLnBrk="1" hangingPunct="1"/>
            <a:r>
              <a:rPr lang="en-US" altLang="en-US"/>
              <a:t>Lecture-lab</a:t>
            </a:r>
          </a:p>
        </p:txBody>
      </p:sp>
      <p:sp>
        <p:nvSpPr>
          <p:cNvPr id="2" name="Rectangle 2"/>
          <p:cNvSpPr txBox="1">
            <a:spLocks noChangeArrowheads="1"/>
          </p:cNvSpPr>
          <p:nvPr/>
        </p:nvSpPr>
        <p:spPr>
          <a:xfrm>
            <a:off x="457199" y="274638"/>
            <a:ext cx="11389519" cy="1106487"/>
          </a:xfrm>
          <a:prstGeom prst="rect">
            <a:avLst/>
          </a:prstGeom>
        </p:spPr>
        <p:txBody>
          <a:bodyPr/>
          <a:lst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a:lstStyle>
          <a:p>
            <a:pPr eaLnBrk="1" hangingPunct="1"/>
            <a:r>
              <a:rPr lang="en-US" altLang="en-US"/>
              <a:t>Types of Lectures</a:t>
            </a:r>
          </a:p>
        </p:txBody>
      </p:sp>
    </p:spTree>
    <p:extLst>
      <p:ext uri="{BB962C8B-B14F-4D97-AF65-F5344CB8AC3E}">
        <p14:creationId xmlns:p14="http://schemas.microsoft.com/office/powerpoint/2010/main" val="1303191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7200" y="1600200"/>
            <a:ext cx="8229600"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a:t>Begin well in advance of the presentation date</a:t>
            </a:r>
          </a:p>
          <a:p>
            <a:pPr eaLnBrk="1" hangingPunct="1"/>
            <a:r>
              <a:rPr lang="en-US" altLang="en-US"/>
              <a:t>Organize your thoughts and information</a:t>
            </a:r>
          </a:p>
          <a:p>
            <a:pPr eaLnBrk="1" hangingPunct="1"/>
            <a:r>
              <a:rPr lang="en-US" altLang="en-US"/>
              <a:t>Write down what you want to say</a:t>
            </a:r>
          </a:p>
          <a:p>
            <a:pPr eaLnBrk="1" hangingPunct="1"/>
            <a:r>
              <a:rPr lang="en-US" altLang="en-US"/>
              <a:t>Practice saying it</a:t>
            </a:r>
          </a:p>
          <a:p>
            <a:pPr eaLnBrk="1" hangingPunct="1"/>
            <a:r>
              <a:rPr lang="en-US" altLang="en-US"/>
              <a:t>Time yourself – realize that it will take more time to present in front of a class then at home</a:t>
            </a:r>
          </a:p>
        </p:txBody>
      </p:sp>
      <p:sp>
        <p:nvSpPr>
          <p:cNvPr id="2" name="Rectangle 2"/>
          <p:cNvSpPr txBox="1">
            <a:spLocks noChangeArrowheads="1"/>
          </p:cNvSpPr>
          <p:nvPr/>
        </p:nvSpPr>
        <p:spPr>
          <a:xfrm>
            <a:off x="457199" y="274638"/>
            <a:ext cx="10829925" cy="915987"/>
          </a:xfrm>
          <a:prstGeom prst="rect">
            <a:avLst/>
          </a:prstGeom>
        </p:spPr>
        <p:txBody>
          <a:bodyPr/>
          <a:lst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a:lstStyle>
          <a:p>
            <a:pPr eaLnBrk="1" hangingPunct="1"/>
            <a:r>
              <a:rPr lang="en-US" altLang="en-US"/>
              <a:t>Planning a Lecture</a:t>
            </a:r>
          </a:p>
        </p:txBody>
      </p:sp>
      <p:pic>
        <p:nvPicPr>
          <p:cNvPr id="4" name="Picture 4"/>
          <p:cNvPicPr>
            <a:picLocks noChangeAspect="1"/>
          </p:cNvPicPr>
          <p:nvPr/>
        </p:nvPicPr>
        <p:blipFill>
          <a:blip r:embed="rId2"/>
          <a:stretch>
            <a:fillRect/>
          </a:stretch>
        </p:blipFill>
        <p:spPr>
          <a:xfrm>
            <a:off x="8686800" y="0"/>
            <a:ext cx="3491759" cy="2528292"/>
          </a:xfrm>
          <a:prstGeom prst="rect">
            <a:avLst/>
          </a:prstGeom>
        </p:spPr>
      </p:pic>
    </p:spTree>
    <p:extLst>
      <p:ext uri="{BB962C8B-B14F-4D97-AF65-F5344CB8AC3E}">
        <p14:creationId xmlns:p14="http://schemas.microsoft.com/office/powerpoint/2010/main" val="1602848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7200" y="1600200"/>
            <a:ext cx="8229600"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a:t>Student boredom</a:t>
            </a:r>
          </a:p>
          <a:p>
            <a:pPr eaLnBrk="1" hangingPunct="1"/>
            <a:r>
              <a:rPr lang="en-US" altLang="en-US"/>
              <a:t>Institutional blocks</a:t>
            </a:r>
          </a:p>
          <a:p>
            <a:pPr lvl="1" eaLnBrk="1" hangingPunct="1"/>
            <a:r>
              <a:rPr lang="en-US" altLang="en-US"/>
              <a:t>Class timing</a:t>
            </a:r>
          </a:p>
          <a:p>
            <a:pPr lvl="1" eaLnBrk="1" hangingPunct="1"/>
            <a:r>
              <a:rPr lang="en-US" altLang="en-US"/>
              <a:t>Number of students</a:t>
            </a:r>
          </a:p>
          <a:p>
            <a:pPr lvl="1" eaLnBrk="1" hangingPunct="1"/>
            <a:r>
              <a:rPr lang="en-US" altLang="en-US"/>
              <a:t>Size of the room</a:t>
            </a:r>
          </a:p>
          <a:p>
            <a:pPr lvl="1" eaLnBrk="1" hangingPunct="1"/>
            <a:r>
              <a:rPr lang="en-US" altLang="en-US"/>
              <a:t>Seating</a:t>
            </a:r>
          </a:p>
          <a:p>
            <a:pPr eaLnBrk="1" hangingPunct="1"/>
            <a:r>
              <a:rPr lang="en-US" altLang="en-US"/>
              <a:t>Knowledge retention</a:t>
            </a:r>
          </a:p>
          <a:p>
            <a:pPr lvl="1" eaLnBrk="1" hangingPunct="1"/>
            <a:endParaRPr lang="en-US" altLang="en-US"/>
          </a:p>
          <a:p>
            <a:pPr lvl="1" eaLnBrk="1" hangingPunct="1"/>
            <a:endParaRPr lang="en-US" altLang="en-US"/>
          </a:p>
        </p:txBody>
      </p:sp>
      <p:sp>
        <p:nvSpPr>
          <p:cNvPr id="2" name="Rectangle 2"/>
          <p:cNvSpPr txBox="1">
            <a:spLocks noChangeArrowheads="1"/>
          </p:cNvSpPr>
          <p:nvPr/>
        </p:nvSpPr>
        <p:spPr>
          <a:xfrm>
            <a:off x="457200" y="274638"/>
            <a:ext cx="11151394" cy="1046956"/>
          </a:xfrm>
          <a:prstGeom prst="rect">
            <a:avLst/>
          </a:prstGeom>
        </p:spPr>
        <p:txBody>
          <a:bodyPr/>
          <a:lst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a:lstStyle>
          <a:p>
            <a:pPr eaLnBrk="1" hangingPunct="1"/>
            <a:r>
              <a:rPr lang="en-US" altLang="en-US"/>
              <a:t>Lecture Problems</a:t>
            </a:r>
          </a:p>
        </p:txBody>
      </p:sp>
      <p:pic>
        <p:nvPicPr>
          <p:cNvPr id="7" name="Picture 7"/>
          <p:cNvPicPr>
            <a:picLocks noChangeAspect="1"/>
          </p:cNvPicPr>
          <p:nvPr/>
        </p:nvPicPr>
        <p:blipFill>
          <a:blip r:embed="rId2"/>
          <a:stretch>
            <a:fillRect/>
          </a:stretch>
        </p:blipFill>
        <p:spPr>
          <a:xfrm>
            <a:off x="4437062" y="4456892"/>
            <a:ext cx="7754938" cy="2484452"/>
          </a:xfrm>
          <a:prstGeom prst="rect">
            <a:avLst/>
          </a:prstGeom>
        </p:spPr>
      </p:pic>
    </p:spTree>
    <p:extLst>
      <p:ext uri="{BB962C8B-B14F-4D97-AF65-F5344CB8AC3E}">
        <p14:creationId xmlns:p14="http://schemas.microsoft.com/office/powerpoint/2010/main" val="1159012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7200" y="1600200"/>
            <a:ext cx="11556206" cy="4495800"/>
          </a:xfrm>
          <a:prstGeom prst="rect">
            <a:avLst/>
          </a:prstGeom>
        </p:spPr>
        <p:txBody>
          <a:bodyPr/>
          <a:lstStyle>
            <a:lvl1pPr marL="342900" indent="-342900" algn="l" rtl="0" fontAlgn="base">
              <a:spcBef>
                <a:spcPct val="20000"/>
              </a:spcBef>
              <a:spcAft>
                <a:spcPct val="0"/>
              </a:spcAft>
              <a:buClr>
                <a:schemeClr val="hlink"/>
              </a:buClr>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a:t>Ask a few specific questions</a:t>
            </a:r>
          </a:p>
          <a:p>
            <a:pPr eaLnBrk="1" hangingPunct="1"/>
            <a:r>
              <a:rPr lang="en-US" altLang="en-US"/>
              <a:t>Anonymous comments</a:t>
            </a:r>
          </a:p>
        </p:txBody>
      </p:sp>
      <p:sp>
        <p:nvSpPr>
          <p:cNvPr id="2" name="Rectangle 2"/>
          <p:cNvSpPr txBox="1">
            <a:spLocks noChangeArrowheads="1"/>
          </p:cNvSpPr>
          <p:nvPr/>
        </p:nvSpPr>
        <p:spPr>
          <a:xfrm>
            <a:off x="457199" y="274638"/>
            <a:ext cx="11306175" cy="1094581"/>
          </a:xfrm>
          <a:prstGeom prst="rect">
            <a:avLst/>
          </a:prstGeom>
        </p:spPr>
        <p:txBody>
          <a:bodyPr/>
          <a:lst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a:lstStyle>
          <a:p>
            <a:pPr eaLnBrk="1" hangingPunct="1"/>
            <a:r>
              <a:rPr lang="en-US" altLang="en-US"/>
              <a:t>Evaluation</a:t>
            </a:r>
          </a:p>
        </p:txBody>
      </p:sp>
      <p:pic>
        <p:nvPicPr>
          <p:cNvPr id="4" name="Picture 4"/>
          <p:cNvPicPr>
            <a:picLocks noChangeAspect="1"/>
          </p:cNvPicPr>
          <p:nvPr/>
        </p:nvPicPr>
        <p:blipFill>
          <a:blip r:embed="rId2"/>
          <a:stretch>
            <a:fillRect/>
          </a:stretch>
        </p:blipFill>
        <p:spPr>
          <a:xfrm>
            <a:off x="7185875" y="1439333"/>
            <a:ext cx="5006125" cy="5418667"/>
          </a:xfrm>
          <a:prstGeom prst="rect">
            <a:avLst/>
          </a:prstGeom>
        </p:spPr>
      </p:pic>
    </p:spTree>
    <p:extLst>
      <p:ext uri="{BB962C8B-B14F-4D97-AF65-F5344CB8AC3E}">
        <p14:creationId xmlns:p14="http://schemas.microsoft.com/office/powerpoint/2010/main" val="2532683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idx="4294967295"/>
          </p:nvPr>
        </p:nvSpPr>
        <p:spPr>
          <a:xfrm>
            <a:off x="0" y="1300163"/>
            <a:ext cx="8689975" cy="2509837"/>
          </a:xfrm>
        </p:spPr>
        <p:txBody>
          <a:bodyPr/>
          <a:lstStyle/>
          <a:p>
            <a:r>
              <a:rPr lang="en-GB" sz="9600">
                <a:latin typeface="Perpetua" panose="02020502060401020303" pitchFamily="18" charset="0"/>
              </a:rPr>
              <a:t>Thank you</a:t>
            </a:r>
            <a:r>
              <a:rPr lang="en-GB"/>
              <a:t> </a:t>
            </a:r>
            <a:endParaRPr lang="en-US"/>
          </a:p>
        </p:txBody>
      </p:sp>
    </p:spTree>
    <p:extLst>
      <p:ext uri="{BB962C8B-B14F-4D97-AF65-F5344CB8AC3E}">
        <p14:creationId xmlns:p14="http://schemas.microsoft.com/office/powerpoint/2010/main" val="1100826218"/>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otalTime>5</TotalTime>
  <Words>396</Words>
  <Application>Microsoft Office PowerPoint</Application>
  <PresentationFormat>Custom</PresentationFormat>
  <Paragraphs>76</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Droplet</vt:lpstr>
      <vt:lpstr>Teaching method </vt:lpstr>
      <vt:lpstr>What is the teaching method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Sony</cp:lastModifiedBy>
  <cp:revision>34</cp:revision>
  <dcterms:modified xsi:type="dcterms:W3CDTF">2016-12-18T10:56:03Z</dcterms:modified>
</cp:coreProperties>
</file>