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2" r:id="rId5"/>
    <p:sldId id="264" r:id="rId6"/>
    <p:sldId id="263" r:id="rId7"/>
    <p:sldId id="261" r:id="rId8"/>
    <p:sldId id="265" r:id="rId9"/>
    <p:sldId id="257" r:id="rId10"/>
    <p:sldId id="266" r:id="rId11"/>
    <p:sldId id="269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97FF"/>
    <a:srgbClr val="FF9E1D"/>
    <a:srgbClr val="D68B1C"/>
    <a:srgbClr val="D09622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691" y="52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59785" y="3887115"/>
            <a:ext cx="8246070" cy="131732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9785" y="5261460"/>
            <a:ext cx="7940660" cy="1068935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</a:t>
            </a:r>
          </a:p>
          <a:p>
            <a:r>
              <a:rPr lang="en-US" dirty="0" smtClean="0"/>
              <a:t>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443835"/>
            <a:ext cx="8229600" cy="458115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2054655"/>
            <a:ext cx="8229600" cy="3918803"/>
          </a:xfrm>
        </p:spPr>
        <p:txBody>
          <a:bodyPr/>
          <a:lstStyle>
            <a:lvl1pPr>
              <a:defRPr sz="2800">
                <a:solidFill>
                  <a:schemeClr val="accent3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3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3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3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74" y="527605"/>
            <a:ext cx="6871725" cy="763525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4375" y="1443835"/>
            <a:ext cx="6871725" cy="4275740"/>
          </a:xfrm>
        </p:spPr>
        <p:txBody>
          <a:bodyPr/>
          <a:lstStyle>
            <a:lvl1pPr>
              <a:defRPr sz="2800">
                <a:solidFill>
                  <a:schemeClr val="accent3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3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3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3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3014"/>
            <a:ext cx="8229600" cy="5846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443835"/>
            <a:ext cx="8229600" cy="53218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965" y="2188317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965" y="2818180"/>
            <a:ext cx="4040188" cy="3035058"/>
          </a:xfrm>
        </p:spPr>
        <p:txBody>
          <a:bodyPr/>
          <a:lstStyle>
            <a:lvl1pPr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3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accent3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3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3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6790" y="2188317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6790" y="2818180"/>
            <a:ext cx="4041775" cy="3035058"/>
          </a:xfrm>
        </p:spPr>
        <p:txBody>
          <a:bodyPr/>
          <a:lstStyle>
            <a:lvl1pPr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3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accent3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3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3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1670" y="680310"/>
            <a:ext cx="8246070" cy="1317320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FACTS and FIGURES</a:t>
            </a:r>
            <a:br>
              <a:rPr lang="tr-TR" dirty="0" smtClean="0">
                <a:solidFill>
                  <a:srgbClr val="FF0000"/>
                </a:solidFill>
              </a:rPr>
            </a:br>
            <a:r>
              <a:rPr lang="tr-TR" dirty="0" smtClean="0">
                <a:solidFill>
                  <a:srgbClr val="FF0000"/>
                </a:solidFill>
              </a:rPr>
              <a:t>UNIT 5 – LESSON 1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Effective Presentations</a:t>
            </a:r>
          </a:p>
          <a:p>
            <a:r>
              <a:rPr lang="en-US" dirty="0" smtClean="0"/>
              <a:t>Using Awesome Backgrounds</a:t>
            </a:r>
          </a:p>
          <a:p>
            <a:r>
              <a:rPr lang="en-US" dirty="0" smtClean="0"/>
              <a:t>Engage your Audience</a:t>
            </a:r>
          </a:p>
          <a:p>
            <a:r>
              <a:rPr lang="en-US" dirty="0" smtClean="0"/>
              <a:t>Capture Audience Attention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450" y="0"/>
            <a:ext cx="3638550" cy="518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smtClean="0">
                <a:solidFill>
                  <a:schemeClr val="tx1"/>
                </a:solidFill>
              </a:rPr>
              <a:t>enough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as much as is necessary; in the amount or to the degree needed:</a:t>
            </a:r>
          </a:p>
          <a:p>
            <a:r>
              <a:rPr lang="en-GB" dirty="0">
                <a:solidFill>
                  <a:schemeClr val="tx1"/>
                </a:solidFill>
              </a:rPr>
              <a:t>Do we have </a:t>
            </a:r>
            <a:r>
              <a:rPr lang="en-GB" dirty="0" smtClean="0">
                <a:solidFill>
                  <a:schemeClr val="tx1"/>
                </a:solidFill>
              </a:rPr>
              <a:t>enough</a:t>
            </a:r>
            <a:r>
              <a:rPr lang="tr-TR" dirty="0" smtClean="0">
                <a:solidFill>
                  <a:schemeClr val="tx1"/>
                </a:solidFill>
              </a:rPr>
              <a:t> tomato </a:t>
            </a:r>
            <a:r>
              <a:rPr lang="en-GB" dirty="0" smtClean="0">
                <a:solidFill>
                  <a:schemeClr val="tx1"/>
                </a:solidFill>
              </a:rPr>
              <a:t>for </a:t>
            </a:r>
            <a:r>
              <a:rPr lang="en-GB" dirty="0">
                <a:solidFill>
                  <a:schemeClr val="tx1"/>
                </a:solidFill>
              </a:rPr>
              <a:t>a salad?</a:t>
            </a:r>
          </a:p>
          <a:p>
            <a:r>
              <a:rPr lang="en-GB" dirty="0">
                <a:solidFill>
                  <a:schemeClr val="tx1"/>
                </a:solidFill>
              </a:rPr>
              <a:t>He had </a:t>
            </a:r>
            <a:r>
              <a:rPr lang="en-GB" dirty="0" smtClean="0">
                <a:solidFill>
                  <a:schemeClr val="tx1"/>
                </a:solidFill>
              </a:rPr>
              <a:t>enough </a:t>
            </a:r>
            <a:r>
              <a:rPr lang="en-GB" dirty="0">
                <a:solidFill>
                  <a:schemeClr val="tx1"/>
                </a:solidFill>
              </a:rPr>
              <a:t>time to make his </a:t>
            </a:r>
            <a:r>
              <a:rPr lang="tr-TR" dirty="0" smtClean="0">
                <a:solidFill>
                  <a:schemeClr val="tx1"/>
                </a:solidFill>
              </a:rPr>
              <a:t>project</a:t>
            </a:r>
            <a:r>
              <a:rPr lang="en-GB" dirty="0" smtClean="0">
                <a:solidFill>
                  <a:schemeClr val="tx1"/>
                </a:solidFill>
              </a:rPr>
              <a:t>.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050" y="3734410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6579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260" y="222195"/>
            <a:ext cx="8229600" cy="458115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r-TR" dirty="0" smtClean="0">
                <a:solidFill>
                  <a:schemeClr val="tx1"/>
                </a:solidFill>
              </a:rPr>
              <a:t/>
            </a:r>
            <a:br>
              <a:rPr lang="tr-TR" dirty="0" smtClean="0">
                <a:solidFill>
                  <a:schemeClr val="tx1"/>
                </a:solidFill>
              </a:rPr>
            </a:br>
            <a:r>
              <a:rPr lang="en-GB" dirty="0" smtClean="0">
                <a:solidFill>
                  <a:schemeClr val="tx1"/>
                </a:solidFill>
              </a:rPr>
              <a:t>take </a:t>
            </a:r>
            <a:r>
              <a:rPr lang="en-GB" dirty="0">
                <a:solidFill>
                  <a:schemeClr val="tx1"/>
                </a:solidFill>
              </a:rPr>
              <a:t>care of someone/something</a:t>
            </a:r>
            <a:br>
              <a:rPr lang="en-GB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670" y="1138425"/>
            <a:ext cx="8229600" cy="1679755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to </a:t>
            </a:r>
            <a:r>
              <a:rPr lang="en-GB" dirty="0"/>
              <a:t>be responsible for someone or something:</a:t>
            </a:r>
          </a:p>
          <a:p>
            <a:r>
              <a:rPr lang="en-GB" dirty="0"/>
              <a:t>I have to </a:t>
            </a:r>
            <a:r>
              <a:rPr lang="en-GB" b="1" dirty="0"/>
              <a:t>take care of </a:t>
            </a:r>
            <a:r>
              <a:rPr lang="en-GB" dirty="0"/>
              <a:t>my little sister this afternoon.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080" y="3061365"/>
            <a:ext cx="7899400" cy="387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9517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374900"/>
            <a:ext cx="8229600" cy="458115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r-TR" dirty="0" smtClean="0">
                <a:solidFill>
                  <a:schemeClr val="tx1"/>
                </a:solidFill>
              </a:rPr>
              <a:t/>
            </a:r>
            <a:br>
              <a:rPr lang="tr-TR" dirty="0" smtClean="0">
                <a:solidFill>
                  <a:schemeClr val="tx1"/>
                </a:solidFill>
              </a:rPr>
            </a:br>
            <a:r>
              <a:rPr lang="en-GB" dirty="0" smtClean="0">
                <a:solidFill>
                  <a:schemeClr val="tx1"/>
                </a:solidFill>
              </a:rPr>
              <a:t>Vary</a:t>
            </a:r>
            <a:r>
              <a:rPr lang="tr-TR" dirty="0" smtClean="0">
                <a:solidFill>
                  <a:schemeClr val="tx1"/>
                </a:solidFill>
              </a:rPr>
              <a:t>  v</a:t>
            </a:r>
            <a:r>
              <a:rPr lang="en-GB" dirty="0" smtClean="0">
                <a:solidFill>
                  <a:schemeClr val="tx1"/>
                </a:solidFill>
              </a:rPr>
              <a:t> ˈ</a:t>
            </a:r>
            <a:r>
              <a:rPr lang="en-GB" dirty="0" err="1">
                <a:solidFill>
                  <a:schemeClr val="tx1"/>
                </a:solidFill>
              </a:rPr>
              <a:t>veər·i</a:t>
            </a:r>
            <a:r>
              <a:rPr lang="en-GB" dirty="0">
                <a:solidFill>
                  <a:schemeClr val="tx1"/>
                </a:solidFill>
              </a:rPr>
              <a:t>, ˈ</a:t>
            </a:r>
            <a:r>
              <a:rPr lang="en-GB" dirty="0" err="1">
                <a:solidFill>
                  <a:schemeClr val="tx1"/>
                </a:solidFill>
              </a:rPr>
              <a:t>vær·i</a:t>
            </a:r>
            <a:r>
              <a:rPr lang="en-GB" dirty="0">
                <a:solidFill>
                  <a:schemeClr val="tx1"/>
                </a:solidFill>
              </a:rPr>
              <a:t>/</a:t>
            </a:r>
            <a:br>
              <a:rPr lang="en-GB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258" y="1140255"/>
            <a:ext cx="8229600" cy="25941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>
                <a:solidFill>
                  <a:schemeClr val="tx1"/>
                </a:solidFill>
              </a:rPr>
              <a:t>​</a:t>
            </a:r>
            <a:r>
              <a:rPr lang="en-GB" dirty="0">
                <a:solidFill>
                  <a:schemeClr val="tx1"/>
                </a:solidFill>
              </a:rPr>
              <a:t>BE </a:t>
            </a:r>
            <a:r>
              <a:rPr lang="en-GB" dirty="0" smtClean="0">
                <a:solidFill>
                  <a:schemeClr val="tx1"/>
                </a:solidFill>
              </a:rPr>
              <a:t>DIFFERENT</a:t>
            </a:r>
            <a:r>
              <a:rPr lang="tr-TR" dirty="0" smtClean="0">
                <a:solidFill>
                  <a:schemeClr val="tx1"/>
                </a:solidFill>
              </a:rPr>
              <a:t>; </a:t>
            </a:r>
            <a:r>
              <a:rPr lang="en-GB" dirty="0" smtClean="0">
                <a:solidFill>
                  <a:schemeClr val="tx1"/>
                </a:solidFill>
              </a:rPr>
              <a:t> to </a:t>
            </a:r>
            <a:r>
              <a:rPr lang="en-GB" dirty="0">
                <a:solidFill>
                  <a:schemeClr val="tx1"/>
                </a:solidFill>
              </a:rPr>
              <a:t>change in some way, or to cause similar things to differ: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Car </a:t>
            </a:r>
            <a:r>
              <a:rPr lang="en-GB" dirty="0">
                <a:solidFill>
                  <a:schemeClr val="tx1"/>
                </a:solidFill>
              </a:rPr>
              <a:t>prices </a:t>
            </a:r>
            <a:r>
              <a:rPr lang="en-GB" b="1" dirty="0">
                <a:solidFill>
                  <a:schemeClr val="tx1"/>
                </a:solidFill>
              </a:rPr>
              <a:t>vary</a:t>
            </a:r>
            <a:r>
              <a:rPr lang="en-GB" dirty="0">
                <a:solidFill>
                  <a:schemeClr val="tx1"/>
                </a:solidFill>
              </a:rPr>
              <a:t> greatly across Europe</a:t>
            </a:r>
            <a:r>
              <a:rPr lang="en-GB" dirty="0" smtClean="0">
                <a:solidFill>
                  <a:schemeClr val="tx1"/>
                </a:solidFill>
              </a:rPr>
              <a:t>.</a:t>
            </a:r>
            <a:endParaRPr lang="tr-TR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Roses </a:t>
            </a:r>
            <a:r>
              <a:rPr lang="en-GB" b="1" dirty="0">
                <a:solidFill>
                  <a:schemeClr val="tx1"/>
                </a:solidFill>
              </a:rPr>
              <a:t>vary</a:t>
            </a:r>
            <a:r>
              <a:rPr lang="en-GB" dirty="0">
                <a:solidFill>
                  <a:schemeClr val="tx1"/>
                </a:solidFill>
              </a:rPr>
              <a:t> widely in size and shape.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65" y="3429000"/>
            <a:ext cx="817245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3768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670" y="680310"/>
            <a:ext cx="8229600" cy="458115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r-TR" dirty="0" smtClean="0">
                <a:solidFill>
                  <a:schemeClr val="tx1"/>
                </a:solidFill>
              </a:rPr>
              <a:t>employee  </a:t>
            </a:r>
            <a:r>
              <a:rPr lang="tr-TR" dirty="0">
                <a:solidFill>
                  <a:schemeClr val="tx1"/>
                </a:solidFill>
              </a:rPr>
              <a:t>/ɪmˈplɔɪiː/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someone </a:t>
            </a:r>
            <a:r>
              <a:rPr lang="en-GB" dirty="0">
                <a:solidFill>
                  <a:schemeClr val="tx1"/>
                </a:solidFill>
              </a:rPr>
              <a:t>who is paid to work for a person or </a:t>
            </a:r>
            <a:r>
              <a:rPr lang="en-GB" dirty="0" smtClean="0">
                <a:solidFill>
                  <a:schemeClr val="tx1"/>
                </a:solidFill>
              </a:rPr>
              <a:t>company</a:t>
            </a:r>
            <a:endParaRPr lang="tr-TR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How </a:t>
            </a:r>
            <a:r>
              <a:rPr lang="en-GB" dirty="0">
                <a:solidFill>
                  <a:schemeClr val="tx1"/>
                </a:solidFill>
              </a:rPr>
              <a:t>many employees does the firm have?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AutoShape 2" descr="Image result for employee and employ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090" y="3794676"/>
            <a:ext cx="4882663" cy="2794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48965" y="5108755"/>
            <a:ext cx="3359510" cy="45811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>
                <a:solidFill>
                  <a:schemeClr val="tx1"/>
                </a:solidFill>
              </a:rPr>
              <a:t>employer  /ɪmˈplɔɪ·ər/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615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670" y="527605"/>
            <a:ext cx="8229600" cy="458115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r-TR" dirty="0" smtClean="0">
                <a:solidFill>
                  <a:schemeClr val="tx1"/>
                </a:solidFill>
              </a:rPr>
              <a:t/>
            </a:r>
            <a:br>
              <a:rPr lang="tr-TR" dirty="0" smtClean="0">
                <a:solidFill>
                  <a:schemeClr val="tx1"/>
                </a:solidFill>
              </a:rPr>
            </a:br>
            <a:r>
              <a:rPr lang="en-GB" dirty="0" smtClean="0">
                <a:solidFill>
                  <a:schemeClr val="tx1"/>
                </a:solidFill>
              </a:rPr>
              <a:t>Duty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>
                <a:solidFill>
                  <a:schemeClr val="tx1"/>
                </a:solidFill>
              </a:rPr>
              <a:t>/ˈ</a:t>
            </a:r>
            <a:r>
              <a:rPr lang="en-GB" dirty="0" err="1">
                <a:solidFill>
                  <a:schemeClr val="tx1"/>
                </a:solidFill>
              </a:rPr>
              <a:t>dʒu</a:t>
            </a:r>
            <a:r>
              <a:rPr lang="en-GB" dirty="0">
                <a:solidFill>
                  <a:schemeClr val="tx1"/>
                </a:solidFill>
              </a:rPr>
              <a:t>ː.</a:t>
            </a:r>
            <a:r>
              <a:rPr lang="en-GB" dirty="0" err="1">
                <a:solidFill>
                  <a:schemeClr val="tx1"/>
                </a:solidFill>
              </a:rPr>
              <a:t>ti</a:t>
            </a:r>
            <a:r>
              <a:rPr lang="en-GB" dirty="0">
                <a:solidFill>
                  <a:schemeClr val="tx1"/>
                </a:solidFill>
              </a:rPr>
              <a:t>/ US ​ /ˈduː.</a:t>
            </a:r>
            <a:r>
              <a:rPr lang="en-GB" dirty="0" err="1">
                <a:solidFill>
                  <a:schemeClr val="tx1"/>
                </a:solidFill>
              </a:rPr>
              <a:t>t̬i</a:t>
            </a:r>
            <a:r>
              <a:rPr lang="en-GB" dirty="0">
                <a:solidFill>
                  <a:schemeClr val="tx1"/>
                </a:solidFill>
              </a:rPr>
              <a:t>/</a:t>
            </a:r>
            <a:br>
              <a:rPr lang="en-GB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443835"/>
            <a:ext cx="8229600" cy="3918803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something </a:t>
            </a:r>
            <a:r>
              <a:rPr lang="en-GB" dirty="0">
                <a:solidFill>
                  <a:schemeClr val="tx1"/>
                </a:solidFill>
              </a:rPr>
              <a:t>that you have to do because it is part of your job</a:t>
            </a:r>
            <a:r>
              <a:rPr lang="en-GB" dirty="0" smtClean="0">
                <a:solidFill>
                  <a:schemeClr val="tx1"/>
                </a:solidFill>
              </a:rPr>
              <a:t>,</a:t>
            </a:r>
            <a:endParaRPr lang="tr-TR" dirty="0" smtClean="0">
              <a:solidFill>
                <a:schemeClr val="tx1"/>
              </a:solidFill>
            </a:endParaRPr>
          </a:p>
          <a:p>
            <a:r>
              <a:rPr lang="tr-TR" dirty="0" smtClean="0">
                <a:solidFill>
                  <a:schemeClr val="tx1"/>
                </a:solidFill>
              </a:rPr>
              <a:t>It is my duty to prepare the lesson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575" y="4345230"/>
            <a:ext cx="2381250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2268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985720"/>
            <a:ext cx="8229600" cy="458115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tx1"/>
                </a:solidFill>
              </a:rPr>
              <a:t/>
            </a:r>
            <a:br>
              <a:rPr lang="tr-TR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Average</a:t>
            </a:r>
            <a:r>
              <a:rPr lang="tr-TR" b="1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 /ˈ</a:t>
            </a:r>
            <a:r>
              <a:rPr lang="en-US" dirty="0" err="1">
                <a:solidFill>
                  <a:schemeClr val="tx1"/>
                </a:solidFill>
              </a:rPr>
              <a:t>æv·rɪdʒ</a:t>
            </a:r>
            <a:r>
              <a:rPr lang="en-US" dirty="0">
                <a:solidFill>
                  <a:schemeClr val="tx1"/>
                </a:solidFill>
              </a:rPr>
              <a:t>, -</a:t>
            </a:r>
            <a:r>
              <a:rPr lang="en-US" dirty="0" err="1">
                <a:solidFill>
                  <a:schemeClr val="tx1"/>
                </a:solidFill>
              </a:rPr>
              <a:t>ər·ɪdʒ</a:t>
            </a:r>
            <a:r>
              <a:rPr lang="en-US" dirty="0">
                <a:solidFill>
                  <a:schemeClr val="tx1"/>
                </a:solidFill>
              </a:rPr>
              <a:t>/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mtClean="0"/>
              <a:t>Normal, regular,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731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525" y="374900"/>
            <a:ext cx="4286250" cy="529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8965" y="222195"/>
            <a:ext cx="4275740" cy="369331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 smtClean="0"/>
              <a:t>Enough: </a:t>
            </a:r>
          </a:p>
          <a:p>
            <a:r>
              <a:rPr lang="tr-TR" dirty="0" smtClean="0"/>
              <a:t>Take care of: </a:t>
            </a:r>
          </a:p>
          <a:p>
            <a:r>
              <a:rPr lang="tr-TR" dirty="0" smtClean="0"/>
              <a:t>Vary: </a:t>
            </a:r>
          </a:p>
          <a:p>
            <a:r>
              <a:rPr lang="tr-TR" dirty="0" smtClean="0"/>
              <a:t>However: </a:t>
            </a:r>
          </a:p>
          <a:p>
            <a:r>
              <a:rPr lang="tr-TR" dirty="0" smtClean="0"/>
              <a:t>Employee: </a:t>
            </a:r>
          </a:p>
          <a:p>
            <a:r>
              <a:rPr lang="tr-TR" b="1" dirty="0" smtClean="0"/>
              <a:t>Extra</a:t>
            </a:r>
            <a:r>
              <a:rPr lang="tr-TR" dirty="0" smtClean="0"/>
              <a:t>: more</a:t>
            </a:r>
          </a:p>
          <a:p>
            <a:r>
              <a:rPr lang="tr-TR" b="1" dirty="0" smtClean="0"/>
              <a:t>Overtime</a:t>
            </a:r>
            <a:r>
              <a:rPr lang="tr-TR" dirty="0" smtClean="0"/>
              <a:t>: extra hours</a:t>
            </a:r>
          </a:p>
          <a:p>
            <a:r>
              <a:rPr lang="tr-TR" dirty="0" smtClean="0"/>
              <a:t>Duty: </a:t>
            </a:r>
          </a:p>
          <a:p>
            <a:r>
              <a:rPr lang="tr-TR" dirty="0" smtClean="0"/>
              <a:t>Afraid: </a:t>
            </a:r>
          </a:p>
          <a:p>
            <a:r>
              <a:rPr lang="tr-TR" dirty="0" smtClean="0"/>
              <a:t>Vacation</a:t>
            </a:r>
            <a:br>
              <a:rPr lang="tr-TR" dirty="0" smtClean="0"/>
            </a:br>
            <a:r>
              <a:rPr lang="tr-TR" dirty="0" smtClean="0"/>
              <a:t>average</a:t>
            </a:r>
          </a:p>
          <a:p>
            <a:r>
              <a:rPr lang="tr-TR" dirty="0" smtClean="0"/>
              <a:t>Dull: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260" y="680310"/>
            <a:ext cx="4428445" cy="458115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tr-TR" dirty="0" smtClean="0"/>
              <a:t>KEY WORDS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115" y="985720"/>
            <a:ext cx="4286250" cy="529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448965" y="1291130"/>
            <a:ext cx="4123035" cy="91623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tr-TR" dirty="0" smtClean="0">
                <a:solidFill>
                  <a:srgbClr val="FF0000"/>
                </a:solidFill>
              </a:rPr>
              <a:t>Prg1: </a:t>
            </a:r>
            <a:r>
              <a:rPr lang="tr-TR" b="1" dirty="0" smtClean="0"/>
              <a:t>People – enough – working – families – take care of- things – relax </a:t>
            </a:r>
            <a:endParaRPr lang="en-US" b="1" dirty="0"/>
          </a:p>
        </p:txBody>
      </p:sp>
      <p:sp>
        <p:nvSpPr>
          <p:cNvPr id="7" name="Rounded Rectangle 6"/>
          <p:cNvSpPr/>
          <p:nvPr/>
        </p:nvSpPr>
        <p:spPr>
          <a:xfrm>
            <a:off x="296260" y="2512770"/>
            <a:ext cx="4581150" cy="1068935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tr-TR" dirty="0" smtClean="0">
                <a:solidFill>
                  <a:srgbClr val="FF0000"/>
                </a:solidFill>
              </a:rPr>
              <a:t>Prg </a:t>
            </a:r>
            <a:r>
              <a:rPr lang="tr-TR" dirty="0">
                <a:solidFill>
                  <a:srgbClr val="FF0000"/>
                </a:solidFill>
              </a:rPr>
              <a:t>3</a:t>
            </a:r>
            <a:r>
              <a:rPr lang="tr-TR" dirty="0" smtClean="0"/>
              <a:t>: </a:t>
            </a:r>
            <a:r>
              <a:rPr lang="tr-TR" b="1" dirty="0" smtClean="0"/>
              <a:t>?</a:t>
            </a:r>
            <a:r>
              <a:rPr lang="tr-TR" dirty="0" smtClean="0"/>
              <a:t> </a:t>
            </a:r>
            <a:r>
              <a:rPr lang="tr-TR" b="1" dirty="0" smtClean="0"/>
              <a:t>extra hours – earn more money – some companies– pay overtime – extra pay for extra work – duty- extra hours – lose job   </a:t>
            </a:r>
            <a:endParaRPr lang="en-US" b="1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419295" y="61160"/>
            <a:ext cx="4428445" cy="45811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4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mtClean="0"/>
              <a:t>KEY WORDS – Writing and Speaking Activity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296260" y="4039820"/>
            <a:ext cx="4581150" cy="1068935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tr-TR" dirty="0" smtClean="0">
                <a:solidFill>
                  <a:srgbClr val="FF0000"/>
                </a:solidFill>
              </a:rPr>
              <a:t>Prg </a:t>
            </a:r>
            <a:r>
              <a:rPr lang="tr-TR">
                <a:solidFill>
                  <a:srgbClr val="FF0000"/>
                </a:solidFill>
              </a:rPr>
              <a:t>3</a:t>
            </a:r>
            <a:r>
              <a:rPr lang="tr-TR" smtClean="0"/>
              <a:t>: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49679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260" y="1138425"/>
            <a:ext cx="4275740" cy="91623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tr-TR" dirty="0" smtClean="0"/>
              <a:t>WHAT DO YOU REMEMBER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295" y="222195"/>
            <a:ext cx="5202480" cy="6427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448965" y="3123590"/>
            <a:ext cx="3970330" cy="1068935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911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Assignment </a:t>
            </a:r>
          </a:p>
          <a:p>
            <a:pPr marL="0" indent="0">
              <a:buNone/>
            </a:pPr>
            <a:r>
              <a:rPr lang="tr-TR" dirty="0" smtClean="0"/>
              <a:t>Analyze the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811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1138</TotalTime>
  <Words>252</Words>
  <Application>Microsoft Office PowerPoint</Application>
  <PresentationFormat>On-screen Show (4:3)</PresentationFormat>
  <Paragraphs>46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FACTS and FIGURES UNIT 5 – LESSON 1 </vt:lpstr>
      <vt:lpstr>Slide Title</vt:lpstr>
      <vt:lpstr>enough</vt:lpstr>
      <vt:lpstr> take care of someone/something </vt:lpstr>
      <vt:lpstr> Vary  v ˈveər·i, ˈvær·i/ </vt:lpstr>
      <vt:lpstr>employee  /ɪmˈplɔɪiː/ </vt:lpstr>
      <vt:lpstr> Duty  /ˈdʒuː.ti/ US ​ /ˈduː.t̬i/ </vt:lpstr>
      <vt:lpstr> Average  /ˈæv·rɪdʒ, -ər·ɪdʒ/ </vt:lpstr>
      <vt:lpstr>Slide Title</vt:lpstr>
      <vt:lpstr>KEY WORDS </vt:lpstr>
      <vt:lpstr>WHAT DO YOU REMEMBER 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Sony</cp:lastModifiedBy>
  <cp:revision>46</cp:revision>
  <dcterms:created xsi:type="dcterms:W3CDTF">2013-08-21T19:17:07Z</dcterms:created>
  <dcterms:modified xsi:type="dcterms:W3CDTF">2017-04-20T14:00:01Z</dcterms:modified>
</cp:coreProperties>
</file>