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9"/>
  </p:notesMasterIdLst>
  <p:sldIdLst>
    <p:sldId id="256" r:id="rId2"/>
    <p:sldId id="328" r:id="rId3"/>
    <p:sldId id="344" r:id="rId4"/>
    <p:sldId id="349" r:id="rId5"/>
    <p:sldId id="347" r:id="rId6"/>
    <p:sldId id="346" r:id="rId7"/>
    <p:sldId id="354" r:id="rId8"/>
    <p:sldId id="378" r:id="rId9"/>
    <p:sldId id="353" r:id="rId10"/>
    <p:sldId id="355" r:id="rId11"/>
    <p:sldId id="358" r:id="rId12"/>
    <p:sldId id="359" r:id="rId13"/>
    <p:sldId id="360" r:id="rId14"/>
    <p:sldId id="361" r:id="rId15"/>
    <p:sldId id="362" r:id="rId16"/>
    <p:sldId id="363" r:id="rId17"/>
    <p:sldId id="364" r:id="rId18"/>
    <p:sldId id="385" r:id="rId19"/>
    <p:sldId id="365" r:id="rId20"/>
    <p:sldId id="366" r:id="rId21"/>
    <p:sldId id="367" r:id="rId22"/>
    <p:sldId id="368" r:id="rId23"/>
    <p:sldId id="369" r:id="rId24"/>
    <p:sldId id="356" r:id="rId25"/>
    <p:sldId id="370" r:id="rId26"/>
    <p:sldId id="372" r:id="rId27"/>
    <p:sldId id="373" r:id="rId28"/>
    <p:sldId id="371" r:id="rId29"/>
    <p:sldId id="377" r:id="rId30"/>
    <p:sldId id="380" r:id="rId31"/>
    <p:sldId id="379" r:id="rId32"/>
    <p:sldId id="374" r:id="rId33"/>
    <p:sldId id="381" r:id="rId34"/>
    <p:sldId id="383" r:id="rId35"/>
    <p:sldId id="382" r:id="rId36"/>
    <p:sldId id="375" r:id="rId37"/>
    <p:sldId id="376"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8"/>
    <a:srgbClr val="72AB55"/>
    <a:srgbClr val="5C9C2C"/>
    <a:srgbClr val="884740"/>
    <a:srgbClr val="9B8E2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77" autoAdjust="0"/>
    <p:restoredTop sz="90681" autoAdjust="0"/>
  </p:normalViewPr>
  <p:slideViewPr>
    <p:cSldViewPr>
      <p:cViewPr varScale="1">
        <p:scale>
          <a:sx n="66" d="100"/>
          <a:sy n="66" d="100"/>
        </p:scale>
        <p:origin x="-17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ru-RU"/>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ru-RU"/>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ru-RU"/>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F93BB0FB-13B1-4D02-B567-E7A98136912A}"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FF299-2634-478B-9F25-AE4C93F0A51D}" type="slidenum">
              <a:rPr lang="ru-RU"/>
              <a:pPr/>
              <a:t>1</a:t>
            </a:fld>
            <a:endParaRPr lang="ru-RU"/>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904CC6-A10B-4C12-A68B-7165E89E46D3}" type="slidenum">
              <a:rPr lang="ru-RU"/>
              <a:pPr/>
              <a:t>2</a:t>
            </a:fld>
            <a:endParaRPr lang="ru-RU"/>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Arial" charset="0"/>
                <a:ea typeface="+mn-ea"/>
                <a:cs typeface="+mn-cs"/>
              </a:rPr>
              <a:t>appoint </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əˈpɔɪnt</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verb </a:t>
            </a:r>
            <a:r>
              <a:rPr lang="en-US" sz="1200" b="0" i="0" kern="1200" dirty="0" smtClean="0">
                <a:solidFill>
                  <a:schemeClr val="tx1"/>
                </a:solidFill>
                <a:latin typeface="Arial" charset="0"/>
                <a:ea typeface="+mn-ea"/>
                <a:cs typeface="+mn-cs"/>
              </a:rPr>
              <a:t>[ T ] to officially choose someone for a job </a:t>
            </a:r>
            <a:r>
              <a:rPr lang="en-US" sz="1200" b="0" i="0" kern="1200" dirty="0" err="1" smtClean="0">
                <a:solidFill>
                  <a:schemeClr val="tx1"/>
                </a:solidFill>
                <a:latin typeface="Arial" charset="0"/>
                <a:ea typeface="+mn-ea"/>
                <a:cs typeface="+mn-cs"/>
              </a:rPr>
              <a:t>resmen</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atamak</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görevlendirmek</a:t>
            </a:r>
            <a:r>
              <a:rPr lang="en-US" sz="1200" b="0" i="0" kern="1200" dirty="0" smtClean="0">
                <a:solidFill>
                  <a:schemeClr val="tx1"/>
                </a:solidFill>
                <a:latin typeface="Arial" charset="0"/>
                <a:ea typeface="+mn-ea"/>
                <a:cs typeface="+mn-cs"/>
              </a:rPr>
              <a:t> </a:t>
            </a:r>
          </a:p>
          <a:p>
            <a:r>
              <a:rPr lang="en-US" sz="1200" b="0" i="1" kern="1200" dirty="0" smtClean="0">
                <a:solidFill>
                  <a:schemeClr val="tx1"/>
                </a:solidFill>
                <a:latin typeface="Arial" charset="0"/>
                <a:ea typeface="+mn-ea"/>
                <a:cs typeface="+mn-cs"/>
              </a:rPr>
              <a:t>He was </a:t>
            </a:r>
            <a:r>
              <a:rPr lang="en-US" sz="1200" b="1" i="1" kern="1200" dirty="0" smtClean="0">
                <a:solidFill>
                  <a:schemeClr val="tx1"/>
                </a:solidFill>
                <a:latin typeface="Arial" charset="0"/>
                <a:ea typeface="+mn-ea"/>
                <a:cs typeface="+mn-cs"/>
              </a:rPr>
              <a:t>appointed as </a:t>
            </a:r>
            <a:r>
              <a:rPr lang="en-US" sz="1200" b="0" i="1" kern="1200" dirty="0" smtClean="0">
                <a:solidFill>
                  <a:schemeClr val="tx1"/>
                </a:solidFill>
                <a:latin typeface="Arial" charset="0"/>
                <a:ea typeface="+mn-ea"/>
                <a:cs typeface="+mn-cs"/>
              </a:rPr>
              <a:t>company director last year. </a:t>
            </a:r>
            <a:endParaRPr lang="tr-TR" sz="1200" b="0" i="1" kern="1200" dirty="0" smtClean="0">
              <a:solidFill>
                <a:schemeClr val="tx1"/>
              </a:solidFill>
              <a:latin typeface="Arial" charset="0"/>
              <a:ea typeface="+mn-ea"/>
              <a:cs typeface="+mn-cs"/>
            </a:endParaRPr>
          </a:p>
          <a:p>
            <a:r>
              <a:rPr lang="en-US" sz="1200" b="1" i="0" kern="1200" dirty="0" smtClean="0">
                <a:solidFill>
                  <a:schemeClr val="tx1"/>
                </a:solidFill>
                <a:latin typeface="Arial" charset="0"/>
                <a:ea typeface="+mn-ea"/>
                <a:cs typeface="+mn-cs"/>
              </a:rPr>
              <a:t>determined </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dɪˈtɜːmɪnd</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adjective </a:t>
            </a:r>
            <a:r>
              <a:rPr lang="en-US" sz="1200" b="0" i="0" kern="1200" dirty="0" smtClean="0">
                <a:solidFill>
                  <a:schemeClr val="tx1"/>
                </a:solidFill>
                <a:latin typeface="Arial" charset="0"/>
                <a:ea typeface="+mn-ea"/>
                <a:cs typeface="+mn-cs"/>
              </a:rPr>
              <a:t>wanting to do something very much, and not letting anyone stop you </a:t>
            </a:r>
            <a:r>
              <a:rPr lang="en-US" sz="1200" b="0" i="0" kern="1200" dirty="0" err="1" smtClean="0">
                <a:solidFill>
                  <a:schemeClr val="tx1"/>
                </a:solidFill>
                <a:latin typeface="Arial" charset="0"/>
                <a:ea typeface="+mn-ea"/>
                <a:cs typeface="+mn-cs"/>
              </a:rPr>
              <a:t>kararlı</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azimli</a:t>
            </a:r>
            <a:r>
              <a:rPr lang="en-US" sz="1200" b="0" i="0" kern="1200" dirty="0" smtClean="0">
                <a:solidFill>
                  <a:schemeClr val="tx1"/>
                </a:solidFill>
                <a:latin typeface="Arial" charset="0"/>
                <a:ea typeface="+mn-ea"/>
                <a:cs typeface="+mn-cs"/>
              </a:rPr>
              <a:t> </a:t>
            </a:r>
          </a:p>
          <a:p>
            <a:r>
              <a:rPr lang="en-US" sz="1200" b="0" i="0" kern="1200" dirty="0" smtClean="0">
                <a:solidFill>
                  <a:schemeClr val="tx1"/>
                </a:solidFill>
                <a:latin typeface="Arial" charset="0"/>
                <a:ea typeface="+mn-ea"/>
                <a:cs typeface="+mn-cs"/>
              </a:rPr>
              <a:t>[ + to do </a:t>
            </a:r>
            <a:r>
              <a:rPr lang="en-US" sz="1200" b="0" i="0" kern="1200" dirty="0" err="1" smtClean="0">
                <a:solidFill>
                  <a:schemeClr val="tx1"/>
                </a:solidFill>
                <a:latin typeface="Arial" charset="0"/>
                <a:ea typeface="+mn-ea"/>
                <a:cs typeface="+mn-cs"/>
              </a:rPr>
              <a:t>sth</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He's determined to win this match. </a:t>
            </a:r>
            <a:endParaRPr lang="en-US" sz="1200" b="0" i="0" kern="1200" dirty="0" smtClean="0">
              <a:solidFill>
                <a:schemeClr val="tx1"/>
              </a:solidFill>
              <a:latin typeface="Arial" charset="0"/>
              <a:ea typeface="+mn-ea"/>
              <a:cs typeface="+mn-cs"/>
            </a:endParaRPr>
          </a:p>
          <a:p>
            <a:endParaRPr lang="en-US" sz="1200" b="0" i="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Arial" charset="0"/>
                <a:ea typeface="+mn-ea"/>
                <a:cs typeface="+mn-cs"/>
              </a:rPr>
              <a:t>appoint </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əˈpɔɪnt</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verb </a:t>
            </a:r>
            <a:r>
              <a:rPr lang="en-US" sz="1200" b="0" i="0" kern="1200" dirty="0" smtClean="0">
                <a:solidFill>
                  <a:schemeClr val="tx1"/>
                </a:solidFill>
                <a:latin typeface="Arial" charset="0"/>
                <a:ea typeface="+mn-ea"/>
                <a:cs typeface="+mn-cs"/>
              </a:rPr>
              <a:t>[ T ] to officially choose someone for a job </a:t>
            </a:r>
            <a:r>
              <a:rPr lang="en-US" sz="1200" b="0" i="0" kern="1200" dirty="0" err="1" smtClean="0">
                <a:solidFill>
                  <a:schemeClr val="tx1"/>
                </a:solidFill>
                <a:latin typeface="Arial" charset="0"/>
                <a:ea typeface="+mn-ea"/>
                <a:cs typeface="+mn-cs"/>
              </a:rPr>
              <a:t>resmen</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atamak</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görevlendirmek</a:t>
            </a:r>
            <a:r>
              <a:rPr lang="en-US" sz="1200" b="0" i="0" kern="1200" dirty="0" smtClean="0">
                <a:solidFill>
                  <a:schemeClr val="tx1"/>
                </a:solidFill>
                <a:latin typeface="Arial" charset="0"/>
                <a:ea typeface="+mn-ea"/>
                <a:cs typeface="+mn-cs"/>
              </a:rPr>
              <a:t> </a:t>
            </a:r>
          </a:p>
          <a:p>
            <a:r>
              <a:rPr lang="en-US" sz="1200" b="0" i="1" kern="1200" dirty="0" smtClean="0">
                <a:solidFill>
                  <a:schemeClr val="tx1"/>
                </a:solidFill>
                <a:latin typeface="Arial" charset="0"/>
                <a:ea typeface="+mn-ea"/>
                <a:cs typeface="+mn-cs"/>
              </a:rPr>
              <a:t>He was </a:t>
            </a:r>
            <a:r>
              <a:rPr lang="en-US" sz="1200" b="1" i="1" kern="1200" dirty="0" smtClean="0">
                <a:solidFill>
                  <a:schemeClr val="tx1"/>
                </a:solidFill>
                <a:latin typeface="Arial" charset="0"/>
                <a:ea typeface="+mn-ea"/>
                <a:cs typeface="+mn-cs"/>
              </a:rPr>
              <a:t>appointed as </a:t>
            </a:r>
            <a:r>
              <a:rPr lang="en-US" sz="1200" b="0" i="1" kern="1200" dirty="0" smtClean="0">
                <a:solidFill>
                  <a:schemeClr val="tx1"/>
                </a:solidFill>
                <a:latin typeface="Arial" charset="0"/>
                <a:ea typeface="+mn-ea"/>
                <a:cs typeface="+mn-cs"/>
              </a:rPr>
              <a:t>company director last year. </a:t>
            </a:r>
            <a:endParaRPr lang="tr-TR" sz="1200" b="0" i="1" kern="1200" dirty="0" smtClean="0">
              <a:solidFill>
                <a:schemeClr val="tx1"/>
              </a:solidFill>
              <a:latin typeface="Arial" charset="0"/>
              <a:ea typeface="+mn-ea"/>
              <a:cs typeface="+mn-cs"/>
            </a:endParaRPr>
          </a:p>
          <a:p>
            <a:r>
              <a:rPr lang="en-US" sz="1200" b="1" i="0" kern="1200" dirty="0" smtClean="0">
                <a:solidFill>
                  <a:schemeClr val="tx1"/>
                </a:solidFill>
                <a:latin typeface="Arial" charset="0"/>
                <a:ea typeface="+mn-ea"/>
                <a:cs typeface="+mn-cs"/>
              </a:rPr>
              <a:t>determined </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dɪˈtɜːmɪnd</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adjective </a:t>
            </a:r>
            <a:r>
              <a:rPr lang="en-US" sz="1200" b="0" i="0" kern="1200" dirty="0" smtClean="0">
                <a:solidFill>
                  <a:schemeClr val="tx1"/>
                </a:solidFill>
                <a:latin typeface="Arial" charset="0"/>
                <a:ea typeface="+mn-ea"/>
                <a:cs typeface="+mn-cs"/>
              </a:rPr>
              <a:t>wanting to do something very much, and not letting anyone stop you </a:t>
            </a:r>
            <a:r>
              <a:rPr lang="en-US" sz="1200" b="0" i="0" kern="1200" dirty="0" err="1" smtClean="0">
                <a:solidFill>
                  <a:schemeClr val="tx1"/>
                </a:solidFill>
                <a:latin typeface="Arial" charset="0"/>
                <a:ea typeface="+mn-ea"/>
                <a:cs typeface="+mn-cs"/>
              </a:rPr>
              <a:t>kararlı</a:t>
            </a:r>
            <a:r>
              <a:rPr lang="en-US" sz="1200" b="0" i="0" kern="1200" dirty="0" smtClean="0">
                <a:solidFill>
                  <a:schemeClr val="tx1"/>
                </a:solidFill>
                <a:latin typeface="Arial" charset="0"/>
                <a:ea typeface="+mn-ea"/>
                <a:cs typeface="+mn-cs"/>
              </a:rPr>
              <a:t>, </a:t>
            </a:r>
            <a:r>
              <a:rPr lang="en-US" sz="1200" b="0" i="0" kern="1200" dirty="0" err="1" smtClean="0">
                <a:solidFill>
                  <a:schemeClr val="tx1"/>
                </a:solidFill>
                <a:latin typeface="Arial" charset="0"/>
                <a:ea typeface="+mn-ea"/>
                <a:cs typeface="+mn-cs"/>
              </a:rPr>
              <a:t>azimli</a:t>
            </a:r>
            <a:r>
              <a:rPr lang="en-US" sz="1200" b="0" i="0" kern="1200" dirty="0" smtClean="0">
                <a:solidFill>
                  <a:schemeClr val="tx1"/>
                </a:solidFill>
                <a:latin typeface="Arial" charset="0"/>
                <a:ea typeface="+mn-ea"/>
                <a:cs typeface="+mn-cs"/>
              </a:rPr>
              <a:t> </a:t>
            </a:r>
          </a:p>
          <a:p>
            <a:r>
              <a:rPr lang="en-US" sz="1200" b="0" i="0" kern="1200" dirty="0" smtClean="0">
                <a:solidFill>
                  <a:schemeClr val="tx1"/>
                </a:solidFill>
                <a:latin typeface="Arial" charset="0"/>
                <a:ea typeface="+mn-ea"/>
                <a:cs typeface="+mn-cs"/>
              </a:rPr>
              <a:t>[ + to do </a:t>
            </a:r>
            <a:r>
              <a:rPr lang="en-US" sz="1200" b="0" i="0" kern="1200" dirty="0" err="1" smtClean="0">
                <a:solidFill>
                  <a:schemeClr val="tx1"/>
                </a:solidFill>
                <a:latin typeface="Arial" charset="0"/>
                <a:ea typeface="+mn-ea"/>
                <a:cs typeface="+mn-cs"/>
              </a:rPr>
              <a:t>sth</a:t>
            </a:r>
            <a:r>
              <a:rPr lang="en-US" sz="1200" b="0" i="0" kern="1200" dirty="0" smtClean="0">
                <a:solidFill>
                  <a:schemeClr val="tx1"/>
                </a:solidFill>
                <a:latin typeface="Arial" charset="0"/>
                <a:ea typeface="+mn-ea"/>
                <a:cs typeface="+mn-cs"/>
              </a:rPr>
              <a:t> ] </a:t>
            </a:r>
            <a:r>
              <a:rPr lang="en-US" sz="1200" b="0" i="1" kern="1200" dirty="0" smtClean="0">
                <a:solidFill>
                  <a:schemeClr val="tx1"/>
                </a:solidFill>
                <a:latin typeface="Arial" charset="0"/>
                <a:ea typeface="+mn-ea"/>
                <a:cs typeface="+mn-cs"/>
              </a:rPr>
              <a:t>He's determined to win this match. </a:t>
            </a:r>
            <a:endParaRPr lang="en-US" sz="1200" b="0" i="0" kern="1200" dirty="0" smtClean="0">
              <a:solidFill>
                <a:schemeClr val="tx1"/>
              </a:solidFill>
              <a:latin typeface="Arial" charset="0"/>
              <a:ea typeface="+mn-ea"/>
              <a:cs typeface="+mn-cs"/>
            </a:endParaRPr>
          </a:p>
          <a:p>
            <a:endParaRPr lang="en-US" sz="1200" b="0" i="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Arial" charset="0"/>
                <a:ea typeface="+mn-ea"/>
                <a:cs typeface="+mn-cs"/>
              </a:rPr>
              <a:t>Unit 1, Vocabulary, Exercise 1 </a:t>
            </a:r>
          </a:p>
          <a:p>
            <a:pPr marL="228600" lvl="0" indent="-228600">
              <a:buFont typeface="+mj-lt"/>
              <a:buAutoNum type="arabicPeriod"/>
            </a:pPr>
            <a:r>
              <a:rPr lang="en-US" sz="1200" b="0" kern="1200" dirty="0" smtClean="0">
                <a:solidFill>
                  <a:schemeClr val="tx1"/>
                </a:solidFill>
                <a:latin typeface="Arial" charset="0"/>
                <a:ea typeface="+mn-ea"/>
                <a:cs typeface="+mn-cs"/>
              </a:rPr>
              <a:t>Generation </a:t>
            </a:r>
            <a:endParaRPr lang="tr-TR" sz="1200" b="0"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reality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disappointment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laziness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beauty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generosity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decision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happiness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impression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satisfaction </a:t>
            </a:r>
            <a:endParaRPr lang="en-US" sz="1200" b="1" kern="1200" dirty="0" smtClean="0">
              <a:solidFill>
                <a:schemeClr val="tx1"/>
              </a:solidFill>
              <a:latin typeface="Arial" charset="0"/>
              <a:ea typeface="+mn-ea"/>
              <a:cs typeface="+mn-cs"/>
            </a:endParaRPr>
          </a:p>
          <a:p>
            <a:pPr marL="228600" lvl="0" indent="-228600">
              <a:buFont typeface="+mj-lt"/>
              <a:buAutoNum type="arabicPeriod"/>
            </a:pPr>
            <a:r>
              <a:rPr lang="en-US" sz="1200" b="0" kern="1200" dirty="0" smtClean="0">
                <a:solidFill>
                  <a:schemeClr val="tx1"/>
                </a:solidFill>
                <a:latin typeface="Arial" charset="0"/>
                <a:ea typeface="+mn-ea"/>
                <a:cs typeface="+mn-cs"/>
              </a:rPr>
              <a:t>determination</a:t>
            </a:r>
            <a:endParaRPr lang="en-US" sz="1200" b="1"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r-TR" sz="1200" b="1" i="0" kern="1200" dirty="0" smtClean="0">
                <a:solidFill>
                  <a:schemeClr val="tx1"/>
                </a:solidFill>
                <a:latin typeface="Arial" charset="0"/>
                <a:ea typeface="+mn-ea"/>
                <a:cs typeface="+mn-cs"/>
              </a:rPr>
              <a:t>Get by: </a:t>
            </a:r>
            <a:r>
              <a:rPr lang="en-US" sz="1200" b="1" i="0" kern="1200" dirty="0" smtClean="0">
                <a:solidFill>
                  <a:schemeClr val="tx1"/>
                </a:solidFill>
                <a:latin typeface="Arial" charset="0"/>
                <a:ea typeface="+mn-ea"/>
                <a:cs typeface="+mn-cs"/>
              </a:rPr>
              <a:t>to be able to live or deal with a situation with difficulty, usually by having just enough of something you need, such as money</a:t>
            </a:r>
            <a:endParaRPr lang="tr-TR" sz="1200" b="1" i="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smtClean="0">
                <a:solidFill>
                  <a:schemeClr val="tx1"/>
                </a:solidFill>
                <a:latin typeface="Arial" charset="0"/>
                <a:ea typeface="+mn-ea"/>
                <a:cs typeface="+mn-cs"/>
              </a:rPr>
              <a:t>break the </a:t>
            </a:r>
            <a:r>
              <a:rPr lang="en-US" sz="1200" b="1" i="0" kern="1200" dirty="0" err="1" smtClean="0">
                <a:solidFill>
                  <a:schemeClr val="tx1"/>
                </a:solidFill>
                <a:latin typeface="Arial" charset="0"/>
                <a:ea typeface="+mn-ea"/>
                <a:cs typeface="+mn-cs"/>
              </a:rPr>
              <a:t>bank</a:t>
            </a:r>
            <a:r>
              <a:rPr lang="en-US" sz="1200" b="0" i="0" kern="1200" dirty="0" err="1" smtClean="0">
                <a:solidFill>
                  <a:schemeClr val="tx1"/>
                </a:solidFill>
                <a:latin typeface="Arial" charset="0"/>
                <a:ea typeface="+mn-ea"/>
                <a:cs typeface="+mn-cs"/>
              </a:rPr>
              <a:t>to</a:t>
            </a:r>
            <a:r>
              <a:rPr lang="en-US" sz="1200" b="0" i="0" kern="1200" dirty="0" smtClean="0">
                <a:solidFill>
                  <a:schemeClr val="tx1"/>
                </a:solidFill>
                <a:latin typeface="Arial" charset="0"/>
                <a:ea typeface="+mn-ea"/>
                <a:cs typeface="+mn-cs"/>
              </a:rPr>
              <a:t> cost too much </a:t>
            </a:r>
            <a:r>
              <a:rPr lang="en-US" sz="1200" b="0" i="1" kern="1200" dirty="0" smtClean="0">
                <a:solidFill>
                  <a:schemeClr val="tx1"/>
                </a:solidFill>
                <a:latin typeface="Arial" charset="0"/>
                <a:ea typeface="+mn-ea"/>
                <a:cs typeface="+mn-cs"/>
              </a:rPr>
              <a:t>Having a winter vacation in the sun without breaking the bank is a dream come true.</a:t>
            </a:r>
            <a:endParaRPr lang="en-US" sz="1200" b="0" i="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13</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r-TR" sz="1200" b="1" i="0" kern="1200" dirty="0" smtClean="0">
                <a:solidFill>
                  <a:schemeClr val="tx1"/>
                </a:solidFill>
                <a:latin typeface="Arial" charset="0"/>
                <a:ea typeface="+mn-ea"/>
                <a:cs typeface="+mn-cs"/>
              </a:rPr>
              <a:t>Get by: </a:t>
            </a:r>
            <a:r>
              <a:rPr lang="en-US" sz="1200" b="1" i="0" kern="1200" dirty="0" smtClean="0">
                <a:solidFill>
                  <a:schemeClr val="tx1"/>
                </a:solidFill>
                <a:latin typeface="Arial" charset="0"/>
                <a:ea typeface="+mn-ea"/>
                <a:cs typeface="+mn-cs"/>
              </a:rPr>
              <a:t>to be able to live or deal with a situation with difficulty, usually by having just enough of something you need, such as money</a:t>
            </a:r>
            <a:endParaRPr lang="tr-TR" sz="1200" b="1" i="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smtClean="0">
                <a:solidFill>
                  <a:schemeClr val="tx1"/>
                </a:solidFill>
                <a:latin typeface="Arial" charset="0"/>
                <a:ea typeface="+mn-ea"/>
                <a:cs typeface="+mn-cs"/>
              </a:rPr>
              <a:t>break the </a:t>
            </a:r>
            <a:r>
              <a:rPr lang="en-US" sz="1200" b="1" i="0" kern="1200" dirty="0" err="1" smtClean="0">
                <a:solidFill>
                  <a:schemeClr val="tx1"/>
                </a:solidFill>
                <a:latin typeface="Arial" charset="0"/>
                <a:ea typeface="+mn-ea"/>
                <a:cs typeface="+mn-cs"/>
              </a:rPr>
              <a:t>bank</a:t>
            </a:r>
            <a:r>
              <a:rPr lang="en-US" sz="1200" b="0" i="0" kern="1200" dirty="0" err="1" smtClean="0">
                <a:solidFill>
                  <a:schemeClr val="tx1"/>
                </a:solidFill>
                <a:latin typeface="Arial" charset="0"/>
                <a:ea typeface="+mn-ea"/>
                <a:cs typeface="+mn-cs"/>
              </a:rPr>
              <a:t>to</a:t>
            </a:r>
            <a:r>
              <a:rPr lang="en-US" sz="1200" b="0" i="0" kern="1200" dirty="0" smtClean="0">
                <a:solidFill>
                  <a:schemeClr val="tx1"/>
                </a:solidFill>
                <a:latin typeface="Arial" charset="0"/>
                <a:ea typeface="+mn-ea"/>
                <a:cs typeface="+mn-cs"/>
              </a:rPr>
              <a:t> cost too much </a:t>
            </a:r>
            <a:r>
              <a:rPr lang="en-US" sz="1200" b="0" i="1" kern="1200" dirty="0" smtClean="0">
                <a:solidFill>
                  <a:schemeClr val="tx1"/>
                </a:solidFill>
                <a:latin typeface="Arial" charset="0"/>
                <a:ea typeface="+mn-ea"/>
                <a:cs typeface="+mn-cs"/>
              </a:rPr>
              <a:t>Having a winter vacation in the sun without breaking the bank is a dream come true.</a:t>
            </a:r>
            <a:endParaRPr lang="en-US" sz="1200" b="0" i="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14</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men‧tion</a:t>
            </a:r>
            <a:r>
              <a:rPr lang="tr-TR" dirty="0" smtClean="0"/>
              <a:t>.</a:t>
            </a:r>
            <a:r>
              <a:rPr lang="tr-TR" baseline="0" dirty="0" smtClean="0"/>
              <a:t>: t</a:t>
            </a:r>
            <a:r>
              <a:rPr lang="en-US" dirty="0" smtClean="0"/>
              <a:t>o talk or write about something or someone, usually quickly and without saying very much or giving details:</a:t>
            </a:r>
          </a:p>
          <a:p>
            <a:r>
              <a:rPr lang="en-US" dirty="0" smtClean="0"/>
              <a:t>Was my name mentioned at all?</a:t>
            </a:r>
            <a:endParaRPr lang="en-US" dirty="0"/>
          </a:p>
        </p:txBody>
      </p:sp>
      <p:sp>
        <p:nvSpPr>
          <p:cNvPr id="4" name="Slide Number Placeholder 3"/>
          <p:cNvSpPr>
            <a:spLocks noGrp="1"/>
          </p:cNvSpPr>
          <p:nvPr>
            <p:ph type="sldNum" sz="quarter" idx="10"/>
          </p:nvPr>
        </p:nvSpPr>
        <p:spPr/>
        <p:txBody>
          <a:bodyPr/>
          <a:lstStyle/>
          <a:p>
            <a:fld id="{F93BB0FB-13B1-4D02-B567-E7A98136912A}" type="slidenum">
              <a:rPr lang="ru-RU" smtClean="0"/>
              <a:pPr/>
              <a:t>35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5800" y="685800"/>
            <a:ext cx="7772400" cy="2127250"/>
          </a:xfrm>
        </p:spPr>
        <p:txBody>
          <a:bodyPr/>
          <a:lstStyle>
            <a:lvl1pPr algn="ctr">
              <a:defRPr b="0">
                <a:solidFill>
                  <a:srgbClr val="9B8E2D"/>
                </a:solidFill>
              </a:defRPr>
            </a:lvl1pPr>
          </a:lstStyle>
          <a:p>
            <a:r>
              <a:rPr lang="en-US"/>
              <a:t>Click to edit Master title style</a:t>
            </a:r>
          </a:p>
        </p:txBody>
      </p:sp>
      <p:sp>
        <p:nvSpPr>
          <p:cNvPr id="9219"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solidFill>
                  <a:schemeClr val="tx2"/>
                </a:solidFill>
              </a:defRPr>
            </a:lvl1pPr>
          </a:lstStyle>
          <a:p>
            <a:r>
              <a:rPr lang="en-US"/>
              <a:t>Click to edit Master subtitle style</a:t>
            </a:r>
          </a:p>
        </p:txBody>
      </p:sp>
      <p:sp>
        <p:nvSpPr>
          <p:cNvPr id="9220" name="Rectangle 4"/>
          <p:cNvSpPr>
            <a:spLocks noGrp="1" noChangeArrowheads="1"/>
          </p:cNvSpPr>
          <p:nvPr>
            <p:ph type="dt" sz="half" idx="2"/>
          </p:nvPr>
        </p:nvSpPr>
        <p:spPr/>
        <p:txBody>
          <a:bodyPr/>
          <a:lstStyle>
            <a:lvl1pPr>
              <a:defRPr/>
            </a:lvl1pPr>
          </a:lstStyle>
          <a:p>
            <a:endParaRPr lang="en-US"/>
          </a:p>
        </p:txBody>
      </p:sp>
      <p:sp>
        <p:nvSpPr>
          <p:cNvPr id="9221" name="Rectangle 5"/>
          <p:cNvSpPr>
            <a:spLocks noGrp="1" noChangeArrowheads="1"/>
          </p:cNvSpPr>
          <p:nvPr>
            <p:ph type="ftr" sz="quarter" idx="3"/>
          </p:nvPr>
        </p:nvSpPr>
        <p:spPr/>
        <p:txBody>
          <a:bodyPr/>
          <a:lstStyle>
            <a:lvl1pPr>
              <a:defRPr/>
            </a:lvl1pPr>
          </a:lstStyle>
          <a:p>
            <a:endParaRPr lang="en-US"/>
          </a:p>
        </p:txBody>
      </p:sp>
      <p:sp>
        <p:nvSpPr>
          <p:cNvPr id="9222" name="Rectangle 6"/>
          <p:cNvSpPr>
            <a:spLocks noGrp="1" noChangeArrowheads="1"/>
          </p:cNvSpPr>
          <p:nvPr>
            <p:ph type="sldNum" sz="quarter" idx="4"/>
          </p:nvPr>
        </p:nvSpPr>
        <p:spPr/>
        <p:txBody>
          <a:bodyPr/>
          <a:lstStyle>
            <a:lvl1pPr>
              <a:defRPr/>
            </a:lvl1pPr>
          </a:lstStyle>
          <a:p>
            <a:fld id="{D013BC79-8AC9-4830-A2F8-E2AB6C0A18BD}" type="slidenum">
              <a:rPr lang="en-US"/>
              <a:pPr/>
              <a:t>‹#›</a:t>
            </a:fld>
            <a:endParaRPr lang="en-US"/>
          </a:p>
        </p:txBody>
      </p:sp>
      <p:grpSp>
        <p:nvGrpSpPr>
          <p:cNvPr id="9223" name="Group 7"/>
          <p:cNvGrpSpPr>
            <a:grpSpLocks/>
          </p:cNvGrpSpPr>
          <p:nvPr/>
        </p:nvGrpSpPr>
        <p:grpSpPr bwMode="auto">
          <a:xfrm>
            <a:off x="228600" y="2889250"/>
            <a:ext cx="8610600" cy="201613"/>
            <a:chOff x="144" y="1680"/>
            <a:chExt cx="5424" cy="144"/>
          </a:xfrm>
        </p:grpSpPr>
        <p:sp>
          <p:nvSpPr>
            <p:cNvPr id="9224"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endParaRPr lang="en-US"/>
            </a:p>
          </p:txBody>
        </p:sp>
        <p:sp>
          <p:nvSpPr>
            <p:cNvPr id="9225"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endParaRPr lang="en-US"/>
            </a:p>
          </p:txBody>
        </p:sp>
        <p:sp>
          <p:nvSpPr>
            <p:cNvPr id="9226"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tmplLst>
          <p:tmpl lvl="1">
            <p:tnLst>
              <p:par>
                <p:cTn presetID="1" presetClass="entr" presetSubtype="0" fill="hold" nodeType="clickEffect">
                  <p:stCondLst>
                    <p:cond delay="0"/>
                  </p:stCondLst>
                  <p:childTnLst>
                    <p:set>
                      <p:cBhvr>
                        <p:cTn dur="1" fill="hold">
                          <p:stCondLst>
                            <p:cond delay="0"/>
                          </p:stCondLst>
                        </p:cTn>
                        <p:tgtEl>
                          <p:spTgt spid="9219"/>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3109A8C-52F6-46D0-A4BD-DA185C92268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9DF5C2-8B21-4340-87F6-16DA83B6E31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2291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42291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AD8A0CF-8545-409E-8FA1-ED3ED07416F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45B000A-E926-42A5-8E31-B786354C700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D63F81A-237F-4026-8774-32578F0FAF3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EFE6130-EC9D-4FD2-AB9E-5DD1DE74572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C82CD0-ECC0-40DA-A842-D557F5B74BB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F01B941-6FA2-40D7-A36E-468168FDDC9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281009-D23C-4F5C-8E8D-C13EE771F0A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7813"/>
            <a:ext cx="215265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277813"/>
            <a:ext cx="630555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04B10E0-78EF-45EE-88B0-7FD81FF8536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0000">
                <a:alpha val="39000"/>
              </a:srgbClr>
            </a:gs>
            <a:gs pos="25000">
              <a:srgbClr val="21D6E0">
                <a:alpha val="16000"/>
              </a:srgbClr>
            </a:gs>
            <a:gs pos="43000">
              <a:srgbClr val="0087E6">
                <a:alpha val="32000"/>
              </a:srgbClr>
            </a:gs>
            <a:gs pos="100000">
              <a:srgbClr val="005CBF">
                <a:alpha val="0"/>
              </a:srgbClr>
            </a:gs>
          </a:gsLst>
          <a:path path="circle">
            <a:fillToRect l="100000" t="100000"/>
          </a:path>
          <a:tileRect/>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7813"/>
            <a:ext cx="8458200" cy="8651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304800" y="1600200"/>
            <a:ext cx="8610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6"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p>
        </p:txBody>
      </p:sp>
      <p:sp>
        <p:nvSpPr>
          <p:cNvPr id="81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8198"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03668EB7-0DE4-43DF-A8B5-15CCAC6C2902}" type="slidenum">
              <a:rPr lang="en-US"/>
              <a:pPr/>
              <a:t>‹#›</a:t>
            </a:fld>
            <a:endParaRPr lang="en-US"/>
          </a:p>
        </p:txBody>
      </p:sp>
      <p:sp>
        <p:nvSpPr>
          <p:cNvPr id="8199"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eaLnBrk="1" hangingPunct="1"/>
            <a:endParaRPr lang="ru-RU" sz="2400">
              <a:latin typeface="Times New Roman" pitchFamily="18" charset="0"/>
            </a:endParaRPr>
          </a:p>
        </p:txBody>
      </p:sp>
      <p:sp>
        <p:nvSpPr>
          <p:cNvPr id="8200"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endParaRPr lang="en-US"/>
          </a:p>
        </p:txBody>
      </p:sp>
      <p:sp>
        <p:nvSpPr>
          <p:cNvPr id="8201"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eaLnBrk="1" hangingPunct="1"/>
            <a:endParaRPr lang="ru-RU" sz="2400">
              <a:latin typeface="Times New Roman" pitchFamily="18" charset="0"/>
            </a:endParaRPr>
          </a:p>
        </p:txBody>
      </p:sp>
      <p:sp>
        <p:nvSpPr>
          <p:cNvPr id="8202"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eaLnBrk="1" hangingPunct="1"/>
            <a:endParaRPr lang="ru-RU"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tmplLst>
          <p:tmpl lvl="1">
            <p:tnLst>
              <p:par>
                <p:cTn presetID="1" presetClass="entr" presetSubtype="0" fill="hold" nodeType="clickEffect">
                  <p:stCondLst>
                    <p:cond delay="0"/>
                  </p:stCondLst>
                  <p:childTnLst>
                    <p:set>
                      <p:cBhvr>
                        <p:cTn dur="1" fill="hold">
                          <p:stCondLst>
                            <p:cond delay="0"/>
                          </p:stCondLst>
                        </p:cTn>
                        <p:tgtEl>
                          <p:spTgt spid="8195"/>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8195"/>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8195"/>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8195"/>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8195"/>
                        </p:tgtEl>
                        <p:attrNameLst>
                          <p:attrName>style.visibility</p:attrName>
                        </p:attrNameLst>
                      </p:cBhvr>
                      <p:to>
                        <p:strVal val="visible"/>
                      </p:to>
                    </p:set>
                  </p:childTnLst>
                </p:cTn>
              </p:par>
            </p:tnLst>
          </p:tmpl>
        </p:tmplLst>
      </p:bldP>
    </p:bldLst>
  </p:timing>
  <p:txStyles>
    <p:titleStyle>
      <a:lvl1pPr algn="l" rtl="0" fontAlgn="base">
        <a:spcBef>
          <a:spcPct val="0"/>
        </a:spcBef>
        <a:spcAft>
          <a:spcPct val="0"/>
        </a:spcAft>
        <a:defRPr sz="4400" b="1">
          <a:solidFill>
            <a:schemeClr val="folHlink"/>
          </a:solidFill>
          <a:latin typeface="+mj-lt"/>
          <a:ea typeface="+mj-ea"/>
          <a:cs typeface="+mj-cs"/>
        </a:defRPr>
      </a:lvl1pPr>
      <a:lvl2pPr algn="l" rtl="0" fontAlgn="base">
        <a:spcBef>
          <a:spcPct val="0"/>
        </a:spcBef>
        <a:spcAft>
          <a:spcPct val="0"/>
        </a:spcAft>
        <a:defRPr sz="4400" b="1">
          <a:solidFill>
            <a:schemeClr val="folHlink"/>
          </a:solidFill>
          <a:latin typeface="Garamond" pitchFamily="18" charset="0"/>
        </a:defRPr>
      </a:lvl2pPr>
      <a:lvl3pPr algn="l" rtl="0" fontAlgn="base">
        <a:spcBef>
          <a:spcPct val="0"/>
        </a:spcBef>
        <a:spcAft>
          <a:spcPct val="0"/>
        </a:spcAft>
        <a:defRPr sz="4400" b="1">
          <a:solidFill>
            <a:schemeClr val="folHlink"/>
          </a:solidFill>
          <a:latin typeface="Garamond" pitchFamily="18" charset="0"/>
        </a:defRPr>
      </a:lvl3pPr>
      <a:lvl4pPr algn="l" rtl="0" fontAlgn="base">
        <a:spcBef>
          <a:spcPct val="0"/>
        </a:spcBef>
        <a:spcAft>
          <a:spcPct val="0"/>
        </a:spcAft>
        <a:defRPr sz="4400" b="1">
          <a:solidFill>
            <a:schemeClr val="folHlink"/>
          </a:solidFill>
          <a:latin typeface="Garamond" pitchFamily="18" charset="0"/>
        </a:defRPr>
      </a:lvl4pPr>
      <a:lvl5pPr algn="l" rtl="0" fontAlgn="base">
        <a:spcBef>
          <a:spcPct val="0"/>
        </a:spcBef>
        <a:spcAft>
          <a:spcPct val="0"/>
        </a:spcAft>
        <a:defRPr sz="4400" b="1">
          <a:solidFill>
            <a:schemeClr val="folHlink"/>
          </a:solidFill>
          <a:latin typeface="Garamond" pitchFamily="18" charset="0"/>
        </a:defRPr>
      </a:lvl5pPr>
      <a:lvl6pPr marL="457200" algn="l" rtl="0" fontAlgn="base">
        <a:spcBef>
          <a:spcPct val="0"/>
        </a:spcBef>
        <a:spcAft>
          <a:spcPct val="0"/>
        </a:spcAft>
        <a:defRPr sz="4400" b="1">
          <a:solidFill>
            <a:schemeClr val="folHlink"/>
          </a:solidFill>
          <a:latin typeface="Garamond" pitchFamily="18" charset="0"/>
        </a:defRPr>
      </a:lvl6pPr>
      <a:lvl7pPr marL="914400" algn="l" rtl="0" fontAlgn="base">
        <a:spcBef>
          <a:spcPct val="0"/>
        </a:spcBef>
        <a:spcAft>
          <a:spcPct val="0"/>
        </a:spcAft>
        <a:defRPr sz="4400" b="1">
          <a:solidFill>
            <a:schemeClr val="folHlink"/>
          </a:solidFill>
          <a:latin typeface="Garamond" pitchFamily="18" charset="0"/>
        </a:defRPr>
      </a:lvl7pPr>
      <a:lvl8pPr marL="1371600" algn="l" rtl="0" fontAlgn="base">
        <a:spcBef>
          <a:spcPct val="0"/>
        </a:spcBef>
        <a:spcAft>
          <a:spcPct val="0"/>
        </a:spcAft>
        <a:defRPr sz="4400" b="1">
          <a:solidFill>
            <a:schemeClr val="folHlink"/>
          </a:solidFill>
          <a:latin typeface="Garamond" pitchFamily="18" charset="0"/>
        </a:defRPr>
      </a:lvl8pPr>
      <a:lvl9pPr marL="1828800" algn="l" rtl="0" fontAlgn="base">
        <a:spcBef>
          <a:spcPct val="0"/>
        </a:spcBef>
        <a:spcAft>
          <a:spcPct val="0"/>
        </a:spcAft>
        <a:defRPr sz="4400" b="1">
          <a:solidFill>
            <a:schemeClr val="folHlink"/>
          </a:solidFill>
          <a:latin typeface="Garamond" pitchFamily="18"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bg2"/>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2"/>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accent1"/>
          </a:solidFill>
          <a:latin typeface="+mn-lt"/>
        </a:defRPr>
      </a:lvl3pPr>
      <a:lvl4pPr marL="1600200" indent="-228600" algn="l" rtl="0" fontAlgn="base">
        <a:spcBef>
          <a:spcPct val="20000"/>
        </a:spcBef>
        <a:spcAft>
          <a:spcPct val="0"/>
        </a:spcAft>
        <a:buClr>
          <a:schemeClr val="bg2"/>
        </a:buClr>
        <a:buFont typeface="Wingdings" pitchFamily="2" charset="2"/>
        <a:buChar char="§"/>
        <a:defRPr>
          <a:solidFill>
            <a:schemeClr val="accent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a:solidFill>
            <a:schemeClr val="accent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accent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accent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accent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file:///C:\0-ELT-MAG\SONG\1.SONG%20LAST-MAGPAK\25-GARY-MOORE-stillgothebules.fl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prepsch.fatih.edu.tr/?dokumanlar,0,0,129,290" TargetMode="External"/><Relationship Id="rId2" Type="http://schemas.openxmlformats.org/officeDocument/2006/relationships/hyperlink" Target="file:///C:\0-ELT-MAG\SONG\1.SONG%20LAST-MAGPAK\25_GARY%20MOORE-still%20got%20the%20blues%20L3_MIX.MP3"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838200"/>
            <a:ext cx="8991600" cy="2127250"/>
          </a:xfrm>
        </p:spPr>
        <p:txBody>
          <a:bodyPr/>
          <a:lstStyle/>
          <a:p>
            <a:r>
              <a:rPr lang="en-US" sz="4000" b="1" dirty="0"/>
              <a:t/>
            </a:r>
            <a:br>
              <a:rPr lang="en-US" sz="4000" b="1" dirty="0"/>
            </a:br>
            <a:r>
              <a:rPr lang="tr-TR" sz="4000" dirty="0" smtClean="0"/>
              <a:t>MARCH 13, 2012</a:t>
            </a:r>
            <a:r>
              <a:rPr lang="en-US" sz="4000" dirty="0"/>
              <a:t/>
            </a:r>
            <a:br>
              <a:rPr lang="en-US" sz="4000" dirty="0"/>
            </a:br>
            <a:r>
              <a:rPr lang="en-US" sz="4000" dirty="0" smtClean="0"/>
              <a:t>LESSONS</a:t>
            </a:r>
            <a:r>
              <a:rPr lang="tr-TR" sz="4000" dirty="0" smtClean="0"/>
              <a:t>-</a:t>
            </a:r>
            <a:r>
              <a:rPr lang="en-US" sz="4000" dirty="0" smtClean="0"/>
              <a:t> </a:t>
            </a:r>
            <a:r>
              <a:rPr lang="tr-TR" sz="4000" dirty="0" smtClean="0"/>
              <a:t>17-18-19</a:t>
            </a:r>
            <a:r>
              <a:rPr lang="en-US" sz="2000" dirty="0"/>
              <a:t/>
            </a:r>
            <a:br>
              <a:rPr lang="en-US" sz="2000" dirty="0"/>
            </a:br>
            <a:r>
              <a:rPr lang="en-US" sz="2000" dirty="0"/>
              <a:t/>
            </a:r>
            <a:br>
              <a:rPr lang="en-US" sz="2000" dirty="0"/>
            </a:br>
            <a:r>
              <a:rPr lang="en-US" sz="4000" b="1" dirty="0"/>
              <a:t>UNIT 1: </a:t>
            </a:r>
            <a:r>
              <a:rPr lang="en-US" sz="4000" b="1" dirty="0" smtClean="0"/>
              <a:t>“</a:t>
            </a:r>
            <a:r>
              <a:rPr lang="tr-TR" sz="4000" b="1" dirty="0" smtClean="0"/>
              <a:t>Life Style </a:t>
            </a:r>
            <a:r>
              <a:rPr lang="en-US" sz="4000" b="1" dirty="0" smtClean="0"/>
              <a:t>”</a:t>
            </a:r>
            <a:r>
              <a:rPr lang="en-US" sz="3600" b="1" dirty="0" smtClean="0"/>
              <a:t> </a:t>
            </a:r>
            <a:endParaRPr lang="ru-RU" sz="3600" dirty="0"/>
          </a:p>
        </p:txBody>
      </p:sp>
      <p:sp>
        <p:nvSpPr>
          <p:cNvPr id="2051" name="Rectangle 3"/>
          <p:cNvSpPr>
            <a:spLocks noGrp="1" noChangeArrowheads="1"/>
          </p:cNvSpPr>
          <p:nvPr>
            <p:ph type="subTitle" idx="1"/>
          </p:nvPr>
        </p:nvSpPr>
        <p:spPr>
          <a:xfrm>
            <a:off x="685800" y="3505200"/>
            <a:ext cx="7848600" cy="2514600"/>
          </a:xfrm>
        </p:spPr>
        <p:txBody>
          <a:bodyPr/>
          <a:lstStyle/>
          <a:p>
            <a:r>
              <a:rPr lang="tr-TR" sz="2800" b="1" dirty="0" smtClean="0">
                <a:solidFill>
                  <a:schemeClr val="accent2"/>
                </a:solidFill>
              </a:rPr>
              <a:t>Ronaki – Gulan Group</a:t>
            </a:r>
            <a:endParaRPr lang="en-US" sz="2800" b="1" dirty="0">
              <a:solidFill>
                <a:schemeClr val="accent2"/>
              </a:solidFill>
            </a:endParaRPr>
          </a:p>
          <a:p>
            <a:endParaRPr lang="en-US" sz="1600" b="1" dirty="0">
              <a:solidFill>
                <a:schemeClr val="accent2"/>
              </a:solidFill>
            </a:endParaRPr>
          </a:p>
          <a:p>
            <a:r>
              <a:rPr lang="tr-TR" sz="2800" b="1" dirty="0" smtClean="0">
                <a:solidFill>
                  <a:schemeClr val="accent2"/>
                </a:solidFill>
              </a:rPr>
              <a:t>09.00-12.30</a:t>
            </a:r>
            <a:endParaRPr lang="en-US" sz="2800" b="1" dirty="0">
              <a:solidFill>
                <a:schemeClr val="accent2"/>
              </a:solidFill>
            </a:endParaRPr>
          </a:p>
        </p:txBody>
      </p:sp>
      <p:pic>
        <p:nvPicPr>
          <p:cNvPr id="5" name="Picture 4" descr="peace_dove_olive_branch_hg_wht"/>
          <p:cNvPicPr>
            <a:picLocks noChangeAspect="1" noChangeArrowheads="1" noCrop="1"/>
          </p:cNvPicPr>
          <p:nvPr/>
        </p:nvPicPr>
        <p:blipFill>
          <a:blip r:embed="rId3" cstate="print"/>
          <a:srcRect/>
          <a:stretch>
            <a:fillRect/>
          </a:stretch>
        </p:blipFill>
        <p:spPr bwMode="auto">
          <a:xfrm>
            <a:off x="7391400" y="228600"/>
            <a:ext cx="1447801" cy="10336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457200" y="277813"/>
            <a:ext cx="8458200" cy="1093787"/>
          </a:xfrm>
        </p:spPr>
        <p:txBody>
          <a:bodyPr/>
          <a:lstStyle/>
          <a:p>
            <a:pPr algn="ctr"/>
            <a:r>
              <a:rPr lang="en-US" dirty="0"/>
              <a:t>Lesson Plan</a:t>
            </a:r>
          </a:p>
        </p:txBody>
      </p:sp>
      <p:sp>
        <p:nvSpPr>
          <p:cNvPr id="230403" name="Rectangle 3"/>
          <p:cNvSpPr>
            <a:spLocks noGrp="1" noChangeArrowheads="1"/>
          </p:cNvSpPr>
          <p:nvPr>
            <p:ph type="body" idx="1"/>
          </p:nvPr>
        </p:nvSpPr>
        <p:spPr>
          <a:xfrm>
            <a:off x="228600" y="1905000"/>
            <a:ext cx="8915400" cy="2133600"/>
          </a:xfrm>
        </p:spPr>
        <p:txBody>
          <a:bodyPr/>
          <a:lstStyle/>
          <a:p>
            <a:pPr marL="514350" indent="-514350">
              <a:buNone/>
            </a:pPr>
            <a:r>
              <a:rPr lang="tr-TR" sz="2400" dirty="0" smtClean="0">
                <a:hlinkClick r:id="rId3" action="ppaction://hlinkfile"/>
              </a:rPr>
              <a:t>SONG</a:t>
            </a:r>
            <a:endParaRPr lang="tr-TR" sz="2400" dirty="0" smtClean="0"/>
          </a:p>
          <a:p>
            <a:pPr marL="514350" indent="-514350">
              <a:buNone/>
            </a:pPr>
            <a:r>
              <a:rPr lang="tr-TR" sz="2400" dirty="0" smtClean="0"/>
              <a:t>Noun endings</a:t>
            </a:r>
          </a:p>
          <a:p>
            <a:pPr marL="514350" indent="-514350">
              <a:buNone/>
            </a:pPr>
            <a:r>
              <a:rPr lang="tr-TR" sz="2400" dirty="0" smtClean="0"/>
              <a:t>01- Writing</a:t>
            </a:r>
          </a:p>
          <a:p>
            <a:pPr marL="514350" indent="-514350">
              <a:buNone/>
            </a:pPr>
            <a:r>
              <a:rPr lang="tr-TR" sz="2400" dirty="0" smtClean="0"/>
              <a:t>-Informal email</a:t>
            </a:r>
          </a:p>
          <a:p>
            <a:pPr marL="514350" indent="-514350">
              <a:buNone/>
            </a:pPr>
            <a:r>
              <a:rPr lang="tr-TR" sz="2400" dirty="0" smtClean="0"/>
              <a:t>-Direct object – indirect object</a:t>
            </a:r>
          </a:p>
          <a:p>
            <a:pPr marL="514350" indent="-514350">
              <a:buNone/>
            </a:pPr>
            <a:endParaRPr lang="tr-TR" sz="2400" dirty="0" smtClean="0"/>
          </a:p>
        </p:txBody>
      </p:sp>
      <p:pic>
        <p:nvPicPr>
          <p:cNvPr id="4" name="Picture 4" descr="peace_dove_olive_branch_hg_wht"/>
          <p:cNvPicPr>
            <a:picLocks noChangeAspect="1" noChangeArrowheads="1" noCrop="1"/>
          </p:cNvPicPr>
          <p:nvPr/>
        </p:nvPicPr>
        <p:blipFill>
          <a:blip r:embed="rId4" cstate="print"/>
          <a:srcRect/>
          <a:stretch>
            <a:fillRect/>
          </a:stretch>
        </p:blipFill>
        <p:spPr bwMode="auto">
          <a:xfrm>
            <a:off x="7696200" y="0"/>
            <a:ext cx="1447800" cy="1033646"/>
          </a:xfrm>
          <a:prstGeom prst="rect">
            <a:avLst/>
          </a:prstGeom>
          <a:noFill/>
          <a:ln w="9525">
            <a:noFill/>
            <a:miter lim="800000"/>
            <a:headEnd/>
            <a:tailEnd/>
          </a:ln>
        </p:spPr>
      </p:pic>
      <p:sp>
        <p:nvSpPr>
          <p:cNvPr id="5" name="Rectangle 2"/>
          <p:cNvSpPr txBox="1">
            <a:spLocks noChangeArrowheads="1"/>
          </p:cNvSpPr>
          <p:nvPr/>
        </p:nvSpPr>
        <p:spPr bwMode="auto">
          <a:xfrm>
            <a:off x="228600" y="1676400"/>
            <a:ext cx="8458200" cy="434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4000" b="1" i="0" u="none" strike="noStrike" kern="0" cap="none" spc="0" normalizeH="0" baseline="0" noProof="0" dirty="0">
              <a:ln>
                <a:noFill/>
              </a:ln>
              <a:solidFill>
                <a:schemeClr val="accent5">
                  <a:lumMod val="10000"/>
                </a:schemeClr>
              </a:solidFill>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pPr algn="ctr"/>
            <a:r>
              <a:rPr lang="tr-TR" dirty="0" smtClean="0">
                <a:solidFill>
                  <a:srgbClr val="FFFF00"/>
                </a:solidFill>
              </a:rPr>
              <a:t>NOUN ENDINGS</a:t>
            </a:r>
            <a:endParaRPr lang="en-US" dirty="0">
              <a:solidFill>
                <a:srgbClr val="FFFF00"/>
              </a:solidFill>
            </a:endParaRPr>
          </a:p>
        </p:txBody>
      </p:sp>
      <p:sp>
        <p:nvSpPr>
          <p:cNvPr id="3" name="Content Placeholder 2"/>
          <p:cNvSpPr>
            <a:spLocks noGrp="1"/>
          </p:cNvSpPr>
          <p:nvPr>
            <p:ph idx="1"/>
          </p:nvPr>
        </p:nvSpPr>
        <p:spPr>
          <a:xfrm>
            <a:off x="304800" y="1219200"/>
            <a:ext cx="8610600" cy="4530725"/>
          </a:xfrm>
        </p:spPr>
        <p:txBody>
          <a:bodyPr/>
          <a:lstStyle/>
          <a:p>
            <a:pPr marL="514350" indent="-514350">
              <a:buNone/>
            </a:pPr>
            <a:r>
              <a:rPr lang="tr-TR" dirty="0" smtClean="0"/>
              <a:t>Adjectives.  (Let’s learn meanings.)</a:t>
            </a:r>
          </a:p>
          <a:p>
            <a:pPr marL="514350" indent="-514350">
              <a:buFont typeface="+mj-lt"/>
              <a:buAutoNum type="alphaLcParenR"/>
            </a:pPr>
            <a:r>
              <a:rPr lang="tr-TR" dirty="0" smtClean="0"/>
              <a:t>real </a:t>
            </a:r>
          </a:p>
          <a:p>
            <a:pPr marL="514350" indent="-514350">
              <a:buFont typeface="+mj-lt"/>
              <a:buAutoNum type="alphaLcParenR"/>
            </a:pPr>
            <a:r>
              <a:rPr lang="tr-TR" b="1" dirty="0" smtClean="0"/>
              <a:t>Un</a:t>
            </a:r>
            <a:r>
              <a:rPr lang="tr-TR" dirty="0" smtClean="0"/>
              <a:t>willing </a:t>
            </a:r>
            <a:r>
              <a:rPr lang="en-US" dirty="0" smtClean="0"/>
              <a:t>/</a:t>
            </a:r>
            <a:r>
              <a:rPr lang="en-US" dirty="0" err="1" smtClean="0"/>
              <a:t>ʌnˈwɪlɪŋ</a:t>
            </a:r>
            <a:r>
              <a:rPr lang="en-US" dirty="0" smtClean="0"/>
              <a:t>/</a:t>
            </a:r>
            <a:endParaRPr lang="tr-TR" dirty="0" smtClean="0"/>
          </a:p>
          <a:p>
            <a:pPr marL="514350" indent="-514350">
              <a:buFont typeface="+mj-lt"/>
              <a:buAutoNum type="alphaLcParenR"/>
            </a:pPr>
            <a:r>
              <a:rPr lang="tr-TR" b="1" dirty="0" smtClean="0"/>
              <a:t>Dis</a:t>
            </a:r>
            <a:r>
              <a:rPr lang="tr-TR" dirty="0" smtClean="0"/>
              <a:t>appoint</a:t>
            </a:r>
            <a:r>
              <a:rPr lang="tr-TR" b="1" dirty="0" smtClean="0"/>
              <a:t>ed*</a:t>
            </a:r>
          </a:p>
          <a:p>
            <a:pPr marL="514350" indent="-514350">
              <a:buFont typeface="+mj-lt"/>
              <a:buAutoNum type="alphaLcParenR"/>
            </a:pPr>
            <a:r>
              <a:rPr lang="tr-TR" dirty="0" smtClean="0"/>
              <a:t>Determined </a:t>
            </a:r>
            <a:r>
              <a:rPr lang="en-US" dirty="0" smtClean="0"/>
              <a:t>/</a:t>
            </a:r>
            <a:r>
              <a:rPr lang="en-US" dirty="0" err="1" smtClean="0"/>
              <a:t>dɪˈtɜːmɪnd</a:t>
            </a:r>
            <a:r>
              <a:rPr lang="en-US" dirty="0" smtClean="0"/>
              <a:t>/</a:t>
            </a:r>
            <a:endParaRPr lang="tr-TR" dirty="0" smtClean="0"/>
          </a:p>
          <a:p>
            <a:pPr marL="514350" indent="-514350">
              <a:buFont typeface="+mj-lt"/>
              <a:buAutoNum type="alphaLcParenR"/>
            </a:pPr>
            <a:r>
              <a:rPr lang="tr-TR" dirty="0" smtClean="0"/>
              <a:t>Perfect </a:t>
            </a:r>
            <a:r>
              <a:rPr lang="en-US" dirty="0" smtClean="0"/>
              <a:t>/ˈ</a:t>
            </a:r>
            <a:r>
              <a:rPr lang="en-US" dirty="0" err="1" smtClean="0"/>
              <a:t>pɜːfɪkt</a:t>
            </a:r>
            <a:r>
              <a:rPr lang="en-US" dirty="0" smtClean="0"/>
              <a:t> / </a:t>
            </a:r>
            <a:endParaRPr lang="tr-TR" dirty="0" smtClean="0"/>
          </a:p>
          <a:p>
            <a:pPr marL="514350" indent="-514350">
              <a:buFont typeface="+mj-lt"/>
              <a:buAutoNum type="alphaLcParenR"/>
            </a:pPr>
            <a:r>
              <a:rPr lang="tr-TR" dirty="0" smtClean="0"/>
              <a:t>Generous </a:t>
            </a:r>
            <a:r>
              <a:rPr lang="en-US" dirty="0" smtClean="0"/>
              <a:t>/ˈ</a:t>
            </a:r>
            <a:r>
              <a:rPr lang="en-US" dirty="0" err="1" smtClean="0"/>
              <a:t>dʒenərəs</a:t>
            </a:r>
            <a:r>
              <a:rPr lang="en-US" dirty="0" smtClean="0"/>
              <a:t>/</a:t>
            </a:r>
            <a:endParaRPr lang="tr-TR" dirty="0" smtClean="0"/>
          </a:p>
          <a:p>
            <a:pPr marL="514350" indent="-514350">
              <a:buFont typeface="+mj-lt"/>
              <a:buAutoNum type="alphaLcParenR"/>
            </a:pPr>
            <a:r>
              <a:rPr lang="tr-TR" dirty="0" smtClean="0"/>
              <a:t>Satisfy</a:t>
            </a:r>
            <a:r>
              <a:rPr lang="tr-TR" b="1" dirty="0" smtClean="0"/>
              <a:t>ing</a:t>
            </a:r>
            <a:r>
              <a:rPr lang="tr-TR" dirty="0" smtClean="0"/>
              <a:t> </a:t>
            </a:r>
            <a:r>
              <a:rPr lang="en-US" dirty="0" smtClean="0"/>
              <a:t>/ˈ</a:t>
            </a:r>
            <a:r>
              <a:rPr lang="en-US" dirty="0" err="1" smtClean="0"/>
              <a:t>sætɪsfɪɪŋ</a:t>
            </a:r>
            <a:r>
              <a:rPr lang="en-US" dirty="0" smtClean="0"/>
              <a:t>/</a:t>
            </a:r>
            <a:endParaRPr lang="tr-TR" dirty="0" smtClean="0"/>
          </a:p>
          <a:p>
            <a:pPr marL="514350" indent="-514350">
              <a:buFont typeface="+mj-lt"/>
              <a:buAutoNum type="alphaLcParenR"/>
            </a:pPr>
            <a:r>
              <a:rPr lang="tr-TR" dirty="0" smtClean="0"/>
              <a:t>Luxur</a:t>
            </a:r>
            <a:r>
              <a:rPr lang="tr-TR" b="1" dirty="0" smtClean="0">
                <a:effectLst>
                  <a:outerShdw blurRad="38100" dist="38100" dir="2700000" algn="tl">
                    <a:srgbClr val="000000">
                      <a:alpha val="43137"/>
                    </a:srgbClr>
                  </a:outerShdw>
                </a:effectLst>
              </a:rPr>
              <a:t>ious</a:t>
            </a:r>
            <a:r>
              <a:rPr lang="tr-TR" dirty="0" smtClean="0"/>
              <a:t> </a:t>
            </a:r>
            <a:r>
              <a:rPr lang="en-US" dirty="0" smtClean="0"/>
              <a:t>/</a:t>
            </a:r>
            <a:r>
              <a:rPr lang="en-US" dirty="0" err="1" smtClean="0"/>
              <a:t>lʌɡˈʒʊəriəs</a:t>
            </a:r>
            <a:r>
              <a:rPr lang="en-US" dirty="0" smtClean="0"/>
              <a:t>/</a:t>
            </a:r>
            <a:endParaRPr lang="tr-TR" dirty="0" smtClean="0"/>
          </a:p>
          <a:p>
            <a:pPr marL="514350" indent="-514350">
              <a:buFont typeface="+mj-lt"/>
              <a:buAutoNum type="alphaLcParenR"/>
            </a:pPr>
            <a:r>
              <a:rPr lang="tr-TR" dirty="0" smtClean="0"/>
              <a:t>lazy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458200" cy="685800"/>
          </a:xfrm>
        </p:spPr>
        <p:style>
          <a:lnRef idx="1">
            <a:schemeClr val="accent2"/>
          </a:lnRef>
          <a:fillRef idx="3">
            <a:schemeClr val="accent2"/>
          </a:fillRef>
          <a:effectRef idx="2">
            <a:schemeClr val="accent2"/>
          </a:effectRef>
          <a:fontRef idx="minor">
            <a:schemeClr val="lt1"/>
          </a:fontRef>
        </p:style>
        <p:txBody>
          <a:bodyPr/>
          <a:lstStyle/>
          <a:p>
            <a:r>
              <a:rPr lang="tr-TR" sz="2000" dirty="0" smtClean="0">
                <a:solidFill>
                  <a:srgbClr val="FFFF00"/>
                </a:solidFill>
              </a:rPr>
              <a:t>NOUN ENDINGS – ion, -y, -ity, -ation, -ment, -action, -ness</a:t>
            </a:r>
            <a:endParaRPr lang="en-US" sz="2000" dirty="0">
              <a:solidFill>
                <a:srgbClr val="FFFF00"/>
              </a:solidFill>
            </a:endParaRPr>
          </a:p>
        </p:txBody>
      </p:sp>
      <p:sp>
        <p:nvSpPr>
          <p:cNvPr id="3" name="Content Placeholder 2"/>
          <p:cNvSpPr>
            <a:spLocks noGrp="1"/>
          </p:cNvSpPr>
          <p:nvPr>
            <p:ph idx="1"/>
          </p:nvPr>
        </p:nvSpPr>
        <p:spPr>
          <a:xfrm>
            <a:off x="304800" y="609600"/>
            <a:ext cx="8839200" cy="6324600"/>
          </a:xfrm>
        </p:spPr>
        <p:txBody>
          <a:bodyPr/>
          <a:lstStyle/>
          <a:p>
            <a:pPr marL="514350" indent="-514350">
              <a:buNone/>
            </a:pPr>
            <a:r>
              <a:rPr lang="tr-TR" sz="1800" u="sng" dirty="0" smtClean="0">
                <a:solidFill>
                  <a:schemeClr val="tx1"/>
                </a:solidFill>
              </a:rPr>
              <a:t>Adjective 						noun</a:t>
            </a:r>
          </a:p>
          <a:p>
            <a:pPr marL="514350" indent="-514350">
              <a:buNone/>
            </a:pPr>
            <a:r>
              <a:rPr lang="tr-TR" sz="1800" dirty="0" smtClean="0">
                <a:solidFill>
                  <a:schemeClr val="tx1"/>
                </a:solidFill>
              </a:rPr>
              <a:t>a. real 					</a:t>
            </a:r>
          </a:p>
          <a:p>
            <a:pPr marL="514350" indent="-514350">
              <a:buNone/>
            </a:pPr>
            <a:r>
              <a:rPr lang="tr-TR" sz="1800" dirty="0" smtClean="0">
                <a:solidFill>
                  <a:schemeClr val="tx1"/>
                </a:solidFill>
              </a:rPr>
              <a:t>							real</a:t>
            </a:r>
            <a:r>
              <a:rPr lang="tr-TR" sz="1800" b="1" dirty="0" smtClean="0">
                <a:solidFill>
                  <a:schemeClr val="tx1"/>
                </a:solidFill>
              </a:rPr>
              <a:t>ity</a:t>
            </a:r>
          </a:p>
          <a:p>
            <a:pPr marL="514350" indent="-514350">
              <a:buNone/>
            </a:pPr>
            <a:r>
              <a:rPr lang="tr-TR" sz="1800" b="1" dirty="0" smtClean="0">
                <a:solidFill>
                  <a:schemeClr val="tx1"/>
                </a:solidFill>
              </a:rPr>
              <a:t>b. Un</a:t>
            </a:r>
            <a:r>
              <a:rPr lang="tr-TR" sz="1800" dirty="0" smtClean="0">
                <a:solidFill>
                  <a:schemeClr val="tx1"/>
                </a:solidFill>
              </a:rPr>
              <a:t>willing </a:t>
            </a:r>
            <a:r>
              <a:rPr lang="en-US" sz="1800" dirty="0" smtClean="0">
                <a:solidFill>
                  <a:schemeClr val="tx1"/>
                </a:solidFill>
              </a:rPr>
              <a:t>/</a:t>
            </a:r>
            <a:r>
              <a:rPr lang="en-US" sz="1800" dirty="0" err="1" smtClean="0">
                <a:solidFill>
                  <a:schemeClr val="tx1"/>
                </a:solidFill>
              </a:rPr>
              <a:t>ʌnˈwɪlɪŋ</a:t>
            </a:r>
            <a:r>
              <a:rPr lang="en-US" sz="1800" dirty="0" smtClean="0">
                <a:solidFill>
                  <a:schemeClr val="tx1"/>
                </a:solidFill>
              </a:rPr>
              <a:t>/</a:t>
            </a:r>
            <a:r>
              <a:rPr lang="tr-TR" sz="1800" dirty="0" smtClean="0">
                <a:solidFill>
                  <a:schemeClr val="tx1"/>
                </a:solidFill>
              </a:rPr>
              <a:t>		</a:t>
            </a:r>
          </a:p>
          <a:p>
            <a:pPr marL="514350" indent="-514350">
              <a:buNone/>
            </a:pPr>
            <a:r>
              <a:rPr lang="tr-TR" sz="1800" dirty="0" smtClean="0">
                <a:solidFill>
                  <a:schemeClr val="tx1"/>
                </a:solidFill>
              </a:rPr>
              <a:t>							unwillingn</a:t>
            </a:r>
            <a:r>
              <a:rPr lang="tr-TR" sz="1800" b="1" dirty="0" smtClean="0">
                <a:solidFill>
                  <a:schemeClr val="tx1"/>
                </a:solidFill>
              </a:rPr>
              <a:t>ess</a:t>
            </a:r>
          </a:p>
          <a:p>
            <a:pPr marL="514350" indent="-514350">
              <a:buNone/>
            </a:pPr>
            <a:r>
              <a:rPr lang="tr-TR" sz="1800" b="1" dirty="0" smtClean="0">
                <a:solidFill>
                  <a:schemeClr val="tx1"/>
                </a:solidFill>
              </a:rPr>
              <a:t>c. Dis</a:t>
            </a:r>
            <a:r>
              <a:rPr lang="tr-TR" sz="1800" dirty="0" smtClean="0">
                <a:solidFill>
                  <a:schemeClr val="tx1"/>
                </a:solidFill>
              </a:rPr>
              <a:t>appoint</a:t>
            </a:r>
            <a:r>
              <a:rPr lang="tr-TR" sz="1800" b="1" dirty="0" smtClean="0">
                <a:solidFill>
                  <a:schemeClr val="tx1"/>
                </a:solidFill>
              </a:rPr>
              <a:t>ed*			</a:t>
            </a:r>
          </a:p>
          <a:p>
            <a:pPr marL="514350" indent="-514350">
              <a:buNone/>
            </a:pPr>
            <a:r>
              <a:rPr lang="tr-TR" sz="1800" dirty="0" smtClean="0">
                <a:solidFill>
                  <a:schemeClr val="tx1"/>
                </a:solidFill>
              </a:rPr>
              <a:t>							disappoint</a:t>
            </a:r>
            <a:r>
              <a:rPr lang="tr-TR" sz="1800" b="1" dirty="0" smtClean="0">
                <a:solidFill>
                  <a:schemeClr val="tx1"/>
                </a:solidFill>
              </a:rPr>
              <a:t>ment</a:t>
            </a:r>
          </a:p>
          <a:p>
            <a:pPr marL="514350" indent="-514350">
              <a:buNone/>
            </a:pPr>
            <a:r>
              <a:rPr lang="tr-TR" sz="1800" dirty="0" smtClean="0">
                <a:solidFill>
                  <a:schemeClr val="tx1"/>
                </a:solidFill>
              </a:rPr>
              <a:t>d. Determined </a:t>
            </a:r>
            <a:r>
              <a:rPr lang="en-US" sz="1800" dirty="0" smtClean="0">
                <a:solidFill>
                  <a:schemeClr val="tx1"/>
                </a:solidFill>
              </a:rPr>
              <a:t>/</a:t>
            </a:r>
            <a:r>
              <a:rPr lang="en-US" sz="1800" dirty="0" err="1" smtClean="0">
                <a:solidFill>
                  <a:schemeClr val="tx1"/>
                </a:solidFill>
              </a:rPr>
              <a:t>dɪˈtɜːmɪnd</a:t>
            </a:r>
            <a:r>
              <a:rPr lang="en-US" sz="1800" dirty="0" smtClean="0">
                <a:solidFill>
                  <a:schemeClr val="tx1"/>
                </a:solidFill>
              </a:rPr>
              <a:t>/</a:t>
            </a:r>
            <a:r>
              <a:rPr lang="tr-TR" sz="1800" dirty="0" smtClean="0">
                <a:solidFill>
                  <a:schemeClr val="tx1"/>
                </a:solidFill>
              </a:rPr>
              <a:t>	</a:t>
            </a:r>
          </a:p>
          <a:p>
            <a:pPr marL="514350" indent="-514350">
              <a:buNone/>
            </a:pPr>
            <a:r>
              <a:rPr lang="tr-TR" sz="1800" dirty="0" smtClean="0">
                <a:solidFill>
                  <a:schemeClr val="tx1"/>
                </a:solidFill>
              </a:rPr>
              <a:t>							determin</a:t>
            </a:r>
            <a:r>
              <a:rPr lang="tr-TR" sz="1800" b="1" dirty="0" smtClean="0">
                <a:solidFill>
                  <a:schemeClr val="tx1"/>
                </a:solidFill>
              </a:rPr>
              <a:t>ation</a:t>
            </a:r>
          </a:p>
          <a:p>
            <a:pPr marL="514350" indent="-514350">
              <a:buNone/>
            </a:pPr>
            <a:r>
              <a:rPr lang="tr-TR" sz="1800" dirty="0" smtClean="0">
                <a:solidFill>
                  <a:schemeClr val="tx1"/>
                </a:solidFill>
              </a:rPr>
              <a:t>e. Perfect </a:t>
            </a:r>
            <a:r>
              <a:rPr lang="en-US" sz="1800" dirty="0" smtClean="0">
                <a:solidFill>
                  <a:schemeClr val="tx1"/>
                </a:solidFill>
              </a:rPr>
              <a:t>/ˈ</a:t>
            </a:r>
            <a:r>
              <a:rPr lang="en-US" sz="1800" dirty="0" err="1" smtClean="0">
                <a:solidFill>
                  <a:schemeClr val="tx1"/>
                </a:solidFill>
              </a:rPr>
              <a:t>pɜːfɪkt</a:t>
            </a:r>
            <a:r>
              <a:rPr lang="en-US" sz="1800" dirty="0" smtClean="0">
                <a:solidFill>
                  <a:schemeClr val="tx1"/>
                </a:solidFill>
              </a:rPr>
              <a:t> / </a:t>
            </a:r>
            <a:r>
              <a:rPr lang="tr-TR" sz="1800" dirty="0" smtClean="0">
                <a:solidFill>
                  <a:schemeClr val="tx1"/>
                </a:solidFill>
              </a:rPr>
              <a:t>		</a:t>
            </a:r>
          </a:p>
          <a:p>
            <a:pPr marL="514350" indent="-514350">
              <a:buNone/>
            </a:pPr>
            <a:r>
              <a:rPr lang="tr-TR" sz="1800" dirty="0" smtClean="0">
                <a:solidFill>
                  <a:schemeClr val="tx1"/>
                </a:solidFill>
              </a:rPr>
              <a:t>							perfec</a:t>
            </a:r>
            <a:r>
              <a:rPr lang="tr-TR" sz="1800" b="1" dirty="0" smtClean="0">
                <a:solidFill>
                  <a:schemeClr val="tx1"/>
                </a:solidFill>
              </a:rPr>
              <a:t>tion</a:t>
            </a:r>
          </a:p>
          <a:p>
            <a:pPr marL="514350" indent="-514350">
              <a:buNone/>
            </a:pPr>
            <a:r>
              <a:rPr lang="tr-TR" sz="1800" dirty="0" smtClean="0">
                <a:solidFill>
                  <a:schemeClr val="tx1"/>
                </a:solidFill>
              </a:rPr>
              <a:t>f. Generous </a:t>
            </a:r>
            <a:r>
              <a:rPr lang="en-US" sz="1800" dirty="0" smtClean="0">
                <a:solidFill>
                  <a:schemeClr val="tx1"/>
                </a:solidFill>
              </a:rPr>
              <a:t>/ˈ</a:t>
            </a:r>
            <a:r>
              <a:rPr lang="en-US" sz="1800" dirty="0" err="1" smtClean="0">
                <a:solidFill>
                  <a:schemeClr val="tx1"/>
                </a:solidFill>
              </a:rPr>
              <a:t>dʒenərəs</a:t>
            </a:r>
            <a:r>
              <a:rPr lang="en-US" sz="1800" dirty="0" smtClean="0">
                <a:solidFill>
                  <a:schemeClr val="tx1"/>
                </a:solidFill>
              </a:rPr>
              <a:t>/</a:t>
            </a:r>
            <a:r>
              <a:rPr lang="tr-TR" sz="1800" dirty="0" smtClean="0">
                <a:solidFill>
                  <a:schemeClr val="tx1"/>
                </a:solidFill>
              </a:rPr>
              <a:t>		</a:t>
            </a:r>
          </a:p>
          <a:p>
            <a:pPr marL="514350" indent="-514350">
              <a:buNone/>
            </a:pPr>
            <a:r>
              <a:rPr lang="tr-TR" sz="1800" dirty="0" smtClean="0">
                <a:solidFill>
                  <a:schemeClr val="tx1"/>
                </a:solidFill>
              </a:rPr>
              <a:t>							generousit</a:t>
            </a:r>
            <a:r>
              <a:rPr lang="tr-TR" sz="1800" b="1" dirty="0" smtClean="0">
                <a:solidFill>
                  <a:schemeClr val="tx1"/>
                </a:solidFill>
              </a:rPr>
              <a:t>y</a:t>
            </a:r>
          </a:p>
          <a:p>
            <a:pPr marL="514350" indent="-514350">
              <a:buNone/>
            </a:pPr>
            <a:r>
              <a:rPr lang="tr-TR" sz="1800" dirty="0" smtClean="0">
                <a:solidFill>
                  <a:schemeClr val="tx1"/>
                </a:solidFill>
              </a:rPr>
              <a:t>g. Satisfy</a:t>
            </a:r>
            <a:r>
              <a:rPr lang="tr-TR" sz="1800" b="1" dirty="0" smtClean="0">
                <a:solidFill>
                  <a:schemeClr val="tx1"/>
                </a:solidFill>
              </a:rPr>
              <a:t>ing</a:t>
            </a:r>
            <a:r>
              <a:rPr lang="tr-TR" sz="1800" dirty="0" smtClean="0">
                <a:solidFill>
                  <a:schemeClr val="tx1"/>
                </a:solidFill>
              </a:rPr>
              <a:t> </a:t>
            </a:r>
            <a:r>
              <a:rPr lang="en-US" sz="1800" dirty="0" smtClean="0">
                <a:solidFill>
                  <a:schemeClr val="tx1"/>
                </a:solidFill>
              </a:rPr>
              <a:t>/ˈ</a:t>
            </a:r>
            <a:r>
              <a:rPr lang="en-US" sz="1800" dirty="0" err="1" smtClean="0">
                <a:solidFill>
                  <a:schemeClr val="tx1"/>
                </a:solidFill>
              </a:rPr>
              <a:t>sætɪsfɪɪŋ</a:t>
            </a:r>
            <a:r>
              <a:rPr lang="en-US" sz="1800" dirty="0" smtClean="0">
                <a:solidFill>
                  <a:schemeClr val="tx1"/>
                </a:solidFill>
              </a:rPr>
              <a:t>/</a:t>
            </a:r>
            <a:r>
              <a:rPr lang="tr-TR" sz="1800" dirty="0" smtClean="0">
                <a:solidFill>
                  <a:schemeClr val="tx1"/>
                </a:solidFill>
              </a:rPr>
              <a:t>		</a:t>
            </a:r>
          </a:p>
          <a:p>
            <a:pPr marL="514350" indent="-514350">
              <a:buNone/>
            </a:pPr>
            <a:r>
              <a:rPr lang="tr-TR" sz="1800" dirty="0" smtClean="0">
                <a:solidFill>
                  <a:schemeClr val="tx1"/>
                </a:solidFill>
              </a:rPr>
              <a:t>							satisf</a:t>
            </a:r>
            <a:r>
              <a:rPr lang="tr-TR" sz="1800" b="1" dirty="0" smtClean="0">
                <a:solidFill>
                  <a:schemeClr val="tx1"/>
                </a:solidFill>
              </a:rPr>
              <a:t>action</a:t>
            </a:r>
            <a:r>
              <a:rPr lang="tr-TR" sz="1800" dirty="0" smtClean="0">
                <a:solidFill>
                  <a:schemeClr val="tx1"/>
                </a:solidFill>
              </a:rPr>
              <a:t>	</a:t>
            </a:r>
          </a:p>
          <a:p>
            <a:pPr marL="514350" indent="-514350">
              <a:buNone/>
            </a:pPr>
            <a:r>
              <a:rPr lang="tr-TR" sz="1800" dirty="0" smtClean="0">
                <a:solidFill>
                  <a:schemeClr val="tx1"/>
                </a:solidFill>
              </a:rPr>
              <a:t>h. Luxur</a:t>
            </a:r>
            <a:r>
              <a:rPr lang="tr-TR" sz="1800" b="1" dirty="0" smtClean="0">
                <a:solidFill>
                  <a:schemeClr val="tx1"/>
                </a:solidFill>
                <a:effectLst>
                  <a:outerShdw blurRad="38100" dist="38100" dir="2700000" algn="tl">
                    <a:srgbClr val="000000">
                      <a:alpha val="43137"/>
                    </a:srgbClr>
                  </a:outerShdw>
                </a:effectLst>
              </a:rPr>
              <a:t>ious</a:t>
            </a:r>
            <a:r>
              <a:rPr lang="tr-TR" sz="1800" dirty="0" smtClean="0">
                <a:solidFill>
                  <a:schemeClr val="tx1"/>
                </a:solidFill>
              </a:rPr>
              <a:t> </a:t>
            </a:r>
            <a:r>
              <a:rPr lang="en-US" sz="1800" dirty="0" smtClean="0">
                <a:solidFill>
                  <a:schemeClr val="tx1"/>
                </a:solidFill>
              </a:rPr>
              <a:t>/</a:t>
            </a:r>
            <a:r>
              <a:rPr lang="en-US" sz="1800" dirty="0" err="1" smtClean="0">
                <a:solidFill>
                  <a:schemeClr val="tx1"/>
                </a:solidFill>
              </a:rPr>
              <a:t>lʌɡˈʒʊəriəs</a:t>
            </a:r>
            <a:r>
              <a:rPr lang="en-US" sz="1800" dirty="0" smtClean="0">
                <a:solidFill>
                  <a:schemeClr val="tx1"/>
                </a:solidFill>
              </a:rPr>
              <a:t>/</a:t>
            </a:r>
            <a:endParaRPr lang="tr-TR" sz="1800" dirty="0" smtClean="0">
              <a:solidFill>
                <a:schemeClr val="tx1"/>
              </a:solidFill>
            </a:endParaRPr>
          </a:p>
          <a:p>
            <a:pPr marL="514350" indent="-514350">
              <a:buNone/>
            </a:pPr>
            <a:r>
              <a:rPr lang="tr-TR" sz="1800" dirty="0" smtClean="0">
                <a:solidFill>
                  <a:schemeClr val="tx1"/>
                </a:solidFill>
              </a:rPr>
              <a:t>							Luxurious</a:t>
            </a:r>
            <a:r>
              <a:rPr lang="tr-TR" sz="1800" b="1" dirty="0" smtClean="0">
                <a:solidFill>
                  <a:schemeClr val="tx1"/>
                </a:solidFill>
              </a:rPr>
              <a:t>ness</a:t>
            </a:r>
            <a:r>
              <a:rPr lang="tr-TR" sz="1800" dirty="0" smtClean="0">
                <a:solidFill>
                  <a:schemeClr val="tx1"/>
                </a:solidFill>
              </a:rPr>
              <a:t>/luxur</a:t>
            </a:r>
            <a:r>
              <a:rPr lang="tr-TR" sz="1800" b="1" dirty="0" smtClean="0">
                <a:solidFill>
                  <a:schemeClr val="tx1"/>
                </a:solidFill>
              </a:rPr>
              <a:t>y</a:t>
            </a:r>
            <a:r>
              <a:rPr lang="tr-TR" sz="1800" dirty="0" smtClean="0">
                <a:solidFill>
                  <a:schemeClr val="tx1"/>
                </a:solidFill>
              </a:rPr>
              <a:t>	</a:t>
            </a:r>
          </a:p>
          <a:p>
            <a:pPr marL="514350" indent="-514350">
              <a:buNone/>
            </a:pPr>
            <a:r>
              <a:rPr lang="tr-TR" sz="1800" dirty="0" smtClean="0">
                <a:solidFill>
                  <a:schemeClr val="tx1"/>
                </a:solidFill>
              </a:rPr>
              <a:t>i. Lazy</a:t>
            </a:r>
          </a:p>
          <a:p>
            <a:pPr marL="514350" indent="-514350">
              <a:buNone/>
            </a:pPr>
            <a:r>
              <a:rPr lang="tr-TR" sz="1800" dirty="0" smtClean="0">
                <a:solidFill>
                  <a:schemeClr val="tx1"/>
                </a:solidFill>
              </a:rPr>
              <a:t>							lazi</a:t>
            </a:r>
            <a:r>
              <a:rPr lang="tr-TR" sz="1800" b="1" dirty="0" smtClean="0">
                <a:solidFill>
                  <a:schemeClr val="tx1"/>
                </a:solidFill>
              </a:rPr>
              <a:t>ness</a:t>
            </a:r>
          </a:p>
          <a:p>
            <a:pPr marL="514350" indent="-514350">
              <a:buFont typeface="+mj-lt"/>
              <a:buAutoNum type="alphaLcParenR"/>
            </a:pPr>
            <a:endParaRPr lang="en-US" sz="1800"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10600" cy="4530725"/>
          </a:xfrm>
        </p:spPr>
        <p:txBody>
          <a:bodyPr/>
          <a:lstStyle/>
          <a:p>
            <a:pPr lvl="0">
              <a:buFont typeface="+mj-lt"/>
              <a:buAutoNum type="arabicPeriod"/>
            </a:pPr>
            <a:r>
              <a:rPr lang="en-US" sz="1600" dirty="0" smtClean="0"/>
              <a:t>The older --- doesn’t seem to understand young people. (</a:t>
            </a:r>
            <a:r>
              <a:rPr lang="en-US" sz="1600" b="1" dirty="0" smtClean="0"/>
              <a:t>generate</a:t>
            </a:r>
            <a:r>
              <a:rPr lang="en-US" sz="1600" dirty="0" smtClean="0"/>
              <a:t>)</a:t>
            </a:r>
          </a:p>
          <a:p>
            <a:pPr lvl="0">
              <a:buFont typeface="+mj-lt"/>
              <a:buAutoNum type="arabicPeriod"/>
            </a:pPr>
            <a:r>
              <a:rPr lang="en-US" sz="1600" dirty="0" smtClean="0"/>
              <a:t>I thought James was rich. In---- he hasn’t got a penny! (</a:t>
            </a:r>
            <a:r>
              <a:rPr lang="en-US" sz="1600" b="1" dirty="0" smtClean="0"/>
              <a:t>real</a:t>
            </a:r>
            <a:r>
              <a:rPr lang="en-US" sz="1600" dirty="0" smtClean="0"/>
              <a:t>)</a:t>
            </a:r>
          </a:p>
          <a:p>
            <a:pPr lvl="0">
              <a:buFont typeface="+mj-lt"/>
              <a:buAutoNum type="arabicPeriod"/>
            </a:pPr>
            <a:r>
              <a:rPr lang="en-US" sz="1600" dirty="0" smtClean="0"/>
              <a:t>When our holiday was cancelled, it was a big ----for us. (</a:t>
            </a:r>
            <a:r>
              <a:rPr lang="en-US" sz="1600" b="1" dirty="0" smtClean="0"/>
              <a:t>disappoint</a:t>
            </a:r>
            <a:r>
              <a:rPr lang="en-US" sz="1600" dirty="0" smtClean="0"/>
              <a:t>)</a:t>
            </a:r>
          </a:p>
          <a:p>
            <a:pPr lvl="0">
              <a:buFont typeface="+mj-lt"/>
              <a:buAutoNum type="arabicPeriod"/>
            </a:pPr>
            <a:r>
              <a:rPr lang="en-US" sz="1600" dirty="0" smtClean="0"/>
              <a:t>I can’t understand you</a:t>
            </a:r>
            <a:r>
              <a:rPr lang="tr-TR" sz="1600" dirty="0" smtClean="0"/>
              <a:t>r</a:t>
            </a:r>
            <a:r>
              <a:rPr lang="en-US" sz="1600" dirty="0" smtClean="0"/>
              <a:t>----. You never do any work. (</a:t>
            </a:r>
            <a:r>
              <a:rPr lang="en-US" sz="1600" b="1" dirty="0" smtClean="0"/>
              <a:t>lazy</a:t>
            </a:r>
            <a:r>
              <a:rPr lang="en-US" sz="1600" dirty="0" smtClean="0"/>
              <a:t>)</a:t>
            </a:r>
          </a:p>
          <a:p>
            <a:pPr lvl="0">
              <a:buFont typeface="+mj-lt"/>
              <a:buAutoNum type="arabicPeriod"/>
            </a:pPr>
            <a:r>
              <a:rPr lang="en-US" sz="1600" dirty="0" smtClean="0"/>
              <a:t>The natural----of this part of Scotland is absolutely amazing. (</a:t>
            </a:r>
            <a:r>
              <a:rPr lang="en-US" sz="1600" b="1" dirty="0" smtClean="0"/>
              <a:t>beautiful</a:t>
            </a:r>
            <a:r>
              <a:rPr lang="en-US" sz="1600" dirty="0" smtClean="0"/>
              <a:t>)</a:t>
            </a:r>
          </a:p>
          <a:p>
            <a:pPr lvl="0">
              <a:buFont typeface="+mj-lt"/>
              <a:buAutoNum type="arabicPeriod"/>
            </a:pPr>
            <a:r>
              <a:rPr lang="en-US" sz="1600" dirty="0" smtClean="0"/>
              <a:t>Thank you for your ----during my stay. (</a:t>
            </a:r>
            <a:r>
              <a:rPr lang="en-US" sz="1600" b="1" dirty="0" smtClean="0"/>
              <a:t>generous</a:t>
            </a:r>
            <a:r>
              <a:rPr lang="en-US" sz="1600" dirty="0" smtClean="0"/>
              <a:t>)</a:t>
            </a:r>
          </a:p>
          <a:p>
            <a:pPr lvl="0">
              <a:buFont typeface="+mj-lt"/>
              <a:buAutoNum type="arabicPeriod"/>
            </a:pPr>
            <a:r>
              <a:rPr lang="en-US" sz="1600" dirty="0" smtClean="0"/>
              <a:t>It took me a long time to make the ---- to become a doctor. (</a:t>
            </a:r>
            <a:r>
              <a:rPr lang="en-US" sz="1600" b="1" dirty="0" smtClean="0"/>
              <a:t>decide</a:t>
            </a:r>
            <a:r>
              <a:rPr lang="en-US" sz="1600" dirty="0" smtClean="0"/>
              <a:t>)</a:t>
            </a:r>
          </a:p>
          <a:p>
            <a:pPr lvl="0">
              <a:buFont typeface="+mj-lt"/>
              <a:buAutoNum type="arabicPeriod"/>
            </a:pPr>
            <a:r>
              <a:rPr lang="en-US" sz="1600" dirty="0" smtClean="0"/>
              <a:t>They say that ---has nothing to do with material possessions – it’s just a state of mind. (</a:t>
            </a:r>
            <a:r>
              <a:rPr lang="en-US" sz="1600" b="1" dirty="0" smtClean="0"/>
              <a:t>happy</a:t>
            </a:r>
            <a:r>
              <a:rPr lang="en-US" sz="1600" dirty="0" smtClean="0"/>
              <a:t>)</a:t>
            </a:r>
          </a:p>
          <a:p>
            <a:pPr lvl="0">
              <a:buFont typeface="+mj-lt"/>
              <a:buAutoNum type="arabicPeriod"/>
            </a:pPr>
            <a:r>
              <a:rPr lang="en-US" sz="1600" dirty="0" smtClean="0"/>
              <a:t>When I saw Maria, I got the  --- that there was something worrying her. (</a:t>
            </a:r>
            <a:r>
              <a:rPr lang="en-US" sz="1600" b="1" dirty="0" smtClean="0"/>
              <a:t>impress</a:t>
            </a:r>
            <a:r>
              <a:rPr lang="en-US" sz="1600" dirty="0" smtClean="0"/>
              <a:t>)</a:t>
            </a:r>
          </a:p>
          <a:p>
            <a:pPr lvl="0">
              <a:buFont typeface="+mj-lt"/>
              <a:buAutoNum type="arabicPeriod"/>
            </a:pPr>
            <a:r>
              <a:rPr lang="en-US" sz="1600" dirty="0" smtClean="0"/>
              <a:t>Which do you think is more important: earning a lot of money, or job ----? (</a:t>
            </a:r>
            <a:r>
              <a:rPr lang="en-US" sz="1600" b="1" dirty="0" smtClean="0"/>
              <a:t>satisfy</a:t>
            </a:r>
            <a:r>
              <a:rPr lang="en-US" sz="1600" dirty="0" smtClean="0"/>
              <a:t>)</a:t>
            </a:r>
          </a:p>
          <a:p>
            <a:pPr lvl="0">
              <a:buFont typeface="+mj-lt"/>
              <a:buAutoNum type="arabicPeriod"/>
            </a:pPr>
            <a:r>
              <a:rPr lang="en-US" sz="1600" dirty="0" smtClean="0"/>
              <a:t>It takes a lot of --to succeed when everything seems to be against you. (</a:t>
            </a:r>
            <a:r>
              <a:rPr lang="en-US" sz="1600" b="1" dirty="0" smtClean="0"/>
              <a:t>determine</a:t>
            </a:r>
            <a:r>
              <a:rPr lang="en-US" sz="1600" dirty="0" smtClean="0"/>
              <a:t>)</a:t>
            </a:r>
          </a:p>
          <a:p>
            <a:pPr>
              <a:buFont typeface="+mj-lt"/>
              <a:buAutoNum type="arabicPeriod"/>
            </a:pPr>
            <a:endParaRPr lang="en-US" sz="1600" dirty="0"/>
          </a:p>
        </p:txBody>
      </p:sp>
      <p:sp>
        <p:nvSpPr>
          <p:cNvPr id="5" name="Title 1"/>
          <p:cNvSpPr>
            <a:spLocks noGrp="1"/>
          </p:cNvSpPr>
          <p:nvPr>
            <p:ph type="title"/>
          </p:nvPr>
        </p:nvSpPr>
        <p:spPr>
          <a:xfrm>
            <a:off x="381000" y="228600"/>
            <a:ext cx="8458200" cy="457200"/>
          </a:xfrm>
        </p:spPr>
        <p:style>
          <a:lnRef idx="0">
            <a:schemeClr val="accent2"/>
          </a:lnRef>
          <a:fillRef idx="3">
            <a:schemeClr val="accent2"/>
          </a:fillRef>
          <a:effectRef idx="3">
            <a:schemeClr val="accent2"/>
          </a:effectRef>
          <a:fontRef idx="minor">
            <a:schemeClr val="lt1"/>
          </a:fontRef>
        </p:style>
        <p:txBody>
          <a:bodyPr/>
          <a:lstStyle/>
          <a:p>
            <a:r>
              <a:rPr lang="tr-TR" sz="2000" dirty="0" smtClean="0"/>
              <a:t>NOUN ENDINGS – Practice  Voc. Book. Unit 1 Ex 1</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458200" cy="533400"/>
          </a:xfrm>
        </p:spPr>
        <p:style>
          <a:lnRef idx="0">
            <a:schemeClr val="accent2"/>
          </a:lnRef>
          <a:fillRef idx="3">
            <a:schemeClr val="accent2"/>
          </a:fillRef>
          <a:effectRef idx="3">
            <a:schemeClr val="accent2"/>
          </a:effectRef>
          <a:fontRef idx="minor">
            <a:schemeClr val="lt1"/>
          </a:fontRef>
        </p:style>
        <p:txBody>
          <a:bodyPr/>
          <a:lstStyle/>
          <a:p>
            <a:r>
              <a:rPr lang="tr-TR" sz="2800" dirty="0" smtClean="0"/>
              <a:t>More examples NOUN ENDINGS - NESS</a:t>
            </a:r>
            <a:endParaRPr lang="en-US" sz="2800" dirty="0"/>
          </a:p>
        </p:txBody>
      </p:sp>
      <p:sp>
        <p:nvSpPr>
          <p:cNvPr id="3" name="Content Placeholder 2"/>
          <p:cNvSpPr>
            <a:spLocks noGrp="1"/>
          </p:cNvSpPr>
          <p:nvPr>
            <p:ph idx="1"/>
          </p:nvPr>
        </p:nvSpPr>
        <p:spPr>
          <a:xfrm>
            <a:off x="304800" y="838200"/>
            <a:ext cx="8610600" cy="4530725"/>
          </a:xfrm>
        </p:spPr>
        <p:txBody>
          <a:bodyPr/>
          <a:lstStyle/>
          <a:p>
            <a:pPr>
              <a:buNone/>
            </a:pPr>
            <a:r>
              <a:rPr lang="en-US" b="1" dirty="0" smtClean="0"/>
              <a:t>-</a:t>
            </a:r>
            <a:r>
              <a:rPr lang="en-US" b="1" dirty="0" err="1" smtClean="0"/>
              <a:t>ness</a:t>
            </a:r>
            <a:endParaRPr lang="en-US" dirty="0" smtClean="0"/>
          </a:p>
          <a:p>
            <a:r>
              <a:rPr lang="en-US" b="1" i="1" u="sng" dirty="0" smtClean="0"/>
              <a:t>adj.				n.	</a:t>
            </a:r>
            <a:endParaRPr lang="en-US" dirty="0" smtClean="0"/>
          </a:p>
          <a:p>
            <a:r>
              <a:rPr lang="en-US" dirty="0" smtClean="0"/>
              <a:t>dark			- 	dark</a:t>
            </a:r>
            <a:r>
              <a:rPr lang="en-US" b="1" dirty="0" smtClean="0"/>
              <a:t>ness</a:t>
            </a:r>
            <a:endParaRPr lang="en-US" dirty="0" smtClean="0"/>
          </a:p>
          <a:p>
            <a:r>
              <a:rPr lang="en-US" dirty="0" smtClean="0"/>
              <a:t>loud			-	loud</a:t>
            </a:r>
            <a:r>
              <a:rPr lang="en-US" b="1" dirty="0" smtClean="0"/>
              <a:t>ness</a:t>
            </a:r>
            <a:endParaRPr lang="en-US" dirty="0" smtClean="0"/>
          </a:p>
          <a:p>
            <a:r>
              <a:rPr lang="en-US" dirty="0" smtClean="0"/>
              <a:t>red			-	red</a:t>
            </a:r>
            <a:r>
              <a:rPr lang="en-US" b="1" dirty="0" smtClean="0"/>
              <a:t>ness</a:t>
            </a:r>
            <a:endParaRPr lang="en-US" dirty="0" smtClean="0"/>
          </a:p>
          <a:p>
            <a:r>
              <a:rPr lang="en-US" dirty="0" smtClean="0"/>
              <a:t>ugly			-	ugl</a:t>
            </a:r>
            <a:r>
              <a:rPr lang="en-US" b="1" dirty="0" smtClean="0"/>
              <a:t>iness</a:t>
            </a:r>
            <a:endParaRPr lang="en-US" dirty="0" smtClean="0"/>
          </a:p>
          <a:p>
            <a:r>
              <a:rPr lang="en-US" dirty="0" smtClean="0"/>
              <a:t>dry			-	dry</a:t>
            </a:r>
            <a:r>
              <a:rPr lang="en-US" b="1" dirty="0" smtClean="0"/>
              <a:t>ness</a:t>
            </a:r>
            <a:endParaRPr lang="en-US" dirty="0" smtClean="0"/>
          </a:p>
          <a:p>
            <a:r>
              <a:rPr lang="en-US" dirty="0" smtClean="0"/>
              <a:t>close			-	close</a:t>
            </a:r>
            <a:r>
              <a:rPr lang="en-US" b="1" dirty="0" smtClean="0"/>
              <a:t>ness</a:t>
            </a:r>
            <a:endParaRPr lang="en-US" dirty="0" smtClean="0"/>
          </a:p>
          <a:p>
            <a:r>
              <a:rPr lang="en-US" dirty="0" smtClean="0"/>
              <a:t>new			-	new</a:t>
            </a:r>
            <a:r>
              <a:rPr lang="en-US" b="1" dirty="0" smtClean="0"/>
              <a:t>ness</a:t>
            </a:r>
            <a:endParaRPr lang="en-US" dirty="0" smtClean="0"/>
          </a:p>
          <a:p>
            <a:r>
              <a:rPr lang="en-US" dirty="0" smtClean="0"/>
              <a:t>kind			-	kind</a:t>
            </a:r>
            <a:r>
              <a:rPr lang="en-US" b="1" dirty="0" smtClean="0"/>
              <a:t>ness</a:t>
            </a:r>
            <a:endParaRPr lang="en-US" dirty="0" smtClean="0"/>
          </a:p>
          <a:p>
            <a:r>
              <a:rPr lang="en-US" dirty="0" smtClean="0"/>
              <a:t>fresh			-	fresh</a:t>
            </a:r>
            <a:r>
              <a:rPr lang="en-US" b="1" dirty="0" smtClean="0"/>
              <a:t>ness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dirty="0" smtClean="0">
                <a:solidFill>
                  <a:schemeClr val="bg1"/>
                </a:solidFill>
              </a:rPr>
              <a:t>WRITING</a:t>
            </a:r>
            <a:endParaRPr lang="en-US" dirty="0">
              <a:solidFill>
                <a:schemeClr val="bg1"/>
              </a:solidFill>
            </a:endParaRPr>
          </a:p>
        </p:txBody>
      </p:sp>
      <p:sp>
        <p:nvSpPr>
          <p:cNvPr id="3" name="Content Placeholder 2"/>
          <p:cNvSpPr>
            <a:spLocks noGrp="1"/>
          </p:cNvSpPr>
          <p:nvPr>
            <p:ph idx="1"/>
          </p:nvPr>
        </p:nvSpPr>
        <p:spPr/>
        <p:txBody>
          <a:bodyPr/>
          <a:lstStyle/>
          <a:p>
            <a:pPr marL="514350" indent="-514350">
              <a:buNone/>
            </a:pPr>
            <a:r>
              <a:rPr lang="tr-TR" b="1" dirty="0" smtClean="0"/>
              <a:t>Please read all the information in the input text and make a note of any points which should be included in the writing task (as in example page 8)</a:t>
            </a:r>
          </a:p>
          <a:p>
            <a:pPr marL="514350" indent="-514350">
              <a:buNone/>
            </a:pP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685800" y="152399"/>
            <a:ext cx="7239000" cy="667114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505200" y="-76200"/>
            <a:ext cx="5867400" cy="6858000"/>
          </a:xfrm>
          <a:prstGeom prst="rect">
            <a:avLst/>
          </a:prstGeom>
          <a:noFill/>
          <a:ln w="9525">
            <a:noFill/>
            <a:miter lim="800000"/>
            <a:headEnd/>
            <a:tailEnd/>
          </a:ln>
          <a:effectLst/>
        </p:spPr>
      </p:pic>
      <p:sp>
        <p:nvSpPr>
          <p:cNvPr id="2" name="Title 1"/>
          <p:cNvSpPr>
            <a:spLocks noGrp="1"/>
          </p:cNvSpPr>
          <p:nvPr>
            <p:ph type="title"/>
          </p:nvPr>
        </p:nvSpPr>
        <p:spPr>
          <a:xfrm>
            <a:off x="0" y="0"/>
            <a:ext cx="3429000" cy="9144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r>
              <a:rPr lang="tr-TR" sz="2800" dirty="0" smtClean="0">
                <a:solidFill>
                  <a:schemeClr val="bg1"/>
                </a:solidFill>
              </a:rPr>
              <a:t>WRITING – 1  </a:t>
            </a:r>
            <a:br>
              <a:rPr lang="tr-TR" sz="2800" dirty="0" smtClean="0">
                <a:solidFill>
                  <a:schemeClr val="bg1"/>
                </a:solidFill>
              </a:rPr>
            </a:br>
            <a:r>
              <a:rPr lang="tr-TR" sz="2800" dirty="0" smtClean="0">
                <a:solidFill>
                  <a:schemeClr val="bg1"/>
                </a:solidFill>
              </a:rPr>
              <a:t>(Transactional Email</a:t>
            </a:r>
            <a:endParaRPr lang="en-US" sz="2800" dirty="0">
              <a:solidFill>
                <a:schemeClr val="bg1"/>
              </a:solidFill>
            </a:endParaRPr>
          </a:p>
        </p:txBody>
      </p:sp>
      <p:sp>
        <p:nvSpPr>
          <p:cNvPr id="3" name="Content Placeholder 2"/>
          <p:cNvSpPr>
            <a:spLocks noGrp="1"/>
          </p:cNvSpPr>
          <p:nvPr>
            <p:ph idx="1"/>
          </p:nvPr>
        </p:nvSpPr>
        <p:spPr/>
        <p:txBody>
          <a:bodyPr/>
          <a:lstStyle/>
          <a:p>
            <a:pPr marL="514350" indent="-514350">
              <a:buAutoNum type="alphaLcParenR"/>
            </a:pPr>
            <a:r>
              <a:rPr lang="tr-TR" b="1" dirty="0" smtClean="0">
                <a:solidFill>
                  <a:srgbClr val="FF0000"/>
                </a:solidFill>
              </a:rPr>
              <a:t>Why has David sent the email?</a:t>
            </a:r>
          </a:p>
          <a:p>
            <a:pPr marL="514350" indent="-514350">
              <a:buFontTx/>
              <a:buChar char="-"/>
            </a:pPr>
            <a:r>
              <a:rPr lang="tr-TR" b="1" dirty="0" smtClean="0"/>
              <a:t>................</a:t>
            </a:r>
          </a:p>
          <a:p>
            <a:pPr marL="514350" indent="-514350">
              <a:buNone/>
            </a:pPr>
            <a:r>
              <a:rPr lang="tr-TR" b="1" dirty="0" smtClean="0">
                <a:solidFill>
                  <a:schemeClr val="tx1"/>
                </a:solidFill>
              </a:rPr>
              <a:t>ANS: to get some information from Carla about his visit next month</a:t>
            </a:r>
          </a:p>
          <a:p>
            <a:pPr marL="514350" indent="-514350">
              <a:buNone/>
            </a:pPr>
            <a:r>
              <a:rPr lang="tr-TR" dirty="0" smtClean="0">
                <a:solidFill>
                  <a:srgbClr val="FF0000"/>
                </a:solidFill>
              </a:rPr>
              <a:t>b) What would he like Carla to do? </a:t>
            </a:r>
          </a:p>
          <a:p>
            <a:pPr marL="514350" indent="-514350">
              <a:buNone/>
            </a:pPr>
            <a:r>
              <a:rPr lang="tr-TR" dirty="0" smtClean="0"/>
              <a:t>- ......                (like sb to do )</a:t>
            </a:r>
          </a:p>
          <a:p>
            <a:pPr marL="514350" indent="-514350">
              <a:buNone/>
            </a:pPr>
            <a:r>
              <a:rPr lang="tr-TR" b="1" dirty="0" smtClean="0">
                <a:solidFill>
                  <a:schemeClr val="tx1"/>
                </a:solidFill>
              </a:rPr>
              <a:t>ANS: to meet him when he arrives. </a:t>
            </a:r>
          </a:p>
          <a:p>
            <a:pPr marL="514350" indent="-514350">
              <a:buNone/>
            </a:pPr>
            <a:r>
              <a:rPr lang="tr-TR" sz="2400" b="1" dirty="0" smtClean="0">
                <a:solidFill>
                  <a:schemeClr val="tx1"/>
                </a:solidFill>
              </a:rPr>
              <a:t>(He’d like Carla to meet him when he arrives)</a:t>
            </a:r>
          </a:p>
          <a:p>
            <a:pPr marL="514350" indent="-514350">
              <a:buNone/>
            </a:pPr>
            <a:endParaRPr lang="tr-TR" dirty="0" smtClean="0"/>
          </a:p>
          <a:p>
            <a:pPr marL="514350" indent="-514350">
              <a:buNone/>
            </a:pPr>
            <a:endParaRPr lang="tr-TR" dirty="0" smtClean="0"/>
          </a:p>
          <a:p>
            <a:pPr marL="514350" indent="-514350">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505200" y="228600"/>
            <a:ext cx="5867400" cy="6858000"/>
          </a:xfrm>
          <a:prstGeom prst="rect">
            <a:avLst/>
          </a:prstGeom>
          <a:noFill/>
          <a:ln w="9525">
            <a:noFill/>
            <a:miter lim="800000"/>
            <a:headEnd/>
            <a:tailEnd/>
          </a:ln>
          <a:effectLst/>
        </p:spPr>
      </p:pic>
      <p:sp>
        <p:nvSpPr>
          <p:cNvPr id="3" name="Content Placeholder 2"/>
          <p:cNvSpPr>
            <a:spLocks noGrp="1"/>
          </p:cNvSpPr>
          <p:nvPr>
            <p:ph idx="1"/>
          </p:nvPr>
        </p:nvSpPr>
        <p:spPr/>
        <p:txBody>
          <a:bodyPr/>
          <a:lstStyle/>
          <a:p>
            <a:pPr marL="514350" indent="-514350">
              <a:buNone/>
            </a:pPr>
            <a:r>
              <a:rPr lang="tr-TR" b="1" dirty="0" smtClean="0">
                <a:solidFill>
                  <a:srgbClr val="FF0000"/>
                </a:solidFill>
              </a:rPr>
              <a:t>c) What is he looking forward to? </a:t>
            </a:r>
          </a:p>
          <a:p>
            <a:pPr marL="514350" indent="-514350">
              <a:buFontTx/>
              <a:buChar char="-"/>
            </a:pPr>
            <a:r>
              <a:rPr lang="tr-TR" b="1" dirty="0" smtClean="0"/>
              <a:t>................</a:t>
            </a:r>
          </a:p>
          <a:p>
            <a:pPr marL="514350" indent="-514350">
              <a:buNone/>
            </a:pPr>
            <a:r>
              <a:rPr lang="tr-TR" b="1" dirty="0" smtClean="0">
                <a:solidFill>
                  <a:schemeClr val="tx1"/>
                </a:solidFill>
              </a:rPr>
              <a:t>ANS: seeing the sights and having some nights out with Carla. </a:t>
            </a:r>
          </a:p>
          <a:p>
            <a:pPr marL="514350" indent="-514350">
              <a:buNone/>
            </a:pPr>
            <a:r>
              <a:rPr lang="tr-TR" b="1" dirty="0" smtClean="0">
                <a:solidFill>
                  <a:srgbClr val="FF0000"/>
                </a:solidFill>
              </a:rPr>
              <a:t>d) What does he want to know? </a:t>
            </a:r>
          </a:p>
          <a:p>
            <a:pPr marL="514350" indent="-514350">
              <a:buNone/>
            </a:pPr>
            <a:r>
              <a:rPr lang="tr-TR" dirty="0" smtClean="0"/>
              <a:t>- ......                </a:t>
            </a:r>
          </a:p>
          <a:p>
            <a:pPr marL="514350" indent="-514350">
              <a:buNone/>
            </a:pPr>
            <a:r>
              <a:rPr lang="tr-TR" b="1" dirty="0" smtClean="0">
                <a:solidFill>
                  <a:schemeClr val="tx1"/>
                </a:solidFill>
              </a:rPr>
              <a:t>ANS: what sort of clothes to bring and whether he will need a lot of money? </a:t>
            </a:r>
            <a:endParaRPr lang="tr-TR" sz="2400" b="1" dirty="0" smtClean="0">
              <a:solidFill>
                <a:schemeClr val="tx1"/>
              </a:solidFill>
            </a:endParaRPr>
          </a:p>
          <a:p>
            <a:pPr marL="514350" indent="-514350">
              <a:buNone/>
            </a:pPr>
            <a:endParaRPr lang="tr-TR" dirty="0" smtClean="0"/>
          </a:p>
          <a:p>
            <a:pPr marL="514350" indent="-514350">
              <a:buNone/>
            </a:pPr>
            <a:endParaRPr lang="tr-TR" dirty="0" smtClean="0"/>
          </a:p>
          <a:p>
            <a:pPr marL="514350" indent="-514350">
              <a:buNone/>
            </a:pPr>
            <a:endParaRPr lang="en-US" dirty="0"/>
          </a:p>
        </p:txBody>
      </p:sp>
      <p:sp>
        <p:nvSpPr>
          <p:cNvPr id="6" name="Title 1"/>
          <p:cNvSpPr>
            <a:spLocks noGrp="1"/>
          </p:cNvSpPr>
          <p:nvPr>
            <p:ph type="title"/>
          </p:nvPr>
        </p:nvSpPr>
        <p:spPr>
          <a:xfrm>
            <a:off x="0" y="0"/>
            <a:ext cx="3429000" cy="9144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r>
              <a:rPr lang="tr-TR" sz="2800" dirty="0" smtClean="0">
                <a:solidFill>
                  <a:schemeClr val="bg1"/>
                </a:solidFill>
              </a:rPr>
              <a:t>WRITING – 1  </a:t>
            </a:r>
            <a:br>
              <a:rPr lang="tr-TR" sz="2800" dirty="0" smtClean="0">
                <a:solidFill>
                  <a:schemeClr val="bg1"/>
                </a:solidFill>
              </a:rPr>
            </a:br>
            <a:r>
              <a:rPr lang="tr-TR" sz="2800" dirty="0" smtClean="0">
                <a:solidFill>
                  <a:schemeClr val="bg1"/>
                </a:solidFill>
              </a:rPr>
              <a:t>(Transactional Email</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276600" y="742784"/>
            <a:ext cx="5867400" cy="6115216"/>
          </a:xfrm>
          <a:prstGeom prst="rect">
            <a:avLst/>
          </a:prstGeom>
          <a:noFill/>
          <a:ln w="9525">
            <a:noFill/>
            <a:miter lim="800000"/>
            <a:headEnd/>
            <a:tailEnd/>
          </a:ln>
          <a:effectLst/>
        </p:spPr>
      </p:pic>
      <p:sp>
        <p:nvSpPr>
          <p:cNvPr id="2" name="Title 1"/>
          <p:cNvSpPr>
            <a:spLocks noGrp="1"/>
          </p:cNvSpPr>
          <p:nvPr>
            <p:ph type="title"/>
          </p:nvPr>
        </p:nvSpPr>
        <p:spPr>
          <a:xfrm>
            <a:off x="0" y="1"/>
            <a:ext cx="5105400" cy="7620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r>
              <a:rPr lang="tr-TR" sz="2800" dirty="0" smtClean="0">
                <a:solidFill>
                  <a:schemeClr val="bg1"/>
                </a:solidFill>
              </a:rPr>
              <a:t>USEFUL</a:t>
            </a:r>
            <a:r>
              <a:rPr lang="tr-TR" dirty="0" smtClean="0">
                <a:solidFill>
                  <a:schemeClr val="bg1"/>
                </a:solidFill>
              </a:rPr>
              <a:t> </a:t>
            </a:r>
            <a:r>
              <a:rPr lang="tr-TR" sz="2800" dirty="0" smtClean="0">
                <a:solidFill>
                  <a:schemeClr val="bg1"/>
                </a:solidFill>
              </a:rPr>
              <a:t>EXPRESSIONS</a:t>
            </a:r>
            <a:r>
              <a:rPr lang="tr-TR" dirty="0" smtClean="0">
                <a:solidFill>
                  <a:schemeClr val="bg1"/>
                </a:solidFill>
              </a:rPr>
              <a:t>  - 2 </a:t>
            </a:r>
            <a:endParaRPr lang="en-US" dirty="0">
              <a:solidFill>
                <a:schemeClr val="bg1"/>
              </a:solidFill>
            </a:endParaRPr>
          </a:p>
        </p:txBody>
      </p:sp>
      <p:sp>
        <p:nvSpPr>
          <p:cNvPr id="3" name="Content Placeholder 2"/>
          <p:cNvSpPr>
            <a:spLocks noGrp="1"/>
          </p:cNvSpPr>
          <p:nvPr>
            <p:ph idx="1"/>
          </p:nvPr>
        </p:nvSpPr>
        <p:spPr>
          <a:xfrm>
            <a:off x="304800" y="1143000"/>
            <a:ext cx="8839200" cy="5715000"/>
          </a:xfrm>
        </p:spPr>
        <p:txBody>
          <a:bodyPr/>
          <a:lstStyle/>
          <a:p>
            <a:pPr marL="514350" indent="-514350" algn="r">
              <a:buNone/>
            </a:pPr>
            <a:r>
              <a:rPr lang="tr-TR" b="1" dirty="0" smtClean="0">
                <a:solidFill>
                  <a:schemeClr val="tx1"/>
                </a:solidFill>
              </a:rPr>
              <a:t>(Try to find for the given title)</a:t>
            </a:r>
          </a:p>
          <a:p>
            <a:pPr marL="514350" indent="-514350">
              <a:buAutoNum type="arabicPeriod"/>
            </a:pPr>
            <a:r>
              <a:rPr lang="tr-TR" b="1" dirty="0" smtClean="0">
                <a:solidFill>
                  <a:srgbClr val="FF0000"/>
                </a:solidFill>
              </a:rPr>
              <a:t>Giving information: </a:t>
            </a:r>
          </a:p>
          <a:p>
            <a:pPr marL="514350" indent="-514350">
              <a:buNone/>
            </a:pPr>
            <a:r>
              <a:rPr lang="tr-TR" b="1" dirty="0" smtClean="0">
                <a:solidFill>
                  <a:srgbClr val="FF0000"/>
                </a:solidFill>
              </a:rPr>
              <a:t>.....</a:t>
            </a:r>
          </a:p>
          <a:p>
            <a:pPr marL="514350" indent="-514350">
              <a:buFontTx/>
              <a:buChar char="-"/>
            </a:pPr>
            <a:r>
              <a:rPr lang="tr-TR" b="1" dirty="0" smtClean="0"/>
              <a:t>I’ll be arriving; </a:t>
            </a:r>
          </a:p>
          <a:p>
            <a:pPr marL="514350" indent="-514350">
              <a:buFontTx/>
              <a:buChar char="-"/>
            </a:pPr>
            <a:r>
              <a:rPr lang="tr-TR" b="1" dirty="0" smtClean="0"/>
              <a:t>Can’t wait to see</a:t>
            </a:r>
          </a:p>
          <a:p>
            <a:pPr marL="514350" indent="-514350">
              <a:buNone/>
            </a:pPr>
            <a:r>
              <a:rPr lang="tr-TR" b="1" dirty="0" smtClean="0">
                <a:solidFill>
                  <a:srgbClr val="FF0000"/>
                </a:solidFill>
              </a:rPr>
              <a:t>2. Requesting Information</a:t>
            </a:r>
          </a:p>
          <a:p>
            <a:pPr marL="514350" indent="-514350">
              <a:buNone/>
            </a:pPr>
            <a:r>
              <a:rPr lang="tr-TR" b="1" dirty="0" smtClean="0">
                <a:solidFill>
                  <a:srgbClr val="FF0000"/>
                </a:solidFill>
              </a:rPr>
              <a:t>.....</a:t>
            </a:r>
          </a:p>
          <a:p>
            <a:pPr marL="514350" indent="-514350">
              <a:buFontTx/>
              <a:buChar char="-"/>
            </a:pPr>
            <a:r>
              <a:rPr lang="tr-TR" b="1" dirty="0" smtClean="0"/>
              <a:t>What sort of clothes should I bring? </a:t>
            </a:r>
          </a:p>
          <a:p>
            <a:pPr marL="514350" indent="-514350">
              <a:buFontTx/>
              <a:buChar char="-"/>
            </a:pPr>
            <a:r>
              <a:rPr lang="tr-TR" b="1" dirty="0" smtClean="0"/>
              <a:t>Will we need....?</a:t>
            </a:r>
          </a:p>
          <a:p>
            <a:pPr marL="514350" indent="-514350">
              <a:buFontTx/>
              <a:buChar char="-"/>
            </a:pPr>
            <a:r>
              <a:rPr lang="tr-TR" b="1" dirty="0" smtClean="0"/>
              <a:t>What about money...?</a:t>
            </a:r>
          </a:p>
          <a:p>
            <a:pPr marL="514350" indent="-514350">
              <a:buFontTx/>
              <a:buChar char="-"/>
            </a:pPr>
            <a:r>
              <a:rPr lang="tr-TR" b="1" dirty="0" smtClean="0"/>
              <a:t>Is everyting expensive? </a:t>
            </a:r>
          </a:p>
          <a:p>
            <a:pPr marL="514350" indent="-514350">
              <a:buNone/>
            </a:pPr>
            <a:endParaRPr lang="tr-TR" dirty="0" smtClean="0"/>
          </a:p>
          <a:p>
            <a:pPr marL="514350" indent="-514350">
              <a:buNone/>
            </a:pPr>
            <a:endParaRPr lang="tr-TR" dirty="0" smtClean="0"/>
          </a:p>
          <a:p>
            <a:pPr marL="514350" indent="-514350">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048000" y="742784"/>
            <a:ext cx="5867400" cy="6115216"/>
          </a:xfrm>
          <a:prstGeom prst="rect">
            <a:avLst/>
          </a:prstGeom>
          <a:noFill/>
          <a:ln w="9525">
            <a:noFill/>
            <a:miter lim="800000"/>
            <a:headEnd/>
            <a:tailEnd/>
          </a:ln>
          <a:effectLst/>
        </p:spPr>
      </p:pic>
      <p:sp>
        <p:nvSpPr>
          <p:cNvPr id="3" name="Content Placeholder 2"/>
          <p:cNvSpPr>
            <a:spLocks noGrp="1"/>
          </p:cNvSpPr>
          <p:nvPr>
            <p:ph idx="1"/>
          </p:nvPr>
        </p:nvSpPr>
        <p:spPr>
          <a:xfrm>
            <a:off x="304800" y="1143000"/>
            <a:ext cx="8610600" cy="4572001"/>
          </a:xfrm>
        </p:spPr>
        <p:txBody>
          <a:bodyPr/>
          <a:lstStyle/>
          <a:p>
            <a:pPr marL="514350" indent="-514350" algn="r">
              <a:buNone/>
            </a:pPr>
            <a:r>
              <a:rPr lang="en-US" b="1" dirty="0" smtClean="0">
                <a:solidFill>
                  <a:schemeClr val="tx1"/>
                </a:solidFill>
              </a:rPr>
              <a:t>(Try to find </a:t>
            </a:r>
            <a:r>
              <a:rPr lang="tr-TR" b="1" dirty="0" smtClean="0">
                <a:solidFill>
                  <a:schemeClr val="tx1"/>
                </a:solidFill>
              </a:rPr>
              <a:t>for </a:t>
            </a:r>
            <a:r>
              <a:rPr lang="en-US" b="1" dirty="0" smtClean="0">
                <a:solidFill>
                  <a:schemeClr val="tx1"/>
                </a:solidFill>
              </a:rPr>
              <a:t>the given title)</a:t>
            </a:r>
          </a:p>
          <a:p>
            <a:pPr marL="514350" indent="-514350">
              <a:buNone/>
            </a:pPr>
            <a:r>
              <a:rPr lang="tr-TR" b="1" dirty="0" smtClean="0">
                <a:solidFill>
                  <a:srgbClr val="FF0000"/>
                </a:solidFill>
              </a:rPr>
              <a:t>3. </a:t>
            </a:r>
            <a:r>
              <a:rPr lang="en-US" b="1" dirty="0" smtClean="0">
                <a:solidFill>
                  <a:srgbClr val="FF0000"/>
                </a:solidFill>
              </a:rPr>
              <a:t>Making a suggestion:  </a:t>
            </a:r>
          </a:p>
          <a:p>
            <a:pPr marL="514350" indent="-514350">
              <a:buFontTx/>
              <a:buChar char="-"/>
            </a:pPr>
            <a:r>
              <a:rPr lang="en-US" b="1" dirty="0" smtClean="0">
                <a:solidFill>
                  <a:schemeClr val="tx1"/>
                </a:solidFill>
                <a:effectLst>
                  <a:outerShdw blurRad="38100" dist="38100" dir="2700000" algn="tl">
                    <a:srgbClr val="000000">
                      <a:alpha val="43137"/>
                    </a:srgbClr>
                  </a:outerShdw>
                </a:effectLst>
              </a:rPr>
              <a:t>Perhaps I can give you a ring about half an hour before I get there </a:t>
            </a:r>
            <a:r>
              <a:rPr lang="en-US" b="1" dirty="0" smtClean="0"/>
              <a:t>...</a:t>
            </a:r>
          </a:p>
          <a:p>
            <a:pPr marL="514350" indent="-514350">
              <a:buNone/>
            </a:pPr>
            <a:r>
              <a:rPr lang="tr-TR" b="1" dirty="0" smtClean="0">
                <a:solidFill>
                  <a:srgbClr val="FF0000"/>
                </a:solidFill>
              </a:rPr>
              <a:t>4. </a:t>
            </a:r>
            <a:r>
              <a:rPr lang="en-US" b="1" dirty="0" smtClean="0">
                <a:solidFill>
                  <a:srgbClr val="FF0000"/>
                </a:solidFill>
              </a:rPr>
              <a:t>Making a request: </a:t>
            </a:r>
          </a:p>
          <a:p>
            <a:pPr marL="514350" indent="-514350">
              <a:buFontTx/>
              <a:buChar char="-"/>
            </a:pPr>
            <a:r>
              <a:rPr lang="en-US" b="1" dirty="0" smtClean="0">
                <a:solidFill>
                  <a:schemeClr val="tx1"/>
                </a:solidFill>
              </a:rPr>
              <a:t>Could you meet me? </a:t>
            </a:r>
          </a:p>
          <a:p>
            <a:pPr marL="514350" indent="-514350">
              <a:buNone/>
            </a:pPr>
            <a:endParaRPr lang="en-US" dirty="0" smtClean="0"/>
          </a:p>
          <a:p>
            <a:pPr marL="514350" indent="-514350">
              <a:buNone/>
            </a:pPr>
            <a:endParaRPr lang="en-US" dirty="0" smtClean="0"/>
          </a:p>
          <a:p>
            <a:pPr marL="514350" indent="-514350">
              <a:buNone/>
            </a:pPr>
            <a:endParaRPr lang="en-US" dirty="0"/>
          </a:p>
        </p:txBody>
      </p:sp>
      <p:sp>
        <p:nvSpPr>
          <p:cNvPr id="6" name="Title 1"/>
          <p:cNvSpPr txBox="1">
            <a:spLocks/>
          </p:cNvSpPr>
          <p:nvPr/>
        </p:nvSpPr>
        <p:spPr bwMode="auto">
          <a:xfrm>
            <a:off x="0" y="1"/>
            <a:ext cx="5105400" cy="762000"/>
          </a:xfrm>
          <a:prstGeom prst="rect">
            <a:avLst/>
          </a:prstGeo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a:ln w="9525">
            <a:noFill/>
            <a:miter lim="800000"/>
            <a:headEnd/>
            <a:tailEnd/>
          </a:ln>
        </p:spPr>
        <p:style>
          <a:lnRef idx="0">
            <a:scrgbClr r="0" g="0" b="0"/>
          </a:lnRef>
          <a:fillRef idx="1003">
            <a:schemeClr val="dk2"/>
          </a:fillRef>
          <a:effectRef idx="0">
            <a:scrgbClr r="0" g="0" b="0"/>
          </a:effectRef>
          <a:fontRef idx="major"/>
        </p:style>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2800" b="1" i="0" u="none" strike="noStrike" kern="0" cap="none" spc="0" normalizeH="0" baseline="0" noProof="0" smtClean="0">
                <a:ln>
                  <a:noFill/>
                </a:ln>
                <a:solidFill>
                  <a:schemeClr val="bg1"/>
                </a:solidFill>
                <a:effectLst/>
                <a:uLnTx/>
                <a:uFillTx/>
                <a:latin typeface="+mj-lt"/>
                <a:ea typeface="+mj-ea"/>
                <a:cs typeface="+mj-cs"/>
              </a:rPr>
              <a:t>USEFUL</a:t>
            </a:r>
            <a:r>
              <a:rPr kumimoji="0" lang="tr-TR" sz="4400" b="1" i="0" u="none" strike="noStrike" kern="0" cap="none" spc="0" normalizeH="0" baseline="0" noProof="0" smtClean="0">
                <a:ln>
                  <a:noFill/>
                </a:ln>
                <a:solidFill>
                  <a:schemeClr val="bg1"/>
                </a:solidFill>
                <a:effectLst/>
                <a:uLnTx/>
                <a:uFillTx/>
                <a:latin typeface="+mj-lt"/>
                <a:ea typeface="+mj-ea"/>
                <a:cs typeface="+mj-cs"/>
              </a:rPr>
              <a:t> </a:t>
            </a:r>
            <a:r>
              <a:rPr kumimoji="0" lang="tr-TR" sz="2800" b="1" i="0" u="none" strike="noStrike" kern="0" cap="none" spc="0" normalizeH="0" baseline="0" noProof="0" smtClean="0">
                <a:ln>
                  <a:noFill/>
                </a:ln>
                <a:solidFill>
                  <a:schemeClr val="bg1"/>
                </a:solidFill>
                <a:effectLst/>
                <a:uLnTx/>
                <a:uFillTx/>
                <a:latin typeface="+mj-lt"/>
                <a:ea typeface="+mj-ea"/>
                <a:cs typeface="+mj-cs"/>
              </a:rPr>
              <a:t>EXPRESSIONS</a:t>
            </a:r>
            <a:r>
              <a:rPr kumimoji="0" lang="tr-TR" sz="4400" b="1" i="0" u="none" strike="noStrike" kern="0" cap="none" spc="0" normalizeH="0" baseline="0" noProof="0" smtClean="0">
                <a:ln>
                  <a:noFill/>
                </a:ln>
                <a:solidFill>
                  <a:schemeClr val="bg1"/>
                </a:solidFill>
                <a:effectLst/>
                <a:uLnTx/>
                <a:uFillTx/>
                <a:latin typeface="+mj-lt"/>
                <a:ea typeface="+mj-ea"/>
                <a:cs typeface="+mj-cs"/>
              </a:rPr>
              <a:t>  - 2 </a:t>
            </a:r>
            <a:endParaRPr kumimoji="0" lang="en-US" sz="44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dirty="0" smtClean="0">
                <a:solidFill>
                  <a:schemeClr val="bg1"/>
                </a:solidFill>
              </a:rPr>
              <a:t>More USEFUL EXPRESSIONS </a:t>
            </a:r>
            <a:endParaRPr lang="en-US" dirty="0">
              <a:solidFill>
                <a:schemeClr val="bg1"/>
              </a:solidFill>
            </a:endParaRPr>
          </a:p>
        </p:txBody>
      </p:sp>
      <p:sp>
        <p:nvSpPr>
          <p:cNvPr id="3" name="Content Placeholder 2"/>
          <p:cNvSpPr>
            <a:spLocks noGrp="1"/>
          </p:cNvSpPr>
          <p:nvPr>
            <p:ph idx="1"/>
          </p:nvPr>
        </p:nvSpPr>
        <p:spPr>
          <a:xfrm>
            <a:off x="304800" y="1600201"/>
            <a:ext cx="8610600" cy="4114800"/>
          </a:xfrm>
        </p:spPr>
        <p:txBody>
          <a:bodyPr/>
          <a:lstStyle/>
          <a:p>
            <a:pPr marL="514350" indent="-514350">
              <a:buFontTx/>
              <a:buChar char="-"/>
            </a:pPr>
            <a:r>
              <a:rPr lang="tr-TR" b="1" dirty="0" smtClean="0">
                <a:solidFill>
                  <a:schemeClr val="tx1"/>
                </a:solidFill>
              </a:rPr>
              <a:t>at the end of newt month</a:t>
            </a:r>
          </a:p>
          <a:p>
            <a:pPr marL="514350" indent="-514350">
              <a:buFontTx/>
              <a:buChar char="-"/>
            </a:pPr>
            <a:r>
              <a:rPr lang="tr-TR" b="1" dirty="0" smtClean="0">
                <a:solidFill>
                  <a:schemeClr val="tx1"/>
                </a:solidFill>
              </a:rPr>
              <a:t>give me a ring</a:t>
            </a:r>
          </a:p>
          <a:p>
            <a:pPr marL="514350" indent="-514350">
              <a:buFontTx/>
              <a:buChar char="-"/>
            </a:pPr>
            <a:r>
              <a:rPr lang="tr-TR" b="1" dirty="0" smtClean="0">
                <a:solidFill>
                  <a:schemeClr val="tx1"/>
                </a:solidFill>
              </a:rPr>
              <a:t>to wait around for me</a:t>
            </a:r>
          </a:p>
          <a:p>
            <a:pPr marL="514350" indent="-514350">
              <a:buFontTx/>
              <a:buChar char="-"/>
            </a:pPr>
            <a:r>
              <a:rPr lang="tr-TR" b="1" dirty="0" smtClean="0">
                <a:solidFill>
                  <a:schemeClr val="tx1"/>
                </a:solidFill>
              </a:rPr>
              <a:t>let me know</a:t>
            </a:r>
          </a:p>
          <a:p>
            <a:pPr marL="514350" indent="-514350">
              <a:buFontTx/>
              <a:buChar char="-"/>
            </a:pPr>
            <a:r>
              <a:rPr lang="tr-TR" b="1" dirty="0" smtClean="0">
                <a:solidFill>
                  <a:schemeClr val="tx1"/>
                </a:solidFill>
              </a:rPr>
              <a:t>to get by without breaking the bank</a:t>
            </a:r>
          </a:p>
          <a:p>
            <a:pPr marL="514350" indent="-514350">
              <a:buFontTx/>
              <a:buChar char="-"/>
            </a:pPr>
            <a:r>
              <a:rPr lang="tr-TR" b="1" dirty="0" smtClean="0">
                <a:solidFill>
                  <a:schemeClr val="tx1"/>
                </a:solidFill>
              </a:rPr>
              <a:t>by the way</a:t>
            </a:r>
          </a:p>
          <a:p>
            <a:pPr marL="514350" indent="-514350">
              <a:buFontTx/>
              <a:buChar char="-"/>
            </a:pPr>
            <a:endParaRPr lang="tr-TR" b="1" dirty="0" smtClean="0">
              <a:solidFill>
                <a:schemeClr val="tx1"/>
              </a:solidFill>
            </a:endParaRPr>
          </a:p>
          <a:p>
            <a:pPr marL="514350" indent="-514350">
              <a:buNone/>
            </a:pPr>
            <a:endParaRPr lang="en-US" b="1" dirty="0" smtClean="0">
              <a:solidFill>
                <a:schemeClr val="tx1"/>
              </a:solidFill>
            </a:endParaRPr>
          </a:p>
          <a:p>
            <a:pPr marL="514350" indent="-514350">
              <a:buNone/>
            </a:pPr>
            <a:endParaRPr lang="en-US" dirty="0" smtClean="0">
              <a:solidFill>
                <a:schemeClr val="tx1"/>
              </a:solidFill>
            </a:endParaRPr>
          </a:p>
          <a:p>
            <a:pPr marL="514350" indent="-514350">
              <a:buNone/>
            </a:pPr>
            <a:endParaRPr lang="en-US" dirty="0" smtClean="0">
              <a:solidFill>
                <a:schemeClr val="tx1"/>
              </a:solidFill>
            </a:endParaRPr>
          </a:p>
          <a:p>
            <a:pPr marL="514350" indent="-514350">
              <a:buNone/>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dirty="0" smtClean="0">
                <a:solidFill>
                  <a:schemeClr val="bg1"/>
                </a:solidFill>
              </a:rPr>
              <a:t>More USEFUL EXPRESSIONS </a:t>
            </a:r>
            <a:endParaRPr lang="en-US" dirty="0">
              <a:solidFill>
                <a:schemeClr val="bg1"/>
              </a:solidFill>
            </a:endParaRPr>
          </a:p>
        </p:txBody>
      </p:sp>
      <p:sp>
        <p:nvSpPr>
          <p:cNvPr id="3" name="Content Placeholder 2"/>
          <p:cNvSpPr>
            <a:spLocks noGrp="1"/>
          </p:cNvSpPr>
          <p:nvPr>
            <p:ph idx="1"/>
          </p:nvPr>
        </p:nvSpPr>
        <p:spPr>
          <a:xfrm>
            <a:off x="304800" y="1600201"/>
            <a:ext cx="8610600" cy="4114800"/>
          </a:xfrm>
        </p:spPr>
        <p:txBody>
          <a:bodyPr/>
          <a:lstStyle/>
          <a:p>
            <a:pPr marL="514350" indent="-514350">
              <a:buFontTx/>
              <a:buChar char="-"/>
            </a:pPr>
            <a:r>
              <a:rPr lang="tr-TR" b="1" dirty="0" smtClean="0">
                <a:solidFill>
                  <a:schemeClr val="tx1"/>
                </a:solidFill>
              </a:rPr>
              <a:t>at the end of newt month</a:t>
            </a:r>
          </a:p>
          <a:p>
            <a:pPr marL="514350" indent="-514350">
              <a:buFontTx/>
              <a:buChar char="-"/>
            </a:pPr>
            <a:r>
              <a:rPr lang="tr-TR" b="1" dirty="0" smtClean="0">
                <a:solidFill>
                  <a:schemeClr val="tx1"/>
                </a:solidFill>
              </a:rPr>
              <a:t>give me a ring</a:t>
            </a:r>
          </a:p>
          <a:p>
            <a:pPr marL="514350" indent="-514350">
              <a:buFontTx/>
              <a:buChar char="-"/>
            </a:pPr>
            <a:r>
              <a:rPr lang="tr-TR" b="1" dirty="0" smtClean="0">
                <a:solidFill>
                  <a:schemeClr val="tx1"/>
                </a:solidFill>
              </a:rPr>
              <a:t>to wait around for me</a:t>
            </a:r>
          </a:p>
          <a:p>
            <a:pPr marL="514350" indent="-514350">
              <a:buFontTx/>
              <a:buChar char="-"/>
            </a:pPr>
            <a:r>
              <a:rPr lang="tr-TR" b="1" dirty="0" smtClean="0">
                <a:solidFill>
                  <a:schemeClr val="tx1"/>
                </a:solidFill>
              </a:rPr>
              <a:t>let me know</a:t>
            </a:r>
          </a:p>
          <a:p>
            <a:pPr marL="514350" indent="-514350">
              <a:buFontTx/>
              <a:buChar char="-"/>
            </a:pPr>
            <a:r>
              <a:rPr lang="tr-TR" b="1" dirty="0" smtClean="0">
                <a:solidFill>
                  <a:schemeClr val="tx1"/>
                </a:solidFill>
              </a:rPr>
              <a:t>to get by without breaking the bank</a:t>
            </a:r>
          </a:p>
          <a:p>
            <a:pPr marL="514350" indent="-514350">
              <a:buFontTx/>
              <a:buChar char="-"/>
            </a:pPr>
            <a:r>
              <a:rPr lang="tr-TR" b="1" dirty="0" smtClean="0">
                <a:solidFill>
                  <a:schemeClr val="tx1"/>
                </a:solidFill>
              </a:rPr>
              <a:t>by the way</a:t>
            </a:r>
          </a:p>
          <a:p>
            <a:pPr marL="514350" indent="-514350">
              <a:buFontTx/>
              <a:buChar char="-"/>
            </a:pPr>
            <a:endParaRPr lang="tr-TR" b="1" dirty="0" smtClean="0">
              <a:solidFill>
                <a:schemeClr val="tx1"/>
              </a:solidFill>
            </a:endParaRPr>
          </a:p>
          <a:p>
            <a:pPr marL="514350" indent="-514350">
              <a:buNone/>
            </a:pPr>
            <a:endParaRPr lang="en-US" b="1" dirty="0" smtClean="0">
              <a:solidFill>
                <a:schemeClr val="tx1"/>
              </a:solidFill>
            </a:endParaRPr>
          </a:p>
          <a:p>
            <a:pPr marL="514350" indent="-514350">
              <a:buNone/>
            </a:pPr>
            <a:endParaRPr lang="en-US" dirty="0" smtClean="0">
              <a:solidFill>
                <a:schemeClr val="tx1"/>
              </a:solidFill>
            </a:endParaRPr>
          </a:p>
          <a:p>
            <a:pPr marL="514350" indent="-514350">
              <a:buNone/>
            </a:pPr>
            <a:endParaRPr lang="en-US" dirty="0" smtClean="0">
              <a:solidFill>
                <a:schemeClr val="tx1"/>
              </a:solidFill>
            </a:endParaRPr>
          </a:p>
          <a:p>
            <a:pPr marL="514350" indent="-514350">
              <a:buNone/>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33000"/>
          </a:blip>
          <a:srcRect/>
          <a:stretch>
            <a:fillRect/>
          </a:stretch>
        </p:blipFill>
        <p:spPr bwMode="auto">
          <a:xfrm>
            <a:off x="3276600" y="304800"/>
            <a:ext cx="5867400" cy="6115216"/>
          </a:xfrm>
          <a:prstGeom prst="rect">
            <a:avLst/>
          </a:prstGeom>
          <a:noFill/>
          <a:ln w="9525">
            <a:noFill/>
            <a:miter lim="800000"/>
            <a:headEnd/>
            <a:tailEnd/>
          </a:ln>
          <a:effectLst/>
        </p:spPr>
      </p:pic>
      <p:sp>
        <p:nvSpPr>
          <p:cNvPr id="2" name="Title 1"/>
          <p:cNvSpPr>
            <a:spLocks noGrp="1"/>
          </p:cNvSpPr>
          <p:nvPr>
            <p:ph type="title"/>
          </p:nvPr>
        </p:nvSpPr>
        <p:spPr>
          <a:xfrm>
            <a:off x="457200" y="-76200"/>
            <a:ext cx="8458200" cy="12954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effectLst>
                  <a:outerShdw blurRad="38100" dist="38100" dir="2700000" algn="tl">
                    <a:srgbClr val="000000">
                      <a:alpha val="43137"/>
                    </a:srgbClr>
                  </a:outerShdw>
                </a:effectLst>
              </a:rPr>
              <a:t>3</a:t>
            </a:r>
            <a:r>
              <a:rPr lang="tr-TR" sz="3200" dirty="0" smtClean="0">
                <a:solidFill>
                  <a:schemeClr val="bg1"/>
                </a:solidFill>
              </a:rPr>
              <a:t> – Informal words or expressions  means the same as these more formal ones.  </a:t>
            </a:r>
            <a:endParaRPr lang="en-US" sz="3200" dirty="0">
              <a:solidFill>
                <a:schemeClr val="bg1"/>
              </a:solidFill>
            </a:endParaRPr>
          </a:p>
        </p:txBody>
      </p:sp>
      <p:sp>
        <p:nvSpPr>
          <p:cNvPr id="3" name="Content Placeholder 2"/>
          <p:cNvSpPr>
            <a:spLocks noGrp="1"/>
          </p:cNvSpPr>
          <p:nvPr>
            <p:ph idx="1"/>
          </p:nvPr>
        </p:nvSpPr>
        <p:spPr>
          <a:xfrm>
            <a:off x="304800" y="1600200"/>
            <a:ext cx="8610600" cy="4953000"/>
          </a:xfrm>
        </p:spPr>
        <p:txBody>
          <a:bodyPr/>
          <a:lstStyle/>
          <a:p>
            <a:pPr marL="514350" indent="-514350">
              <a:buNone/>
            </a:pPr>
            <a:r>
              <a:rPr lang="tr-TR" b="1" dirty="0" smtClean="0">
                <a:solidFill>
                  <a:srgbClr val="FF0000"/>
                </a:solidFill>
              </a:rPr>
              <a:t>a) Telephone you (formal)</a:t>
            </a:r>
          </a:p>
          <a:p>
            <a:pPr marL="514350" indent="-514350">
              <a:buFontTx/>
              <a:buChar char="-"/>
            </a:pPr>
            <a:r>
              <a:rPr lang="tr-TR" b="1" dirty="0" smtClean="0">
                <a:solidFill>
                  <a:schemeClr val="tx1"/>
                </a:solidFill>
              </a:rPr>
              <a:t>Give you a ring (informal)</a:t>
            </a:r>
          </a:p>
          <a:p>
            <a:pPr marL="514350" indent="-514350">
              <a:buNone/>
            </a:pPr>
            <a:r>
              <a:rPr lang="tr-TR" b="1" dirty="0" smtClean="0">
                <a:solidFill>
                  <a:srgbClr val="FF0000"/>
                </a:solidFill>
              </a:rPr>
              <a:t>b) Waste time waiting for me</a:t>
            </a:r>
          </a:p>
          <a:p>
            <a:pPr marL="514350" indent="-514350">
              <a:buNone/>
            </a:pPr>
            <a:r>
              <a:rPr lang="tr-TR" b="1" dirty="0" smtClean="0">
                <a:solidFill>
                  <a:schemeClr val="tx1"/>
                </a:solidFill>
              </a:rPr>
              <a:t>- Wait around for me</a:t>
            </a:r>
            <a:endParaRPr lang="tr-TR" sz="2400" b="1" dirty="0" smtClean="0">
              <a:solidFill>
                <a:schemeClr val="tx1"/>
              </a:solidFill>
            </a:endParaRPr>
          </a:p>
          <a:p>
            <a:pPr marL="514350" indent="-514350">
              <a:buNone/>
            </a:pPr>
            <a:r>
              <a:rPr lang="tr-TR" b="1" dirty="0" smtClean="0">
                <a:solidFill>
                  <a:srgbClr val="FF0000"/>
                </a:solidFill>
              </a:rPr>
              <a:t>c) I’m very excited at the thought of</a:t>
            </a:r>
          </a:p>
          <a:p>
            <a:pPr marL="514350" indent="-514350">
              <a:buNone/>
            </a:pPr>
            <a:r>
              <a:rPr lang="tr-TR" b="1" dirty="0" smtClean="0">
                <a:solidFill>
                  <a:schemeClr val="tx1"/>
                </a:solidFill>
              </a:rPr>
              <a:t>- can’t wait to ....</a:t>
            </a:r>
            <a:endParaRPr lang="tr-TR" sz="2400" b="1" dirty="0" smtClean="0">
              <a:solidFill>
                <a:schemeClr val="tx1"/>
              </a:solidFill>
            </a:endParaRPr>
          </a:p>
          <a:p>
            <a:pPr marL="514350" indent="-514350">
              <a:buNone/>
            </a:pPr>
            <a:r>
              <a:rPr lang="tr-TR" b="1" dirty="0" smtClean="0">
                <a:solidFill>
                  <a:srgbClr val="FF0000"/>
                </a:solidFill>
              </a:rPr>
              <a:t>d) Similar kinds of things </a:t>
            </a:r>
          </a:p>
          <a:p>
            <a:pPr marL="514350" indent="-514350">
              <a:buNone/>
            </a:pPr>
            <a:r>
              <a:rPr lang="tr-TR" b="1" dirty="0" smtClean="0">
                <a:solidFill>
                  <a:schemeClr val="tx1"/>
                </a:solidFill>
              </a:rPr>
              <a:t>- anything like that</a:t>
            </a:r>
            <a:endParaRPr lang="tr-TR" sz="2400" b="1" dirty="0" smtClean="0">
              <a:solidFill>
                <a:schemeClr val="tx1"/>
              </a:solidFill>
            </a:endParaRPr>
          </a:p>
          <a:p>
            <a:pPr marL="514350" indent="-514350">
              <a:buNone/>
            </a:pPr>
            <a:r>
              <a:rPr lang="tr-TR" b="1" dirty="0" smtClean="0">
                <a:solidFill>
                  <a:srgbClr val="FF0000"/>
                </a:solidFill>
              </a:rPr>
              <a:t>e) Give me some information. </a:t>
            </a:r>
          </a:p>
          <a:p>
            <a:pPr marL="514350" indent="-514350">
              <a:buNone/>
            </a:pPr>
            <a:r>
              <a:rPr lang="tr-TR" b="1" dirty="0" smtClean="0"/>
              <a:t>- </a:t>
            </a:r>
            <a:r>
              <a:rPr lang="tr-TR" b="1" dirty="0" smtClean="0">
                <a:solidFill>
                  <a:schemeClr val="tx1"/>
                </a:solidFill>
              </a:rPr>
              <a:t>What about .....?</a:t>
            </a:r>
            <a:endParaRPr lang="tr-TR" sz="2400" b="1" dirty="0" smtClean="0">
              <a:solidFill>
                <a:schemeClr val="tx1"/>
              </a:solidFill>
            </a:endParaRPr>
          </a:p>
          <a:p>
            <a:pPr marL="514350" indent="-514350">
              <a:buNone/>
            </a:pPr>
            <a:endParaRPr lang="tr-TR" dirty="0" smtClean="0"/>
          </a:p>
          <a:p>
            <a:pPr marL="514350" indent="-514350">
              <a:buNone/>
            </a:pPr>
            <a:endParaRPr lang="tr-TR" dirty="0" smtClean="0"/>
          </a:p>
          <a:p>
            <a:pPr marL="514350" indent="-514350">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4 – Look at the notes Carla has made.  Write one sentence for each of Carla’s notes</a:t>
            </a:r>
            <a:endParaRPr lang="en-US" sz="3200" dirty="0">
              <a:solidFill>
                <a:schemeClr val="bg1"/>
              </a:solidFill>
            </a:endParaRPr>
          </a:p>
        </p:txBody>
      </p:sp>
      <p:sp>
        <p:nvSpPr>
          <p:cNvPr id="3" name="Content Placeholder 2"/>
          <p:cNvSpPr>
            <a:spLocks noGrp="1"/>
          </p:cNvSpPr>
          <p:nvPr>
            <p:ph idx="1"/>
          </p:nvPr>
        </p:nvSpPr>
        <p:spPr>
          <a:xfrm>
            <a:off x="304800" y="1600200"/>
            <a:ext cx="8610600" cy="4953000"/>
          </a:xfrm>
        </p:spPr>
        <p:txBody>
          <a:bodyPr/>
          <a:lstStyle/>
          <a:p>
            <a:pPr marL="514350" indent="-514350">
              <a:buAutoNum type="alphaLcParenR"/>
            </a:pPr>
            <a:r>
              <a:rPr lang="tr-TR" b="1" dirty="0" smtClean="0">
                <a:solidFill>
                  <a:srgbClr val="FF0000"/>
                </a:solidFill>
              </a:rPr>
              <a:t>Train/bus</a:t>
            </a:r>
          </a:p>
          <a:p>
            <a:pPr marL="514350" indent="-514350">
              <a:buNone/>
            </a:pPr>
            <a:r>
              <a:rPr lang="tr-TR" b="1" dirty="0" smtClean="0">
                <a:solidFill>
                  <a:srgbClr val="FF0000"/>
                </a:solidFill>
              </a:rPr>
              <a:t>	......</a:t>
            </a:r>
          </a:p>
          <a:p>
            <a:pPr marL="514350" indent="-514350">
              <a:buNone/>
            </a:pPr>
            <a:r>
              <a:rPr lang="tr-TR" b="1" dirty="0" smtClean="0">
                <a:solidFill>
                  <a:schemeClr val="tx1"/>
                </a:solidFill>
              </a:rPr>
              <a:t>Eg. Can you tell me if you are coming by train or bus? </a:t>
            </a:r>
          </a:p>
          <a:p>
            <a:pPr marL="514350" indent="-514350">
              <a:buNone/>
            </a:pPr>
            <a:r>
              <a:rPr lang="tr-TR" b="1" dirty="0" smtClean="0">
                <a:solidFill>
                  <a:srgbClr val="FF0000"/>
                </a:solidFill>
              </a:rPr>
              <a:t>b) Which sights?/ What to do? </a:t>
            </a:r>
          </a:p>
          <a:p>
            <a:pPr marL="514350" indent="-514350">
              <a:buNone/>
            </a:pPr>
            <a:r>
              <a:rPr lang="tr-TR" b="1" dirty="0" smtClean="0">
                <a:solidFill>
                  <a:srgbClr val="FF0000"/>
                </a:solidFill>
              </a:rPr>
              <a:t>	.....</a:t>
            </a:r>
          </a:p>
          <a:p>
            <a:pPr marL="514350" indent="-514350">
              <a:buNone/>
            </a:pPr>
            <a:r>
              <a:rPr lang="tr-TR" b="1" u="sng" dirty="0" smtClean="0">
                <a:solidFill>
                  <a:schemeClr val="tx1"/>
                </a:solidFill>
              </a:rPr>
              <a:t>- Which sights in particular </a:t>
            </a:r>
            <a:r>
              <a:rPr lang="tr-TR" b="1" dirty="0" smtClean="0">
                <a:solidFill>
                  <a:schemeClr val="tx1"/>
                </a:solidFill>
              </a:rPr>
              <a:t>do you want to see, and </a:t>
            </a:r>
            <a:r>
              <a:rPr lang="tr-TR" b="1" u="sng" dirty="0" smtClean="0">
                <a:solidFill>
                  <a:schemeClr val="tx1"/>
                </a:solidFill>
              </a:rPr>
              <a:t>what exactly </a:t>
            </a:r>
            <a:r>
              <a:rPr lang="tr-TR" b="1" dirty="0" smtClean="0">
                <a:solidFill>
                  <a:schemeClr val="tx1"/>
                </a:solidFill>
              </a:rPr>
              <a:t>do you want to do while you are here?</a:t>
            </a:r>
            <a:endParaRPr lang="tr-TR" sz="2400" b="1" dirty="0" smtClean="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4 – Look at the notes Carla has made.  Write one sentence for each of Carla’s notes</a:t>
            </a:r>
            <a:endParaRPr lang="en-US" sz="3200" dirty="0">
              <a:solidFill>
                <a:schemeClr val="bg1"/>
              </a:solidFill>
            </a:endParaRPr>
          </a:p>
        </p:txBody>
      </p:sp>
      <p:sp>
        <p:nvSpPr>
          <p:cNvPr id="3" name="Content Placeholder 2"/>
          <p:cNvSpPr>
            <a:spLocks noGrp="1"/>
          </p:cNvSpPr>
          <p:nvPr>
            <p:ph idx="1"/>
          </p:nvPr>
        </p:nvSpPr>
        <p:spPr>
          <a:xfrm>
            <a:off x="304800" y="1600200"/>
            <a:ext cx="8610600" cy="4953000"/>
          </a:xfrm>
        </p:spPr>
        <p:txBody>
          <a:bodyPr/>
          <a:lstStyle/>
          <a:p>
            <a:pPr marL="514350" indent="-514350">
              <a:buNone/>
            </a:pPr>
            <a:r>
              <a:rPr lang="tr-TR" b="1" dirty="0" smtClean="0">
                <a:solidFill>
                  <a:srgbClr val="FF0000"/>
                </a:solidFill>
              </a:rPr>
              <a:t>c) summer/July usually warm: </a:t>
            </a:r>
          </a:p>
          <a:p>
            <a:pPr marL="514350" indent="-514350">
              <a:buNone/>
            </a:pPr>
            <a:r>
              <a:rPr lang="tr-TR" b="1" dirty="0" smtClean="0">
                <a:solidFill>
                  <a:srgbClr val="FF0000"/>
                </a:solidFill>
              </a:rPr>
              <a:t>	.....</a:t>
            </a:r>
          </a:p>
          <a:p>
            <a:pPr marL="514350" indent="-514350">
              <a:buNone/>
            </a:pPr>
            <a:r>
              <a:rPr lang="tr-TR" b="1" dirty="0" smtClean="0">
                <a:solidFill>
                  <a:schemeClr val="tx1"/>
                </a:solidFill>
              </a:rPr>
              <a:t>- In the summer, especially in July, it (the weather) is usually warm. </a:t>
            </a:r>
            <a:endParaRPr lang="tr-TR" sz="2400" b="1" dirty="0" smtClean="0">
              <a:solidFill>
                <a:schemeClr val="tx1"/>
              </a:solidFill>
            </a:endParaRPr>
          </a:p>
          <a:p>
            <a:pPr marL="514350" indent="-514350">
              <a:buNone/>
            </a:pPr>
            <a:r>
              <a:rPr lang="tr-TR" b="1" dirty="0" smtClean="0">
                <a:solidFill>
                  <a:srgbClr val="FF0000"/>
                </a:solidFill>
              </a:rPr>
              <a:t>d) need lots!</a:t>
            </a:r>
          </a:p>
          <a:p>
            <a:pPr marL="514350" indent="-514350">
              <a:buNone/>
            </a:pPr>
            <a:r>
              <a:rPr lang="tr-TR" b="1" dirty="0" smtClean="0">
                <a:solidFill>
                  <a:srgbClr val="FF0000"/>
                </a:solidFill>
              </a:rPr>
              <a:t>	.....</a:t>
            </a:r>
          </a:p>
          <a:p>
            <a:pPr marL="514350" indent="-514350">
              <a:buNone/>
            </a:pPr>
            <a:r>
              <a:rPr lang="tr-TR" b="1" dirty="0" smtClean="0">
                <a:solidFill>
                  <a:schemeClr val="tx1"/>
                </a:solidFill>
              </a:rPr>
              <a:t>- It’s quite expensive here so you’ll need lots of money. </a:t>
            </a:r>
            <a:endParaRPr lang="tr-TR" sz="2400" b="1" dirty="0" smtClean="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914400" y="0"/>
            <a:ext cx="7696200" cy="6772352"/>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5 – Is Carla’s email different from what you expected?</a:t>
            </a:r>
            <a:endParaRPr lang="en-US" sz="3200" dirty="0">
              <a:solidFill>
                <a:schemeClr val="bg1"/>
              </a:solidFill>
            </a:endParaRPr>
          </a:p>
        </p:txBody>
      </p:sp>
      <p:sp>
        <p:nvSpPr>
          <p:cNvPr id="3" name="Content Placeholder 2"/>
          <p:cNvSpPr>
            <a:spLocks noGrp="1"/>
          </p:cNvSpPr>
          <p:nvPr>
            <p:ph idx="1"/>
          </p:nvPr>
        </p:nvSpPr>
        <p:spPr>
          <a:xfrm>
            <a:off x="304800" y="1447800"/>
            <a:ext cx="8610600" cy="4953000"/>
          </a:xfrm>
        </p:spPr>
        <p:txBody>
          <a:bodyPr/>
          <a:lstStyle/>
          <a:p>
            <a:pPr marL="514350" indent="-514350">
              <a:buNone/>
            </a:pPr>
            <a:r>
              <a:rPr lang="tr-TR" b="1" dirty="0" smtClean="0">
                <a:solidFill>
                  <a:srgbClr val="FFFF00"/>
                </a:solidFill>
              </a:rPr>
              <a:t>Please use the following headings as a checklist to find errors in Carla’s email.</a:t>
            </a:r>
          </a:p>
          <a:p>
            <a:pPr marL="514350" indent="-514350">
              <a:buNone/>
            </a:pPr>
            <a:r>
              <a:rPr lang="tr-TR" b="1" dirty="0" smtClean="0">
                <a:solidFill>
                  <a:srgbClr val="FF0000"/>
                </a:solidFill>
              </a:rPr>
              <a:t>	</a:t>
            </a:r>
            <a:r>
              <a:rPr lang="tr-TR" b="1" dirty="0" smtClean="0">
                <a:solidFill>
                  <a:schemeClr val="tx1"/>
                </a:solidFill>
              </a:rPr>
              <a:t>- In the summer, especially in July, it (the weather) is usually warm. </a:t>
            </a:r>
            <a:endParaRPr lang="tr-TR" sz="2400" b="1" dirty="0" smtClean="0">
              <a:solidFill>
                <a:schemeClr val="tx1"/>
              </a:solidFill>
            </a:endParaRPr>
          </a:p>
          <a:p>
            <a:pPr marL="514350" indent="-514350">
              <a:buNone/>
            </a:pPr>
            <a:r>
              <a:rPr lang="tr-TR" b="1" dirty="0" smtClean="0">
                <a:solidFill>
                  <a:srgbClr val="FF0000"/>
                </a:solidFill>
              </a:rPr>
              <a:t>d) need lots!</a:t>
            </a:r>
          </a:p>
          <a:p>
            <a:pPr marL="514350" indent="-514350">
              <a:buNone/>
            </a:pPr>
            <a:r>
              <a:rPr lang="tr-TR" b="1" dirty="0" smtClean="0">
                <a:solidFill>
                  <a:srgbClr val="FF0000"/>
                </a:solidFill>
              </a:rPr>
              <a:t>	.....</a:t>
            </a:r>
          </a:p>
          <a:p>
            <a:pPr marL="514350" indent="-514350">
              <a:buNone/>
            </a:pPr>
            <a:r>
              <a:rPr lang="tr-TR" b="1" dirty="0" smtClean="0">
                <a:solidFill>
                  <a:schemeClr val="tx1"/>
                </a:solidFill>
              </a:rPr>
              <a:t>- It’s quite expensive here so you’ll need lots of money. </a:t>
            </a:r>
            <a:endParaRPr lang="tr-TR" sz="2400" b="1" dirty="0" smtClean="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5 – Is Carla’s email different from what you expected?</a:t>
            </a:r>
            <a:endParaRPr lang="en-US" sz="3200" dirty="0">
              <a:solidFill>
                <a:schemeClr val="bg1"/>
              </a:solidFill>
            </a:endParaRPr>
          </a:p>
        </p:txBody>
      </p:sp>
      <p:sp>
        <p:nvSpPr>
          <p:cNvPr id="3" name="Content Placeholder 2"/>
          <p:cNvSpPr>
            <a:spLocks noGrp="1"/>
          </p:cNvSpPr>
          <p:nvPr>
            <p:ph idx="1"/>
          </p:nvPr>
        </p:nvSpPr>
        <p:spPr>
          <a:xfrm>
            <a:off x="228600" y="1066800"/>
            <a:ext cx="8686800" cy="5791200"/>
          </a:xfrm>
        </p:spPr>
        <p:txBody>
          <a:bodyPr/>
          <a:lstStyle/>
          <a:p>
            <a:pPr marL="514350" indent="-514350" algn="ctr">
              <a:buNone/>
            </a:pPr>
            <a:r>
              <a:rPr lang="en-US" sz="2400" b="1" dirty="0" smtClean="0">
                <a:solidFill>
                  <a:srgbClr val="FF0000"/>
                </a:solidFill>
              </a:rPr>
              <a:t>Please use the following headings as a checklist to find errors in Carla’s email.</a:t>
            </a:r>
          </a:p>
          <a:p>
            <a:pPr marL="514350" indent="-514350">
              <a:buFont typeface="+mj-lt"/>
              <a:buAutoNum type="arabicPeriod"/>
            </a:pPr>
            <a:r>
              <a:rPr lang="en-US" sz="2600" b="1" dirty="0" smtClean="0">
                <a:solidFill>
                  <a:schemeClr val="tx1"/>
                </a:solidFill>
              </a:rPr>
              <a:t>Is the reader well informed?</a:t>
            </a:r>
          </a:p>
          <a:p>
            <a:pPr marL="514350" indent="-514350">
              <a:buFont typeface="+mj-lt"/>
              <a:buAutoNum type="arabicPeriod"/>
            </a:pPr>
            <a:r>
              <a:rPr lang="en-US" sz="2600" b="1" dirty="0" smtClean="0">
                <a:solidFill>
                  <a:schemeClr val="tx1"/>
                </a:solidFill>
              </a:rPr>
              <a:t>Is the </a:t>
            </a:r>
            <a:r>
              <a:rPr lang="en-US" sz="2600" b="1" u="sng" dirty="0" smtClean="0">
                <a:solidFill>
                  <a:schemeClr val="tx1"/>
                </a:solidFill>
              </a:rPr>
              <a:t>layout</a:t>
            </a:r>
            <a:r>
              <a:rPr lang="en-US" sz="2600" b="1" dirty="0" smtClean="0">
                <a:solidFill>
                  <a:schemeClr val="tx1"/>
                </a:solidFill>
              </a:rPr>
              <a:t> organized</a:t>
            </a:r>
            <a:r>
              <a:rPr lang="tr-TR" sz="2600" b="1" dirty="0" smtClean="0">
                <a:solidFill>
                  <a:schemeClr val="tx1"/>
                </a:solidFill>
              </a:rPr>
              <a:t>? (plan, outline)</a:t>
            </a:r>
            <a:endParaRPr lang="en-US" sz="2600" b="1" dirty="0" smtClean="0">
              <a:solidFill>
                <a:schemeClr val="tx1"/>
              </a:solidFill>
            </a:endParaRPr>
          </a:p>
          <a:p>
            <a:pPr marL="514350" indent="-514350">
              <a:buFont typeface="+mj-lt"/>
              <a:buAutoNum type="arabicPeriod"/>
            </a:pPr>
            <a:r>
              <a:rPr lang="en-US" sz="2600" b="1" dirty="0" smtClean="0">
                <a:solidFill>
                  <a:schemeClr val="tx1"/>
                </a:solidFill>
              </a:rPr>
              <a:t>Are </a:t>
            </a:r>
            <a:r>
              <a:rPr lang="en-US" sz="2600" b="1" u="sng" dirty="0" smtClean="0">
                <a:solidFill>
                  <a:schemeClr val="tx1"/>
                </a:solidFill>
              </a:rPr>
              <a:t>ideas</a:t>
            </a:r>
            <a:r>
              <a:rPr lang="en-US" sz="2600" b="1" dirty="0" smtClean="0">
                <a:solidFill>
                  <a:schemeClr val="tx1"/>
                </a:solidFill>
              </a:rPr>
              <a:t> linked clearly?</a:t>
            </a:r>
          </a:p>
          <a:p>
            <a:pPr marL="514350" indent="-514350">
              <a:buFont typeface="+mj-lt"/>
              <a:buAutoNum type="arabicPeriod"/>
            </a:pPr>
            <a:r>
              <a:rPr lang="en-US" sz="2600" b="1" dirty="0" smtClean="0">
                <a:solidFill>
                  <a:schemeClr val="tx1"/>
                </a:solidFill>
              </a:rPr>
              <a:t>Is the </a:t>
            </a:r>
            <a:r>
              <a:rPr lang="en-US" sz="2600" b="1" u="sng" dirty="0" smtClean="0">
                <a:solidFill>
                  <a:schemeClr val="tx1"/>
                </a:solidFill>
              </a:rPr>
              <a:t>style</a:t>
            </a:r>
            <a:r>
              <a:rPr lang="en-US" sz="2600" b="1" dirty="0" smtClean="0">
                <a:solidFill>
                  <a:schemeClr val="tx1"/>
                </a:solidFill>
              </a:rPr>
              <a:t> appropriate?</a:t>
            </a:r>
          </a:p>
          <a:p>
            <a:pPr marL="514350" indent="-514350">
              <a:buFont typeface="+mj-lt"/>
              <a:buAutoNum type="arabicPeriod"/>
            </a:pPr>
            <a:r>
              <a:rPr lang="en-US" sz="2600" b="1" dirty="0" smtClean="0">
                <a:solidFill>
                  <a:schemeClr val="tx1"/>
                </a:solidFill>
              </a:rPr>
              <a:t>Are the </a:t>
            </a:r>
            <a:r>
              <a:rPr lang="en-US" sz="2600" b="1" u="sng" dirty="0" smtClean="0">
                <a:solidFill>
                  <a:schemeClr val="tx1"/>
                </a:solidFill>
              </a:rPr>
              <a:t>opening</a:t>
            </a:r>
            <a:r>
              <a:rPr lang="en-US" sz="2600" b="1" dirty="0" smtClean="0">
                <a:solidFill>
                  <a:schemeClr val="tx1"/>
                </a:solidFill>
              </a:rPr>
              <a:t> and </a:t>
            </a:r>
            <a:r>
              <a:rPr lang="en-US" sz="2600" b="1" u="sng" dirty="0" smtClean="0">
                <a:solidFill>
                  <a:schemeClr val="tx1"/>
                </a:solidFill>
              </a:rPr>
              <a:t>closing</a:t>
            </a:r>
            <a:r>
              <a:rPr lang="en-US" sz="2600" b="1" dirty="0" smtClean="0">
                <a:solidFill>
                  <a:schemeClr val="tx1"/>
                </a:solidFill>
              </a:rPr>
              <a:t> suitable?</a:t>
            </a:r>
          </a:p>
          <a:p>
            <a:pPr marL="514350" indent="-514350">
              <a:buFont typeface="+mj-lt"/>
              <a:buAutoNum type="arabicPeriod"/>
            </a:pPr>
            <a:r>
              <a:rPr lang="en-US" sz="2600" b="1" dirty="0" smtClean="0">
                <a:solidFill>
                  <a:schemeClr val="tx1"/>
                </a:solidFill>
              </a:rPr>
              <a:t>Are </a:t>
            </a:r>
            <a:r>
              <a:rPr lang="en-US" sz="2600" b="1" u="sng" dirty="0" smtClean="0">
                <a:solidFill>
                  <a:schemeClr val="tx1"/>
                </a:solidFill>
              </a:rPr>
              <a:t>grammar</a:t>
            </a:r>
            <a:r>
              <a:rPr lang="en-US" sz="2600" b="1" dirty="0" smtClean="0">
                <a:solidFill>
                  <a:schemeClr val="tx1"/>
                </a:solidFill>
              </a:rPr>
              <a:t> and </a:t>
            </a:r>
            <a:r>
              <a:rPr lang="en-US" sz="2600" b="1" u="sng" dirty="0" smtClean="0">
                <a:solidFill>
                  <a:schemeClr val="tx1"/>
                </a:solidFill>
              </a:rPr>
              <a:t>spelling</a:t>
            </a:r>
            <a:r>
              <a:rPr lang="en-US" sz="2600" b="1" dirty="0" smtClean="0">
                <a:solidFill>
                  <a:schemeClr val="tx1"/>
                </a:solidFill>
              </a:rPr>
              <a:t> correct?</a:t>
            </a:r>
          </a:p>
          <a:p>
            <a:pPr marL="514350" indent="-514350">
              <a:buFont typeface="+mj-lt"/>
              <a:buAutoNum type="arabicPeriod"/>
            </a:pPr>
            <a:r>
              <a:rPr lang="en-US" sz="2600" b="1" dirty="0" smtClean="0">
                <a:solidFill>
                  <a:schemeClr val="tx1"/>
                </a:solidFill>
              </a:rPr>
              <a:t>Is the right </a:t>
            </a:r>
            <a:r>
              <a:rPr lang="en-US" sz="2600" b="1" u="sng" dirty="0" smtClean="0">
                <a:solidFill>
                  <a:schemeClr val="tx1"/>
                </a:solidFill>
              </a:rPr>
              <a:t>vocabulary</a:t>
            </a:r>
            <a:r>
              <a:rPr lang="en-US" sz="2600" b="1" dirty="0" smtClean="0">
                <a:solidFill>
                  <a:schemeClr val="tx1"/>
                </a:solidFill>
              </a:rPr>
              <a:t> used for the task</a:t>
            </a:r>
            <a:r>
              <a:rPr lang="tr-TR" sz="2600" b="1" dirty="0" smtClean="0">
                <a:solidFill>
                  <a:schemeClr val="tx1"/>
                </a:solidFill>
              </a:rPr>
              <a:t>/work</a:t>
            </a:r>
            <a:r>
              <a:rPr lang="en-US" sz="2600" b="1" dirty="0" smtClean="0">
                <a:solidFill>
                  <a:schemeClr val="tx1"/>
                </a:solidFill>
              </a:rPr>
              <a:t>?</a:t>
            </a:r>
          </a:p>
          <a:p>
            <a:pPr marL="514350" indent="-514350">
              <a:buFont typeface="+mj-lt"/>
              <a:buAutoNum type="arabicPeriod"/>
            </a:pPr>
            <a:r>
              <a:rPr lang="en-US" sz="2600" b="1" dirty="0" smtClean="0">
                <a:solidFill>
                  <a:schemeClr val="tx1"/>
                </a:solidFill>
              </a:rPr>
              <a:t>Is the right length and, if written by hand, is the handwriting </a:t>
            </a:r>
            <a:r>
              <a:rPr lang="tr-TR" sz="2600" b="1" dirty="0" smtClean="0">
                <a:solidFill>
                  <a:schemeClr val="tx1"/>
                </a:solidFill>
              </a:rPr>
              <a:t>l</a:t>
            </a:r>
            <a:r>
              <a:rPr lang="en-US" sz="2600" b="1" dirty="0" err="1" smtClean="0">
                <a:solidFill>
                  <a:schemeClr val="tx1"/>
                </a:solidFill>
              </a:rPr>
              <a:t>egible</a:t>
            </a:r>
            <a:r>
              <a:rPr lang="tr-TR" sz="2600" b="1" dirty="0" smtClean="0">
                <a:solidFill>
                  <a:schemeClr val="tx1"/>
                </a:solidFill>
              </a:rPr>
              <a:t> /understandable</a:t>
            </a:r>
            <a:r>
              <a:rPr lang="en-US" sz="2600" b="1" dirty="0" smtClean="0">
                <a:solidFill>
                  <a:schemeClr val="tx1"/>
                </a:solidFill>
              </a:rPr>
              <a:t>?</a:t>
            </a:r>
          </a:p>
          <a:p>
            <a:pPr marL="514350" indent="-514350">
              <a:buFontTx/>
              <a:buChar char="-"/>
            </a:pPr>
            <a:endParaRPr lang="en-US" sz="2600" b="1" dirty="0" smtClean="0">
              <a:solidFill>
                <a:schemeClr val="tx1"/>
              </a:solidFill>
            </a:endParaRPr>
          </a:p>
          <a:p>
            <a:pPr marL="514350" indent="-514350">
              <a:buNone/>
            </a:pPr>
            <a:endParaRPr lang="en-US" sz="2600" b="1" dirty="0" smtClean="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534400" cy="5029200"/>
          </a:xfrm>
        </p:spPr>
        <p:txBody>
          <a:bodyPr/>
          <a:lstStyle/>
          <a:p>
            <a:pPr marL="514350" indent="-514350">
              <a:buFont typeface="+mj-lt"/>
              <a:buAutoNum type="arabicPeriod"/>
            </a:pPr>
            <a:r>
              <a:rPr lang="en-US" b="1" dirty="0" smtClean="0">
                <a:solidFill>
                  <a:schemeClr val="tx1"/>
                </a:solidFill>
              </a:rPr>
              <a:t>Is the reader well informed?</a:t>
            </a:r>
            <a:endParaRPr lang="tr-TR" b="1" dirty="0" smtClean="0">
              <a:solidFill>
                <a:schemeClr val="tx1"/>
              </a:solidFill>
            </a:endParaRPr>
          </a:p>
          <a:p>
            <a:pPr marL="514350" indent="-514350">
              <a:buNone/>
            </a:pPr>
            <a:r>
              <a:rPr lang="tr-TR" b="1" dirty="0" smtClean="0">
                <a:solidFill>
                  <a:schemeClr val="tx1"/>
                </a:solidFill>
              </a:rPr>
              <a:t>	</a:t>
            </a:r>
            <a:r>
              <a:rPr lang="tr-TR" sz="1800" b="1" dirty="0" smtClean="0">
                <a:solidFill>
                  <a:schemeClr val="tx1"/>
                </a:solidFill>
              </a:rPr>
              <a:t>....</a:t>
            </a:r>
            <a:endParaRPr lang="tr-TR" b="1" dirty="0" smtClean="0">
              <a:solidFill>
                <a:schemeClr val="tx1"/>
              </a:solidFill>
            </a:endParaRPr>
          </a:p>
          <a:p>
            <a:pPr marL="514350" indent="-514350">
              <a:buNone/>
            </a:pPr>
            <a:r>
              <a:rPr lang="tr-TR" b="1" dirty="0" smtClean="0">
                <a:solidFill>
                  <a:srgbClr val="FF0000"/>
                </a:solidFill>
              </a:rPr>
              <a:t>-There isn’t any reference </a:t>
            </a:r>
            <a:r>
              <a:rPr lang="tr-TR" b="1" u="sng" dirty="0" smtClean="0">
                <a:solidFill>
                  <a:srgbClr val="FF0000"/>
                </a:solidFill>
              </a:rPr>
              <a:t>to the weather  </a:t>
            </a:r>
            <a:r>
              <a:rPr lang="tr-TR" b="1" dirty="0" smtClean="0">
                <a:solidFill>
                  <a:srgbClr val="FF0000"/>
                </a:solidFill>
              </a:rPr>
              <a:t>or money so the reader isn’t fully informed.</a:t>
            </a:r>
            <a:endParaRPr lang="en-US" b="1" dirty="0" smtClean="0">
              <a:solidFill>
                <a:srgbClr val="FF0000"/>
              </a:solidFill>
            </a:endParaRPr>
          </a:p>
          <a:p>
            <a:pPr marL="514350" indent="-514350">
              <a:buNone/>
            </a:pPr>
            <a:r>
              <a:rPr lang="tr-TR" b="1" dirty="0" smtClean="0">
                <a:solidFill>
                  <a:schemeClr val="tx1"/>
                </a:solidFill>
              </a:rPr>
              <a:t>2. </a:t>
            </a:r>
            <a:r>
              <a:rPr lang="en-US" b="1" dirty="0" smtClean="0">
                <a:solidFill>
                  <a:schemeClr val="tx1"/>
                </a:solidFill>
              </a:rPr>
              <a:t>Is the </a:t>
            </a:r>
            <a:r>
              <a:rPr lang="en-US" b="1" u="sng" dirty="0" smtClean="0">
                <a:solidFill>
                  <a:schemeClr val="tx1"/>
                </a:solidFill>
              </a:rPr>
              <a:t>layout</a:t>
            </a:r>
            <a:r>
              <a:rPr lang="tr-TR" b="1" u="sng" dirty="0" smtClean="0">
                <a:solidFill>
                  <a:schemeClr val="tx1"/>
                </a:solidFill>
              </a:rPr>
              <a:t>/plan/outline</a:t>
            </a:r>
            <a:r>
              <a:rPr lang="en-US" b="1" dirty="0" smtClean="0">
                <a:solidFill>
                  <a:schemeClr val="tx1"/>
                </a:solidFill>
              </a:rPr>
              <a:t> organized</a:t>
            </a:r>
            <a:r>
              <a:rPr lang="tr-TR" b="1" dirty="0" smtClean="0">
                <a:solidFill>
                  <a:schemeClr val="tx1"/>
                </a:solidFill>
              </a:rPr>
              <a:t>?</a:t>
            </a:r>
          </a:p>
          <a:p>
            <a:pPr marL="514350" indent="-514350">
              <a:buNone/>
            </a:pPr>
            <a:r>
              <a:rPr lang="tr-TR" sz="1800" b="1" dirty="0" smtClean="0">
                <a:solidFill>
                  <a:schemeClr val="tx1"/>
                </a:solidFill>
              </a:rPr>
              <a:t>.... </a:t>
            </a:r>
          </a:p>
          <a:p>
            <a:pPr marL="514350" indent="-514350">
              <a:buNone/>
            </a:pPr>
            <a:r>
              <a:rPr lang="tr-TR" b="1" dirty="0" smtClean="0">
                <a:solidFill>
                  <a:srgbClr val="FF0000"/>
                </a:solidFill>
              </a:rPr>
              <a:t>- Only one paragraph.</a:t>
            </a:r>
            <a:endParaRPr lang="en-US" b="1" dirty="0" smtClean="0">
              <a:solidFill>
                <a:schemeClr val="tx1"/>
              </a:solidFill>
            </a:endParaRPr>
          </a:p>
          <a:p>
            <a:pPr marL="514350" indent="-514350">
              <a:buNone/>
            </a:pPr>
            <a:r>
              <a:rPr lang="tr-TR" b="1" dirty="0" smtClean="0">
                <a:solidFill>
                  <a:schemeClr val="tx1"/>
                </a:solidFill>
              </a:rPr>
              <a:t>3. </a:t>
            </a:r>
            <a:r>
              <a:rPr lang="en-US" b="1" dirty="0" smtClean="0">
                <a:solidFill>
                  <a:schemeClr val="tx1"/>
                </a:solidFill>
              </a:rPr>
              <a:t>Are </a:t>
            </a:r>
            <a:r>
              <a:rPr lang="en-US" b="1" u="sng" dirty="0" smtClean="0">
                <a:solidFill>
                  <a:schemeClr val="tx1"/>
                </a:solidFill>
              </a:rPr>
              <a:t>ideas</a:t>
            </a:r>
            <a:r>
              <a:rPr lang="en-US" b="1" dirty="0" smtClean="0">
                <a:solidFill>
                  <a:schemeClr val="tx1"/>
                </a:solidFill>
              </a:rPr>
              <a:t> linked clearly?</a:t>
            </a:r>
            <a:endParaRPr lang="tr-TR" b="1" dirty="0" smtClean="0">
              <a:solidFill>
                <a:schemeClr val="tx1"/>
              </a:solidFill>
            </a:endParaRPr>
          </a:p>
          <a:p>
            <a:pPr marL="514350" indent="-514350">
              <a:buNone/>
            </a:pPr>
            <a:r>
              <a:rPr lang="tr-TR" sz="2000" b="1" dirty="0" smtClean="0">
                <a:solidFill>
                  <a:schemeClr val="tx1"/>
                </a:solidFill>
              </a:rPr>
              <a:t>....</a:t>
            </a:r>
          </a:p>
          <a:p>
            <a:pPr marL="514350" indent="-514350">
              <a:buNone/>
            </a:pPr>
            <a:r>
              <a:rPr lang="tr-TR" b="1" dirty="0" smtClean="0">
                <a:solidFill>
                  <a:srgbClr val="FF0000"/>
                </a:solidFill>
              </a:rPr>
              <a:t>- No obvious linking. Isolated sentences.</a:t>
            </a:r>
            <a:endParaRPr lang="en-US" b="1" dirty="0" smtClean="0">
              <a:solidFill>
                <a:schemeClr val="tx1"/>
              </a:solidFill>
            </a:endParaRPr>
          </a:p>
          <a:p>
            <a:pPr>
              <a:buNone/>
            </a:pPr>
            <a:r>
              <a:rPr lang="tr-TR" dirty="0" smtClean="0"/>
              <a:t>Therefore, however, ....</a:t>
            </a:r>
            <a:endParaRPr lang="en-US" dirty="0"/>
          </a:p>
        </p:txBody>
      </p:sp>
      <p:sp>
        <p:nvSpPr>
          <p:cNvPr id="4"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5 – Is Carla’s email different from what you expected?</a:t>
            </a:r>
            <a:endParaRPr lang="en-US" sz="32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534400" cy="4835525"/>
          </a:xfrm>
        </p:spPr>
        <p:txBody>
          <a:bodyPr/>
          <a:lstStyle/>
          <a:p>
            <a:pPr marL="514350" indent="-514350">
              <a:buNone/>
            </a:pPr>
            <a:r>
              <a:rPr lang="tr-TR" sz="2400" b="1" dirty="0" smtClean="0">
                <a:solidFill>
                  <a:schemeClr val="tx1"/>
                </a:solidFill>
              </a:rPr>
              <a:t>4. </a:t>
            </a:r>
            <a:r>
              <a:rPr lang="en-US" sz="2400" b="1" dirty="0" smtClean="0">
                <a:solidFill>
                  <a:schemeClr val="tx1"/>
                </a:solidFill>
              </a:rPr>
              <a:t>Is the </a:t>
            </a:r>
            <a:r>
              <a:rPr lang="en-US" sz="2400" b="1" u="sng" dirty="0" smtClean="0">
                <a:solidFill>
                  <a:schemeClr val="tx1"/>
                </a:solidFill>
              </a:rPr>
              <a:t>style</a:t>
            </a:r>
            <a:r>
              <a:rPr lang="en-US" sz="2400" b="1" dirty="0" smtClean="0">
                <a:solidFill>
                  <a:schemeClr val="tx1"/>
                </a:solidFill>
              </a:rPr>
              <a:t> appropriate?</a:t>
            </a:r>
            <a:endParaRPr lang="tr-TR" sz="2400" b="1" dirty="0" smtClean="0">
              <a:solidFill>
                <a:schemeClr val="tx1"/>
              </a:solidFill>
            </a:endParaRPr>
          </a:p>
          <a:p>
            <a:pPr marL="514350" indent="-514350">
              <a:buNone/>
            </a:pPr>
            <a:r>
              <a:rPr lang="tr-TR" sz="2400" b="1" dirty="0" smtClean="0">
                <a:solidFill>
                  <a:srgbClr val="FF0000"/>
                </a:solidFill>
              </a:rPr>
              <a:t>Some parts are fine but there is an odd mixture of very direct semi-formal style and language. </a:t>
            </a:r>
            <a:endParaRPr lang="en-US" sz="2400" b="1" dirty="0" smtClean="0">
              <a:solidFill>
                <a:schemeClr val="tx1"/>
              </a:solidFill>
            </a:endParaRPr>
          </a:p>
          <a:p>
            <a:pPr marL="514350" indent="-514350">
              <a:buNone/>
            </a:pPr>
            <a:r>
              <a:rPr lang="tr-TR" sz="2400" b="1" dirty="0" smtClean="0">
                <a:solidFill>
                  <a:schemeClr val="tx1"/>
                </a:solidFill>
              </a:rPr>
              <a:t>5. </a:t>
            </a:r>
            <a:r>
              <a:rPr lang="en-US" sz="2400" b="1" dirty="0" smtClean="0">
                <a:solidFill>
                  <a:schemeClr val="tx1"/>
                </a:solidFill>
              </a:rPr>
              <a:t>Are the </a:t>
            </a:r>
            <a:r>
              <a:rPr lang="en-US" sz="2400" b="1" u="sng" dirty="0" smtClean="0">
                <a:solidFill>
                  <a:schemeClr val="tx1"/>
                </a:solidFill>
              </a:rPr>
              <a:t>opening</a:t>
            </a:r>
            <a:r>
              <a:rPr lang="en-US" sz="2400" b="1" dirty="0" smtClean="0">
                <a:solidFill>
                  <a:schemeClr val="tx1"/>
                </a:solidFill>
              </a:rPr>
              <a:t> and </a:t>
            </a:r>
            <a:r>
              <a:rPr lang="en-US" sz="2400" b="1" u="sng" dirty="0" smtClean="0">
                <a:solidFill>
                  <a:schemeClr val="tx1"/>
                </a:solidFill>
              </a:rPr>
              <a:t>closing</a:t>
            </a:r>
            <a:r>
              <a:rPr lang="en-US" sz="2400" b="1" dirty="0" smtClean="0">
                <a:solidFill>
                  <a:schemeClr val="tx1"/>
                </a:solidFill>
              </a:rPr>
              <a:t> suitable?</a:t>
            </a:r>
          </a:p>
          <a:p>
            <a:pPr marL="514350" indent="-514350">
              <a:buNone/>
            </a:pPr>
            <a:r>
              <a:rPr lang="tr-TR" sz="2400" b="1" dirty="0" smtClean="0">
                <a:solidFill>
                  <a:srgbClr val="FF0000"/>
                </a:solidFill>
              </a:rPr>
              <a:t>Dear David instead of Dear my cousin. No opening sentence to refer to the previous email. Best wishes/All the best instead of Yours sincerely. </a:t>
            </a:r>
          </a:p>
          <a:p>
            <a:pPr marL="514350" indent="-514350">
              <a:buNone/>
            </a:pPr>
            <a:r>
              <a:rPr lang="tr-TR" sz="2400" b="1" dirty="0" smtClean="0">
                <a:solidFill>
                  <a:schemeClr val="tx1"/>
                </a:solidFill>
              </a:rPr>
              <a:t>6. </a:t>
            </a:r>
            <a:r>
              <a:rPr lang="en-US" sz="2400" b="1" dirty="0" smtClean="0">
                <a:solidFill>
                  <a:schemeClr val="tx1"/>
                </a:solidFill>
              </a:rPr>
              <a:t>Are </a:t>
            </a:r>
            <a:r>
              <a:rPr lang="en-US" sz="2400" b="1" u="sng" dirty="0" smtClean="0">
                <a:solidFill>
                  <a:schemeClr val="tx1"/>
                </a:solidFill>
              </a:rPr>
              <a:t>grammar</a:t>
            </a:r>
            <a:r>
              <a:rPr lang="en-US" sz="2400" b="1" dirty="0" smtClean="0">
                <a:solidFill>
                  <a:schemeClr val="tx1"/>
                </a:solidFill>
              </a:rPr>
              <a:t> and </a:t>
            </a:r>
            <a:r>
              <a:rPr lang="en-US" sz="2400" b="1" u="sng" dirty="0" smtClean="0">
                <a:solidFill>
                  <a:schemeClr val="tx1"/>
                </a:solidFill>
              </a:rPr>
              <a:t>spelling</a:t>
            </a:r>
            <a:r>
              <a:rPr lang="en-US" sz="2400" b="1" dirty="0" smtClean="0">
                <a:solidFill>
                  <a:schemeClr val="tx1"/>
                </a:solidFill>
              </a:rPr>
              <a:t> correct?</a:t>
            </a:r>
            <a:endParaRPr lang="tr-TR" sz="2400" b="1" dirty="0" smtClean="0">
              <a:solidFill>
                <a:schemeClr val="tx1"/>
              </a:solidFill>
            </a:endParaRPr>
          </a:p>
          <a:p>
            <a:pPr marL="514350" indent="-514350">
              <a:buNone/>
            </a:pPr>
            <a:r>
              <a:rPr lang="tr-TR" sz="2400" b="1" dirty="0" smtClean="0">
                <a:solidFill>
                  <a:srgbClr val="FF0000"/>
                </a:solidFill>
              </a:rPr>
              <a:t>What day you arriving; you mention to see; doesn’t like me to staying out; swiming; I am exciting; since a long time. </a:t>
            </a:r>
            <a:endParaRPr lang="en-US" sz="2400" dirty="0" smtClean="0">
              <a:solidFill>
                <a:srgbClr val="FF0000"/>
              </a:solidFill>
            </a:endParaRPr>
          </a:p>
          <a:p>
            <a:pPr marL="514350" indent="-514350">
              <a:buNone/>
            </a:pPr>
            <a:endParaRPr lang="en-US" sz="2400" b="1" dirty="0" smtClean="0">
              <a:solidFill>
                <a:schemeClr val="tx1"/>
              </a:solidFill>
            </a:endParaRPr>
          </a:p>
          <a:p>
            <a:pPr marL="514350" indent="-514350">
              <a:buNone/>
            </a:pPr>
            <a:endParaRPr lang="en-US" sz="2400" dirty="0">
              <a:solidFill>
                <a:srgbClr val="FF0000"/>
              </a:solidFill>
            </a:endParaRPr>
          </a:p>
        </p:txBody>
      </p:sp>
      <p:sp>
        <p:nvSpPr>
          <p:cNvPr id="4"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5 – Is Carla’s email different from what you expected?</a:t>
            </a:r>
            <a:endParaRPr lang="en-US" sz="32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None/>
            </a:pPr>
            <a:r>
              <a:rPr lang="tr-TR" b="1" dirty="0" smtClean="0">
                <a:solidFill>
                  <a:schemeClr val="tx1"/>
                </a:solidFill>
              </a:rPr>
              <a:t>7. </a:t>
            </a:r>
            <a:r>
              <a:rPr lang="en-US" b="1" dirty="0" smtClean="0">
                <a:solidFill>
                  <a:schemeClr val="tx1"/>
                </a:solidFill>
              </a:rPr>
              <a:t>Is the right </a:t>
            </a:r>
            <a:r>
              <a:rPr lang="en-US" b="1" u="sng" dirty="0" smtClean="0">
                <a:solidFill>
                  <a:schemeClr val="tx1"/>
                </a:solidFill>
              </a:rPr>
              <a:t>vocabulary</a:t>
            </a:r>
            <a:r>
              <a:rPr lang="en-US" b="1" dirty="0" smtClean="0">
                <a:solidFill>
                  <a:schemeClr val="tx1"/>
                </a:solidFill>
              </a:rPr>
              <a:t> used for the task</a:t>
            </a:r>
            <a:r>
              <a:rPr lang="tr-TR" b="1" dirty="0" smtClean="0">
                <a:solidFill>
                  <a:schemeClr val="tx1"/>
                </a:solidFill>
              </a:rPr>
              <a:t>/work</a:t>
            </a:r>
            <a:r>
              <a:rPr lang="en-US" b="1" dirty="0" smtClean="0">
                <a:solidFill>
                  <a:schemeClr val="tx1"/>
                </a:solidFill>
              </a:rPr>
              <a:t>?</a:t>
            </a:r>
          </a:p>
          <a:p>
            <a:pPr>
              <a:buNone/>
            </a:pPr>
            <a:r>
              <a:rPr lang="tr-TR" b="1" dirty="0" smtClean="0">
                <a:solidFill>
                  <a:srgbClr val="FF0000"/>
                </a:solidFill>
              </a:rPr>
              <a:t>Not much expansion of vocabulary; many words are taken from the input material. </a:t>
            </a:r>
            <a:r>
              <a:rPr lang="en-US" b="1" dirty="0" smtClean="0">
                <a:solidFill>
                  <a:srgbClr val="FF0000"/>
                </a:solidFill>
              </a:rPr>
              <a:t> </a:t>
            </a:r>
            <a:endParaRPr lang="tr-TR" b="1" dirty="0" smtClean="0">
              <a:solidFill>
                <a:srgbClr val="FF0000"/>
              </a:solidFill>
            </a:endParaRPr>
          </a:p>
          <a:p>
            <a:pPr>
              <a:buNone/>
            </a:pPr>
            <a:r>
              <a:rPr lang="tr-TR" b="1" dirty="0" smtClean="0">
                <a:solidFill>
                  <a:srgbClr val="FF0000"/>
                </a:solidFill>
              </a:rPr>
              <a:t>8. </a:t>
            </a:r>
            <a:r>
              <a:rPr lang="en-US" b="1" dirty="0" smtClean="0">
                <a:solidFill>
                  <a:schemeClr val="tx1"/>
                </a:solidFill>
              </a:rPr>
              <a:t>Is the right length and, if written by hand, is the handwriting </a:t>
            </a:r>
            <a:r>
              <a:rPr lang="tr-TR" b="1" dirty="0" smtClean="0">
                <a:solidFill>
                  <a:schemeClr val="tx1"/>
                </a:solidFill>
              </a:rPr>
              <a:t>l</a:t>
            </a:r>
            <a:r>
              <a:rPr lang="en-US" b="1" dirty="0" err="1" smtClean="0">
                <a:solidFill>
                  <a:schemeClr val="tx1"/>
                </a:solidFill>
              </a:rPr>
              <a:t>egible</a:t>
            </a:r>
            <a:r>
              <a:rPr lang="tr-TR" b="1" dirty="0" smtClean="0">
                <a:solidFill>
                  <a:schemeClr val="tx1"/>
                </a:solidFill>
              </a:rPr>
              <a:t> /understandable</a:t>
            </a:r>
            <a:r>
              <a:rPr lang="en-US" b="1" dirty="0" smtClean="0">
                <a:solidFill>
                  <a:schemeClr val="tx1"/>
                </a:solidFill>
              </a:rPr>
              <a:t>?</a:t>
            </a:r>
            <a:endParaRPr lang="tr-TR" b="1" dirty="0" smtClean="0">
              <a:solidFill>
                <a:schemeClr val="tx1"/>
              </a:solidFill>
            </a:endParaRPr>
          </a:p>
          <a:p>
            <a:pPr>
              <a:buNone/>
            </a:pPr>
            <a:r>
              <a:rPr lang="tr-TR" b="1" dirty="0" smtClean="0">
                <a:solidFill>
                  <a:srgbClr val="FF0000"/>
                </a:solidFill>
              </a:rPr>
              <a:t>It’s too short because it doesn’t include all points</a:t>
            </a:r>
            <a:endParaRPr lang="en-US" b="1" dirty="0" smtClean="0">
              <a:solidFill>
                <a:srgbClr val="FF0000"/>
              </a:solidFill>
            </a:endParaRPr>
          </a:p>
          <a:p>
            <a:pPr>
              <a:buNone/>
            </a:pPr>
            <a:endParaRPr lang="en-US" dirty="0">
              <a:solidFill>
                <a:srgbClr val="FF0000"/>
              </a:solidFill>
            </a:endParaRPr>
          </a:p>
        </p:txBody>
      </p:sp>
      <p:sp>
        <p:nvSpPr>
          <p:cNvPr id="4" name="Title 1"/>
          <p:cNvSpPr>
            <a:spLocks noGrp="1"/>
          </p:cNvSpPr>
          <p:nvPr>
            <p:ph type="title"/>
          </p:nvPr>
        </p:nvSpPr>
        <p:spPr>
          <a:xfrm>
            <a:off x="457200" y="0"/>
            <a:ext cx="8458200" cy="1219200"/>
          </a:xfrm>
          <a:gradFill flip="none" rotWithShape="1">
            <a:gsLst>
              <a:gs pos="0">
                <a:srgbClr val="0000C8">
                  <a:shade val="30000"/>
                  <a:satMod val="115000"/>
                </a:srgbClr>
              </a:gs>
              <a:gs pos="50000">
                <a:srgbClr val="0000C8">
                  <a:shade val="67500"/>
                  <a:satMod val="115000"/>
                </a:srgbClr>
              </a:gs>
              <a:gs pos="100000">
                <a:srgbClr val="0000C8">
                  <a:shade val="100000"/>
                  <a:satMod val="115000"/>
                </a:srgbClr>
              </a:gs>
            </a:gsLst>
            <a:lin ang="5400000" scaled="1"/>
            <a:tileRect/>
          </a:gradFill>
        </p:spPr>
        <p:style>
          <a:lnRef idx="0">
            <a:scrgbClr r="0" g="0" b="0"/>
          </a:lnRef>
          <a:fillRef idx="1003">
            <a:schemeClr val="dk2"/>
          </a:fillRef>
          <a:effectRef idx="0">
            <a:scrgbClr r="0" g="0" b="0"/>
          </a:effectRef>
          <a:fontRef idx="major"/>
        </p:style>
        <p:txBody>
          <a:bodyPr/>
          <a:lstStyle/>
          <a:p>
            <a:pPr algn="ctr"/>
            <a:r>
              <a:rPr lang="tr-TR" sz="3200" dirty="0" smtClean="0">
                <a:solidFill>
                  <a:schemeClr val="bg1"/>
                </a:solidFill>
              </a:rPr>
              <a:t>5 – Is Carla’s email different from what you expected?</a:t>
            </a:r>
            <a:endParaRPr lang="en-US" sz="3200"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LAYOUT</a:t>
            </a:r>
            <a:endParaRPr lang="en-US" dirty="0"/>
          </a:p>
        </p:txBody>
      </p:sp>
      <p:sp>
        <p:nvSpPr>
          <p:cNvPr id="39938" name="AutoShape 2" descr="data:image/jpeg;base64,/9j/4AAQSkZJRgABAQAAAQABAAD/2wCEAAkGBhEGEBMQBxEWFBIVERYQEBURFRoVFRgRFhQWGBUUFx4XJygfFxojGhcVHzsjLyctLjgsFh4yNTwqNSgrLCkBCQoKBQUFDQUFDSkYEhgpKSkpKSkpKSkpKSkpKSkpKSkpKSkpKSkpKSkpKSkpKSkpKSkpKSkpKSkpKSkpKSkpKf/AABEIAMwA+AMBIgACEQEDEQH/xAAcAAEAAgMBAQEAAAAAAAAAAAAAAwUCBAYBCAf/xABLEAAABAIDCQoMAwcFAQAAAAAAAQIDBBEFIXQSEzEzNFOztNMGFDVBUVR1kaLRFxgiUmGBkpOUoaXSFjJxIyRzsbLB8AcVQsLhgv/EABQBAQAAAAAAAAAAAAAAAAAAAAD/xAAUEQEAAAAAAAAAAAAAAAAAAAAA/9oADAMBAAIRAxEAPwD9xAAABXxjDj7koVy9ncoMzuSVMrpUyrwCwECcaf8ADT/UoAvTmc7JBenM52SE4AIL05nOyQXpzOdkhOACC9OZzskF6cznZITgAgvTmc7JBenM52SE4AIL05nOyQXpzOdkhOACBbBrNs1HM0qMzPBhSosHrL5jRaotSLmdzUojORnxXuaiqwncK9s8PHagA0YOBXCGoiUVyc7njMsEuIvSf/16znvTmc7JCcAEF6cznZIL05nOyQnABBenM52SC9OZzskJwAQXpzOdkgvTmc7JCcAEF6cznZIL05nOyQnABBenM52SGtBsOMOSinL4dysyO5JMiukyKrCLAQKxpfw1f1JATgAAAAAAAAACvjHXWnP3NBLO5QRkpVzJN0qZ+n/MIsBAnGn/AA0/1KALt3zEe2f2iOIUuabiZKkc5EakFUdR1FOuWGXH69sAFWZvIJBoMzkclEZGRmkjPyq5mU/Jqw1HLDVvKW5/wQmXpWZH8kn/ADEwAKx2KiErlekyupI/afm/ZqMyOqoplhq/uNiHdfWhJvNoJUiuiuzqPjKoj/mJIn8zf8T/AKLE4CC7d8xHtn9oXbvmI9s/tE4AILt3zEe2f2hdu+Yj2z+0TgAgfulNnLyVS/4zVLllgM6hppvqpzNReRyVSIkdozuy5fkLMAGrArcUg98F5ZctRGfqwF1+sZ3bvmI9s/tE4AILt3zEe2f2hdu+Yj2z+0TgAgu3fMR7Z/aI4h19CFGy2g1SO5K7Os+IqyL+Y2wAVjUVEKXK9JldSX+0/L+zSZEVVZTPDX/cbhLc40Jlx+WeD2QhvzOfxP8AogTgK6JUszXeTVUZYUnWddSZSkX5Sn+s+UZtm6h0yXNSDnLiIjw/IrkuvjwbwAILt3zEe2f2jWg3XXXP3xBIO5WRElV1NN0mR+j/ADALAQKxpfw1f1JATgAAAAAAAAACnpbdHB0A6X+6xCGlLR5KVnWaUqOai9EzkLgc25w0jo1zWWgHvhFoznrXWfcHhFoznrXWfcL3fSLq5UoiVdXJEZyMzuSUcuWoxi7FkyZkslVFOZVzKZFxfrxy+RgKTwi0Zz1rrPuDwi0Zz1rrPuF0iNQtZtlO6Ll/z9f54Kxk/FIh8YopyNRFOsySUzkXGA59z/UCjHDSe/WvJVdYT80y5PSJPCLRnPWus+4dFIRORSGTk6ok4K1HIvKMyIq+OZAKLwi0Zz1rrPuDwi0Zz1rrPuHQzLl+YTLl+YDnvCLRnPWus+4PCLRnPWus+4dDMuX5hMuX5gOe8ItGc9a6z7g8ItGc9a6z7h0C1kgjMzqIpn+g1SpRB4CP8qVcRH5VzIqzq/MVeD01GAqfCLRnPWus+4PCLRnPWus+4XsPEJiUkps6jwf5/mESTLl+YDnvCLRnPWus+4PCLRnPWus+4dDMuX5hMuX5gOe8ItGc9a6z7g8ItGc9a6z7h0My5fmI24pDxyaUSsNaTmXkmRGVXHMwHPN/6gUY2aj3615SrrCfmkXJ6BJ4RaM5611n3DopCFiKREYtRTklRlOsiUUymXEAo/CLRnPWus+4PCLRnPWus+4XaYslGSTJRGajRXykm6mcvR6x5CxqIud7nVhn6fX+nWApfCLRnPWus+4bdE7o4On3T/2qIQ6pCPKSg6ySpRSUfomUhZb6RdXKVEarq5MiOZkdyainyVEKFvhpfRresugOkAAAAAAAAAAHNucNI6Nc1lodIOSpOEKLphsnDWUqOcP9m4ts8paKs2zIzKvAAvygG3nFLfbSZkuaDURGcr2kj9WHqE+9EeVh8oiSZTOUiwERcX/piiiEQkIo0RMUpCiwpXHupUUymUyNyeAR32B579Qc2oDonIVDqiUspmWCvinOX6TIj9RDWjaMacSZpaSaiQokSSU5mXF6cApr7A89+oObUL7A89+oObUB08xqPwSItZ75QSiJKTTdFOSiUo6uTiFPGUWlpyHJDj5Et+4X+9P1pvDypfnq8pKT9Q2IuEhIAyKMiFtmZTInI15JmXKV05WAtd5teYj2SDebXmI9khR3yj+e/UHdqF8o/nv1B3agLzebXmI9kg3m15iPZIUd8o/nv1B3ahfKP579Qd2oC93o2UyJCa6j8khi1AoZxZS8m5KRngkRdciIp+gUl8o/nv1B3ahfKP579Qd2oC7RAtoKRJIynOR1y/SeAe7za8xHskKO+Ufz36g7tQvlH89+oO7UBebza8xHskG82vMR7JCjvlH89+oO7UL5R/PfqDu1AXm82vMR7JCJiCRCLLeyCSRpUarkpTUaknXy8YqL5R/PfqDu1E8JCQkeZlBxC3DIpmTca8oyLlO5cqAXcxpQNHNspSo20ks0oujuSndJL+Yp4WjEuORBKcfkh+4R+9P1JvDKpfnr8pSj9Yiv0Fz36g5tQHStwyW5SmclGspmZ1mRkfyMxjvJuZqMpmeGdZHWR4D/AELqIc5foLnv1BzahfoLnv1BzagL04BtlxK2G0kZrms0kU5XtRF6sHWKlvhpfRresuiNhMLFKJMPFqWo8CUR7qlHIpnIicmdQhoqFKEpdZINZzo5s/2ji3Dyl0qjcMzIqsADrgAAAAAAAAABzETwyjo1zWWh045iJ4ZR0a5rLQDco1M3Yq0p1SFFhckNCjMbFWlOqQosAHlyQr90KS3nE2Z7RKFiK/dDkcTZntEoBlH4yFtJ6tECVopxrk+bM6R8RR+MhbSerRAmay12zM6R8BY3JBckPQAeXJBckPQAeXJBckPQAeXJBckPQAeXJBckPQAeXJCtdKUa3Lmz2kYFmK13LWrM9pGAGtCY2KtJatDCOgUlvSGszOiQJITGxVpLVoYYUDkkNZmdEgBvXJBckPQAV9IlJyFtKtUihrQnDC+jW9aeG1SWMhbSrVIoasJwwvo1vWngHUAAAAAAAAAADmInhlHRrmstDpxzETwyjo1zWWgG7RmNirSnVIUWAr6MxsVaU6pCiwABX7ocjibM9olCwFfuhyOJsz2iUAyj8ZC2k9WiBM1lrtmZ0j4hj8ZC2k9WiBM1lrtmZ0j4CyAAAAAAAAAAAAAAAAAVruWtWZ7SMCyFa7lrVme0jADWhMbFWktWhhhQOSQ1mZ0SBnCY2KtJatDDCgckhrMzokAN8AABoUljIW0q1SKGrCcML6Nb1p4bVJYyFtKtUihqwnDC+jW9aeAdQAAAAAAAAAAOYieGUdGuay0OnHMRPDKOjXNZaAbtGY2KtKdUhRYCvozGxVpTqkKLAAFfuhyOJsz2iULAV+6HI4mzPaJQDKPxkLaT1aIEzWWu2ZnSPiGPxkLaT1aIEzWWu2ZnSPgLIAAAAAAAAAAAAAAAABWu5a1ZntIwLIVruWtWZ7SMANaExsVaS1aGGFA5JDWZnRIGcJjYq0lq0MMKBySGszOiQA3wAAGhSWMhbSrVIoasJwwvo1vWnhtUljIW0q1SKGrCcML6Nb1p4B1AAAAAAAAAAA5iJ4ZR0a5rLQ6ccxE8Mo6Nc1loBu0ZjYq0p1SFFgK+jMbFWlOqQosAAV+6HI4mzPaJQsBX7ocjibM9olAMo/GQtpPVogTNZa7ZmdI+IY/GQtpPVogTNZa7ZmdI+AsgAAAAAAAAAAAAAAAAFa7lrVme0jAshWu5a1ZntIwA1oTGxVpLVoYYUDkkNZmdEgZwmNirSWrQwwoHJIazM6JADfAAAaFJYyFtKtUihqwnDC+jW9aeG1SWMhbSrVIoasJwwvo1vWngHUAAAAAAAAAADmInhlHRrmstDpxzETwyjo1zWWgG7RmNirSnVIUWAr6MxsVaU6pCiwABX7ocjibM9olCwFfuhyOJsz2iUAyj8ZC2k9WiBM1lrtmZ0j4hj8ZC2k9WiBM1lrtmZ0j4CyAAAAAAAAAAAAAAAAAVruWtWZ7SMCyFa7lrVme0jADWhMbFWktWhhhQOSQ1mZ0SBnCY2KtJatDDCgckhrMzokAN8AABoUljIW0q1SKGrCcML6Nb1p4bVJYyFtKtUihqwnDC+jW9aeAdQAAAAAAAAAAOYieGUdGuay0OnHMRPDKOjXNZaAbtGY2KtKdUhRYCvozGxVpTqkKLAAFfuhyOJsz2iULAV+6HI4mzPaJQDKPxkLaT1aIEzWWu2ZnSPiGPxkLaT1aIEzWWu2ZnSPgLIAAAAAAAAAAAAAAAABWu5a1ZntIwLIVruWtWZ7SMANaExsVaS1aGGFA5JDWZnRIGcJjYq0lq0MMKBySGszOiQA3wAAGhSWMhbSrVIoasJwwvo1vWnhtUljIW0q1SKGrCcML6Nb1p4B1AAAAAAAAAAA5iJ4ZR0a5rLQ6ccxE8Mo6Nc1loBu0ZjYq0p1SFFgK+jMbFWlOqQosAAV+6HI4mzPaJQsBX7ocjibM9olAMo/GQtpPVogTNZa7ZmdI+IY/GQtpPVogTNZa7ZmdI+AsgAAAAAAAAAAAAAAAAFa7lrVme0jAshWu5a1ZntIwA1oTGxVpLVoYYUDkkNZmdEgZwmNirSWrQwwoHJIazM6JADfAAAaFJYyFtKtUihqwnDC+jW9aeG1SWMhbSrVIoasJwwvo1vWngHUAAAAAAAAAADlKSNaaWTvVJKX/tq5Eo5Ef72zOviqn/AOjqxylIQLcfTDaYpN0RUc4ZFMyr3w1yAN5uBfStxcG62ROLJZpcYUs0qJptsymTic2R4OPjEm9ozPM/DObYZu7mofC00UyrlNUjwenDUVYN0BCOFMmi5JGapkfIdeEBhvaMzzPwzm2EEfRsVGNONvPsklbam1GUMuZJUkyMym9LAY3FbnYRJTU0Uiw+Uri9Yjb3OQ7lZskSeIjNUz9J1/L++AIYk3Fuw98SSU76O94Zmne0R5SuT9PR1SIhYl1y+oW204bSW3ELbU6mSVLUlSTJaPPOeHB1zHuYhFSNTJHI5lMzqORlMq6jkZl6zBe5qGUXktyPiOauUj5cFRAPd7xmfY+GXtg3vGZ9j4Ze2EbVAwyvJW0RKLCV0rBylXgEv4chs12ld4Dze8Zn2Phl7YN7xmfY+GXth7+HIbNdpXeH4chs12ld4Dze8Zn2Phl7YN7xmfY+GXth7+HIbNdpXePPw7DZsvaV3gG94zPsfDL2wb3jM+x8MvbD38OQ2aL2ld4fhyGzXaV3gPN7xmfY+GXtg3vGZ9j4Ze2Hv4chs12ld4fhyGzXaV3gPN7xmfY+GXthAuFiWnL6tbbrhNKbbQhtTSZKUhSlKM1r8wpYMPVm7QMMnyUNEajwFdKwcp14Bmjc1DJLym5nxnNXKZ8uCswGkybiHYi9pJRb6/aYZkW9YatPL+np68YGjomEabbafaNKG0NpM4ZczSlJJIzk9LARDfLcvCFMyZTWczrOs5EUzrrOREXqIRubm4Zs5kyRp4ymqZekq/l/fCEW9ovPM/DObcN7ReeZ+Gc242E7nIRUjS0musqzr+Y8c3PwjZTNovRI1TM+IirAai4F9S21xbqDJtZrJLbCkGpRtONkUzcVnDPBxcQ06LNZ0srfSSSr/bUTJJzIv3t6VfHVIWzW5mHwuNFM65TVIsPpw1nWKuj4Fuj6YcTCpuSOjmzMiMzr3y7ygOrAAAAAAAAAAHNucNI6Nc1lodIPyL/V/dxEbg4+GfopLalLhHGlE8lSiub6hVVypNcyIB+ujXioe+yuEpPyiNRnUci5Kjr4vWPnjxjKUzMJ7t3aB4xlKZmE927tAH0DDwCodwzSZXB8R1nVg4vX6q5mcxvD5w8YylMzCe7d2geMZSmZhPdu7QB9HgPnDxjKUzMJ7t3aB4xlKZmE927tAH0W6yTvGZGWAywl1iPeys6vqR9o+ePGMpTMwnu3doHjGUpmYT3bu0AfQ+9lZ1fUj7Q3srOr6kfaPnjxjKUzMJ7t3aB4xlKZmE927tAH0PvZWdX1I+0QvwJxBruiSUyIkmR1mfGaqv7ngqkPn7xjKUzMJ7t3aB4xlKZmE927tAH0JDwq20ElbhkZYDSSay9My/U/Xx4Tz3srOr6kfaPnjxjKUzMJ7t3aB4xlKZmE927tAH0PvZWdX1I+0N7Kzq+pH2j548YylMzCe7d2geMZSmZhPdu7QB9FtMk1xmZnhM8J9QkHzh4xlKZmE927tA8YylMzCe7d2gD6PAfOHjGUpmYT3bu0DxjKUzMJ7t3aAPoWIhb6pMkpuazUc5Kr5JFymZ4SGEDBKhTO6MjSZzIuMj6i4p9dRFKv598YylMzCe7d2geMZSmZhPdu7QB9Hjm2+Gl9Gt6y6PxTxjKUzMJ7t3aDsv8ASDdxEbvI+JfpVLaVIhG2kkylSSub6tVd0pVczMB+ugAAAAA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9940" name="AutoShape 4" descr="data:image/jpeg;base64,/9j/4AAQSkZJRgABAQAAAQABAAD/2wCEAAkGBhISEBUUExQQFRUVFxUXGBcYExwYFRcYGhYZGBgVFxgaGyYeGBojGxYYHy8gIycpLCwsGB4xNTArNSYrLCkBCQoKDgwOGg8PGS0kHyUpKSksLCkqLSosLCwvKS8sKSkpLCkvKSwsLCwsLC0sLCwsLSwsLCwtKSwpLCwsKiwpLP/AABEIANAA8wMBIgACEQEDEQH/xAAcAAABBQEBAQAAAAAAAAAAAAAAAgMEBQYBBwj/xABPEAABAgMEBQcHCgQDBwQDAAABAhEAAyEEEjFBBRMiUWEGFjJxgZGSFCNTobHR4QczQkNSY5PB0vAkYnKCCBXxRFRzg6LC0yWUssMXNGT/xAAaAQEBAAMBAQAAAAAAAAAAAAAAAQIDBQQG/8QALhEAAgECBAUDBAEFAAAAAAAAAAEDAhEEEhRREyExYaEVQZEyUnGBIgWxweHw/9oADAMBAAIRAxEAPwDHc1D6RPhPvg5qH0ifCffF7rINZHE1Mm59JoodvLKLmqfSJ8Pxg5qn0ifD8Y2+h7QgSF3wClS0IJaoCgzg5MWMSlSQmckm4NVZw5PRvbSQTwevZGt4yROxg8LCn9Plnn3NU+kT4fjBzVPpE+H4x6NJnNaEtcKJqL5ZIIKkpYsWdqA9sVqJ651mmUvTL8sslIBa6BQAYUgsXJuRYSH7fLMXzVPpE+H4wc1T6RPh+MeiLnJSubVKSiTJBVcCrp2n2czUQ4lQC5zAJN2SxTLCyXvOsIwrg3B4mtkJpYft8s835qn0ifD8YOap9Inw/GNtYpnn515ydXM6SLpwSxu/RixsykKXJSybyES1inSSUlKgd7EAxXjJEV4WH7fLPOOap9Inw/GDmqfSJ8PxjfSCVSCEpMtkzCVGUChYc1vmqTu3dkFqt0tEpIVdIVIS0vVhyoii77U78oayToNLD9vlmB5qn0ifD8YOap9Inw/GPRpk4J1hdKGl2fa1YUzlQJutnCgplT7qbpeUxTLCyaVUEYV9WMTWyE0sP2+Web81T6RPh+MHNQ+kT4T743wnTRKUZabyzPUC8oORdeqW2Rh1PFbpwoE4hDCiXAwCmqB6oyWLkbtcyWEhb+nyzJ81D6RPhPvg5qH0ifCffF7rINZGepk3M9FDt5ZRc1D6RPhPvg5qH0ifCffF7rINZDUybjRQ7eWUXNQ+kT4T74Oah9Inwn3xe6yDWQ1Mm40UO3llFzUPpE+E++DmofSJ8J98Xusi55OaIRaCoKUtLAnZrQNldJz9UNRLuR4OBK9vLMTzUPpE+E++DmofSJ8J98a/T1gTImXElRpmQeoggMQQQY0ui/k71shK1TSlcxCVoAQ6QCH2vtUOTNGcUs0v0mqSDCxJOr3/ACeV81D6RPhPvg5qH0ifCffGrRYmtJkrPRWpCiP5XBZ+qNDpbklKk2fWXpwJSogKKcQHwugt743xUYmWl1U2suXt7K548TNgcPIo5L3aT5XfJuy8nmfNQ+kT4T74Oah9Inwn3xe6yDWR5dRLudLRQ7eWUXNQ+kT4T74IvdZBDUybjRQ7eWQ9bBrYT5HN9HN/DV7oPI5vo5v4avdGFj05kSZMwNtKIDjZqx4nKkPLmJ9MsuBi7UNAa4A+14l8ntBImhZnCakgpCR0ci5qK5RfI5CySAQJrHDzgrjhTge6NTrpTseOTFx0VOl3MqJyXpNmBujjmKtg1YEmWnCaoHekHcKZRqbRyIkIa8Jof7we7jDPNSy/e+MfpjFy0Lqa9dF3+DOIVLqNYoOzmrEup3HhPfjHUWlLDzs1JatTgMBj+3jVjkHJZ2mtT6wDEOMuMNzeRUhIdWtFW+cDvUYN/Ke6K5Kdn8DXRd/gy4mINdasEgXsSejtOcw4ZursDMSKiatwweuHDOgf2dej5qWb73xj9MP8x5LO01mvfODBgXw3Ed4icWhjXRd/gyutltdvrZhmWd1PThs9dYSVIJrMVRgCQTRsOGJpwjUzuRdnR0taMfrBk3DcR3iEy+SFmJprcH+cGHdDi09Brou5mlTEF/OrY9ZoHZ8j8Yji2r+2vxH3xtDyDks7TWr9anLEYcD3GETeQ8hL3taCKkawPjddm3xeJTs/gqx0Xf4Md5Yqu0uuO0a9daw3rI1/NSzfe+Mfpg5qWX73xj9MY8aguvi7/BkNbBrY1/NSy/e+Mfpg5qWX73xj9MONQPUIu5kNbBrY1/NSy/e+Mfpg5qWX73xj9MONQPUIu5kNbBrY1/NSy/e+Mfpg5qWX73xj9MONQPUIu5kNbFtoDSUxCzq1ISWBdRAwUkhiUmrgGm45Rc81LL974x+mDmpZfvfGP0w41A9Qi7/BndK6QXMmG+QSnZcFwwYBiwowEajR/K62plpQldiCUJQgXjtMEJI+lup1vDPNSy/e+Mfpg5qWX73xj9MZx4mmP6bmuTFwSL+S8FAi1LmWlSyZYWVqUXLIckuM2xMWtptk5aTL1llZj9MkgGjXjSJXNSy/e+MfphK+SlmYtrXY/TH6Y3R490UuiltJnlm0c0ikrou0rK67333MlrYNbCRY5vo5v4avdB5HN9HN/DV7oljuZkK1sdhHkc30c38NXughYZke6ud5gc7zCrsF2KfMFdpPRJnFJvEXXGD49sRE8mljCasf2n9UaOSq6lZ3B+4Ex4qn/ERaT/slm/EXHoowdEizv3MH16Ho6uTKzjNWetJ98J5rH0h8HxjESPlt0gsC7YbMXq2tUC29icK4wtXy1W8IKlWKzpADsZkxyKOQNwcOcojwcH3f98i3Y245OTPTTPCf1QlXJhRxmqP9h98edq/xCWr/AHSzfiLhs/4irT/ulm/EXGz0+N+5P0ej81j6Q+D4wpPJtYwmrHUk7m+1upEzRnKozNGyLYtKU60SCoXjdQJk5MtSnNWSlRVXdHJnLZAKwJFpUEaxyEghkBTkVet1wMbqkKZlQ9Oj3JdbENXJhRxmrPWkn84ByYUMJih1I+MTrByxTNmy5eotCRMKQFkJuh5aZlQFP9NIdsX3RHsvL1CqGTOChq7zMQCvU4h7wpPBwc3FsDdh6dGLrYb5uL9NM8J/VHDyaWcZqz/affwHdDszl8gAkWe1Ku3gWCQQUiWSKqFXmXetKt0ahCnANase+Hp0e4utjIHksfSHwfGOc1T6Q+D4xpVaQAWEMpyCQbpuUyKnoYXbpy0hkNe4uRiN3XD06MXWxl+ap9IfB8YOap9IfB8YuJWmlArCwxRdfZITtdG6cTkMMYOc0r7crxRPT4i8tin5qn0h8Hxg5qn0h8Hxi5TyjlkgBSCSwDE4lmHrHfHOcsvC8hzVqu10q9gMT0+Ictin5qn0h8Hxg5qn0h8Hxi6RyhQSAFIJJYBy71xGWB7osFWlpd7/AExbuir+nxMctjK81T6Q+D4wc1T6Q+D4xo52lkokrmkKUJdFBG0csnDBlAl2YOTSI/OqyemRQkHEhwkqIcAg0SagkOGBeL6dGS62KTmqfSHwfGDmqfSHwfGL2XykkKmolhS3mXwlVxQTeQUgocgVdTbnBSS4aLSHp0YutjHc1T6Q+D4x1PJcgvrFeD4xsI4rA9Rh6dGLrYrHO8wOd5hV2C7HkNolzvMdjt2CAHLsF2HbsF2IUS3m5n9J/wDiY+RNGyApYcgNi/uj6/A2F/0n2GPDtAcjrLbpTqUZSgkbYa8H4Gh6jHQUmSKm/cUR5m7GQl6S1IWHKgUJuXujTJncM5AfhvpYo5QqmALKwoJJBBTfKwQ5cOQGF6rdzGF8pfk1tiFkBSZqKETG3BmbEGgDYM1aRllaMnynSQ4KXZyAbuKWDOa4cY18OOv35k4dS6o2+iNDWG0KmKuqXMWhailS0oRKvA7QNE7L0NWIrlHmc0xruT+lESSqYCLo2UsyV1rdAJcJfMktdBcUis00hdttKl2ezkIDJAlo2GT9IkOlL8CBDD5qJKk+nLm/bsR3aPoz5Pp5RoWxEXT5lAqsJFScznF1/nBuuEoNWP8AEIpSlXZyaNFPyIkKRoayJIN4SkAgIC8y+ySB2xYBKsLsxiAG8lQwoC5Ltg44PHSNRKTpYn6Kas3n0VBo4yxYYn2OhOkrrqCJbqLqadLF5QSkOS9SwArVkiGFIXkJgANP4VBYB2YvhXGOzUrFAFmpf+FQX2q/SAwU39pMASVaVUPop4+fQya0fhh3tCRpU02ZdTQ69Famo7oZKFM7TMAD/DIdRDl2feAG3wkIWRhMwZvJUZ548PXAFhZGWkkpDOWZYWD3UHVCNJMA5vUBLJxPAR2xS5hreKU3jsqlJSW7Dni8L0iKfSwPRx7IlXQIqja5QcEzOIKVH8jvgVapTOy/Ace6HUX90/xJ/Zjgvu3n9zunv4/CNZRo2qSwLLy+rNMwcOGUTBZU7vZ7oa2t07xJ9/7eEhKn+uH9yWgB/wAmT+2ibKDIH7zMQbMk1fWZdIg9zfnE8KSJbqIADkklgKxaQQBoyz35i9XLeaECYCHSu50SpB2SoUDs9BuEOKsNnOMmQak1lpxIYno5gN2RJss6VMDy1pWHZ0qBD9kP6kcYz5kISbNJvXhLlXne9cF56VdnfZFeA3Q/5QId1I4wakcYcwI1kdBcHqhepHGDVsDAFfdguw5djt2OEbxq7HYcuxyAHbsF2FtA0QCFjzcz+k+wx8m8mtNzU2iSkTFJCly0PuClBN5s2d4+tZg82v8ApPsMfKnIXRUtVuQZ6ghKAFgksCsEXXqCwJvUP0Y6kduCr9zGm+bke38tNOSbHZSSmYtDNeSok3sgVg0csO2PH7Ja7bbmVLEspkzDMa9eWkKDXWrMUhgRgcccI12lZ65FimWZarPME4q89rnlS5dTeKaKKqpATdxGLRlOTkxFnmTDZFotC0oJKpktMpCAMFpK5jHau0UK5Rrijou3UeiR12WQtuTdr0emcVT5J1ySpxNrISRQlKTiag7Yo4o8ehW/TKLRZVaogFIOyzdQbjlHjukZsu2KUdatM/FaZqUhBUxCxLKMGyBdxgcjprDb0WSyIY6xS5ZWVXgbxSkukD6KUlN1i2Ea5oU2nSzZFU7fyX7PWuS0wL0PZlbDGWg7YURicQmrxIlFCWN2QGbBE3qLU7HiFyEroOx1I80guJmrOJPS/KLFU0sGWs0SCfK0YlWGG4H8hHSSsrHPbu7jAKAbhFmyCtibg4ODMBTezwtFnli8wszUI2JmeDj+n8jSHipVXUsFTFvKxxOzTCOpnvsiYphV/KkE4OHarFh3mKQjoXLDhKbPRi12b9EXsG4k+rGOqMpipIs90m6CUzahwcWrlhnDirQSkG+rEh/K0jjXZY4kcGhSZq1KcqWHxAtSSA1VMAlywP7pAE7Q3QLasBwwTfxar32O5oVpMUywOOHbDOi7YXCKHiqela8NwDw/pRd0OxLAlhieqJV0BTpSmg8xU0AUqr0+EKASQ3mMh0iaO/e8OHSCa7M0s31ZzJyIyuv2iO/5gjdM/DPVujWUYVd+4Iw6Z3f6QsSkqIDST/cSXYv7YmoYgHexwY92Rjt2AI8izEKBKZY4gl+x4TypsMydo6ciWkqWUbKQWJIWFMDkaRLaLCyjYHb7Yq5lTytNGK5I8mVmyWhMxEyQZ01BAmHWEpQmWQFAsShRSpJSWcEjOLOdyTmqJItcxGNwISUolgoKLqEiYwHRpkAWYm8LC0yjee5aeinorFadFVaniSavvqiShQUKWyhTUrDFi5cXsMuzvzSsrCqp1O7IMrk1ataSq2TbgMop2lFSrr3rwvBKSXAYOCA6go1hSeSU4YWy0B0qBxdSjIRK1hN9yQpBXjR2DM50zQNFMRqVLISAS5AAJ3lsYUoUMLaOKFDAEG7HbsLaBo4BvEXYIW0EAKgggiA6ZZUlYGJSR3gx4TM+QvSigyplhNAPnZmX/Kj3mRn2Q9HXgpTjpua3U0+R87H/AA96SOM2xfizP/DCh/h80iEhl2IKc7WumYbm1UfQ8Eb8qJmZ88q/w/6SNdZYgoZibMqOPmolj5FdL6sy9bYAklRJEyZeLlyCrVYPVsI97ghlRc7M3oDQs2y6MkWdbGZKQlCjLSFhxjdC2frIh4JWMUzCC5pZ0BjtB8Xdy46+uLm0WdK03VBw4OJGBcVFYjq0NJLbJozbahgSRnvJjIwK83xS7NoaEWdDNV2ZWB/eMBlLrSZgD/8Arorg+ePuPCLA6Gku9wOwGJwAYA1rSlY4dDST9DdmXoGGfCAK8BafozSGJH8PLpXgdwFOrqjglLofO/8At5dN+ef5CLJehpJxRg30jkG3wf5PJ+wMGxOHfAEOzLUmZVM1QDj5hCR/VeBHq7olaTFM8DgWPYcofs1hRL6CWdhiThhieMR9K4Vu4HHDtiVdAVwSp8J3VrBwxrHEoUS3nRx1opDRKcDqKfyqgXcGGoZziDXj6/XGso8kKpSb+IG+MBCt038QQ0i6WA1GYAY93qhwWLemT3GAJUpZOIbg4PsizsvQHb7Yp5NmYklMt8ikVz3xcWXoDt9sZU9QyrtEg3wNUoslPRnsQwZiCR1PnEuxWRCCCLyVN0DMJZ8Qztl+3MRrVo8khpEhWykdIhqMUgt0Q27shEzRhodRKODecIKaYPXPP2tGZC6giHo+WpLgoQhLuLqnffjhEyACOKwMdjisDAEaCCCPnzeEEEEAEEEEAd+irq/Ix5DJKm6SsPtGPXvoq6vyMfPXLeXNEkMQqWbrpuAKTgBtXrzKcigPZG6WnNTHTe17/wBz24SvJTXVa/T/ACWNp5WS5U1SZhmXAAUzE31JUauhwlnDO4JDdRikmcvFKlIKUqCz0jeUUg1dk5jAAv8Aa3RlpNomKJQgKupVee4CUlmooMEvmAG68Ydlk0TeWGJJcm6CWchiwoG+AjZp6KOpHja2+TPQNFW1c9JXtpTltkuc+6gwifLlK+0rxH3xiLPbCmWpIAUpRCiul83Sk4sFEukHGjvi0brkpMMyUXTMGd9RczCaFQYMMMAS2GUeV1Og9dE+fk+p6RYrFMmaOkplqAWNQsFRLHVzUTCkkVZQQU9sNTdBW8lZFsuuZhSAiiSoKuP/ACpdIYfYCsVERNsuzY5TNQJxmXP+pj++MMGZQErYgBibW4Lm8XYbgWNcI7tHOlfg4kn1v8sbsGg7aiaha7YpaUlN5DC6oCWlJGGN6+p+I3REsXJ/SCSpPlQCUmUE0cKCRIKi2KQ6ZwZwTrMQAIsCshhfri3llSHBBe7V/dvgTOLVU1dn+MdyC13DDP2xmYEKbyc0gQf44jpXSEtRpaUlVDXZWetfCNXLBYOXLBzxzihnT2qpTEP/ALWBm6hUZKF1uEcFqZnUKf8A9juSRQuK4k8GgCWZE0qcNdwu3Q71BN7rIOOXGH9KLIDgEsCWGJ4CI1hlzQq8ylJJ/wB5vDIYXWJDHPHvErSffQ5t68olXQJFcm21a5OxboUxAx3Vxjnl38k7L6Fah8OH5w2JPBQ/53q9kdY/ZVR/r6vx9sayikaQBLXZ2IFZeBLY7se6JbRBAOBB/H6vVHUpoaHL653Yj1wBNaH59oKJF4PR9z4newiBZ0f1BsPOXsaV7otpMoKlgEAj4xaQU9q0raEyJkxCDMWDLShFzG9MCSaM5ZTs4ZqkVhtHK5bF7JaXSCaJLKaXfZGy7k4OA43HZi316kbKZTsBRKk0cOcSM3EcRbZuclQLEtfTuwxzNIzpVlZu4buVlm5TzVzEJ8lnJSpSAVqdkhUtSyaJOCglOLbWIhiz8qrQEPNsk1yJq03AeilJIBd7pJSU1INUFtohN2bdMykrP9yffWJgMUhUaJ06ubMKFyJkukwhRCrrJmXUgukMVJIUxyNHYtbqwMdjisDAEaCCCPnzeEEEEAEEEEAKHRV1e+PCeWuhVzJCVpIGre86XLEMLmd56YgVrhHuycFdXvjD2QJDOQO1owxmI4FMVX5PbhKM9NafY8El6NtUr7UspVQk3SDQtUgDFzveHLK5ZNSSoBRFWNej1A1cx6Xy80cu0z5UtCZN0fSK01KsTwAuAOTkneHkfJ3yXsxlqtEwpKtbMCQpSQlkqCUqIze6rgQqFf8AUKeFxKlz7eDBwpHn9llXVXkoGRYkpJqcd7XmwOHCPStCLtGylcpCEBLYkrByeiQxGYB3EAvE/SnIazTKpUEhJJSApLJUpQUTi7UZsnMW6LCTgx6iDHMlx0clv8m+JKn3L+Qg+SSwAolk9FKSe5dIiJRMugBE+rV1MkEdYds+GES5koCypCrtLvSSpQxzCaxXJRLUdkyGoG1MzEkB8ftEDg3Cn2MDvFS+y/scqv6n+SVMlLckJm8BqpTFiAwOOGD5AwCWqrInNVhqpWZFASf5u5PfGQpAL+ZDbVJM13AITnTH1nrgIlgYSgFJUxEmbk49owavbG0wJQlrd7s4hxTVSuJJd8+H2obKFpUKTVDZLamUMAHeoP8ALTeWyhpCUKJ+YKlfczPpYvXOnVTfCSUEVEkgE4SZvSUnFnwp+VIAvbCrZu3VC7RyAL28gJoKwzpXDLA4hx2jOItg0VtBZEgg7TpSoKOYNVMmpLholaTURUAkgGm+JV0BTpANfNYgfNHH/SOqUnfKfPzR3/6Q6q2L9FNPdvaOotayKypowpTM5Vq35RrKMqUhvqmr9Uf3njHVpSHbVUemqPZ7B3RMkTCoOUrTwLP6oW3XADFjQGfYrmlN2m49UXFl6A7fbFc3XFhZegO32xlT1DKu0SAVgaqUohCaCazM2GFKM90YJ6glNmBHzCdmjCfXGoPYXrvjtpCSRSxkBKDUtuYhh0cG7ISJKQwuWPo1F5sQcKVBS2UZkFmyMKSUOXca4sHU7t6+uJdh0dLF1YSyhlfKgkkMRix3PEIISxdNjaqXvcQbp7Gz3Q/o2YQpgLKkKJJuLcnZxAataPAFrHFYGOxxWBgCNBBBHz5vCCCCACCCCABfQX/SfYY+ZV2lKQlw4OBKyQO4R9Oy0Agg4EMfXGX/APxLolm8lDf8Wb/5I6Ch4sdPPcUyui9jxuxXVB03FAEdGcpNdzGX6nhCdGrRKDodrxcTSBVROCQXoQX9VI9nT8kmiRhZm6p04f8A2ROl8gbAkMJNP+JMPtXGirAyr6al+7m6nE02/kn+j5+VOT6MdsxR/wCyOJnDKWj8Vfuj36Z8nGjVY2ZPjW/fehsfJhowf7MPxZn64zWCq935ZjqF/wBYOS630TZidnzaPrSir4X8YkIUQVJJJODG2VxGAuhg5Z+GbxPOjkSbOmVJSoIRdCUpAUQkHDzjuPXEVKFu58o+kw1Mt8HFcy4DPnHSpVkkeVu7GRMcdMCitry4u+0XwYt7BwhcmcWJKk0DOLY4dW+lMCxqacTEmyWBSnJUsYjalSwrKtBUY+I0wh1OjF186TQgeal47zs1y7oyIV2sYgX00Y1thxoauHIqevthZF4AXg5qB5YpyTQigchnaJ50Wr0hffq5fd0eyO/5ar0hHVLl7z/L+2gCus/nF7JBdlbNrJo5BLBPq4mLDSoplgcSwxGJyh6RY7qyq87vS4kM53gPlvhrSmHYcnzGWcSroCoSE4NK/FJL5e31wApDHzTnDzpZ/wBt3wrWcTT7j2euO3iAKk4/U9lfbGsohgD9V+MeNO54UQnAiXm41hd8Gr2QEkO6j+DCkEks5rnqWzepNN47YAekTUgBLpfcFPXMDti1kLZAP7xitlymxYnfdAiXNCtTsFAVRisEp6WYBBjKnqDk202cpMxZlXRitV0JFbvSNMaRz+FKSr+HKU9I7LBtmpwDM1d0V0jQ4VK1M1UrVjVkCXeSp0TBMqok0dIwY41ENz+R1mVfJmTmmGaTtj6wuq7sukh6KG0HNal9lVk+RLWL7yKXTYRTDZHDhwHdC0WZALhKQd4SBEDROj5VnSoIUTeKSSpn2UJljAAMyB2k74nmekZjfEA5HFYGEeUp3iFqwMQEaCCCOAbwggggAggggBSV3Qo7g/c8YCx/LGmYzWWZX70H/tjer6C/6T7DHz3ZLTNlSgqXLW7oSld0K3hgljuz3iPpf6couA6pVe3+zxTuvMlQelWv5ZJUtakeTzFFIN5ljpU2Q4D44jcd0Ik/LGlRSkWZRUoh0pmgqTeICXBQHJfAboxlh5JWu0AmdMQ6roJm7RBvEgS2LJyAH8xhm08lV2VUtYmJZRZbjo9IIVmU3rpYtSmGfPlmrVTaVkb6aHZHpc75RyhKSqyzBef6xJFMWLZYEYiu6JFh+UezLBvebI+0oB+okCPH7Pax5SgTCbgCUAmcpcpR+0p2DOwoG2acdVbNAidMvACu6o3u4o0eyCqiWm3R78jGq9LueoK06jydE/FExUkCrMJsxMsKJOQvv2RDm8t7KkrBUvYv3iEEgBF4KU/2XQpL7xuIJVoNCBo+Sm6JyLiQybqgobw5ZQpEkWlDK/h5lMfNpq4AOdTdbsDcIPryKRrJyzs0yaiWkzHWQATLIS5QJjOcCyk9qhDNn5d2ZQDlYLIPRLC9qvpYADXy3JYbXAxYItCBUWeYGwaWncBStKU7IQlEpCiU2dTzClSthNSlKQnE5BKRTBn4xAQZnL+yAO80s7tLJZkoUX3fOJHWeEaNCwQCMDURXJWgk/w6xnWWmpUoA59RPVDidJH0M8DDojBsWvdkAB0sgLuOm/dvXXqU78Gy3xzSiiA4DkAsN/CE2ZCV4y5qSXO0GbCjg8fUYVpPDLA44eqJV0CK3yxT/NTvVvA38YE2tb/MzWpmO3OGVXcPM4ekNKbuz1R1RH3L5+cPs641lJ0skgFiHALHEcC0KbrivUhLUEpsvOHFw+EASmriVT70+swBYN1xKV80P3nFbYwnK4+d1T031izpqg79nXFQIsLV0B1q/KDY/n7hDigm6Olid0AMQ5O+j/SmDY/n7hC5t2nS6I3YQAwItFYGK8XP5+4RYKwMVBkaCCCOEbgggggAggggDpGyv+k+wx5LadKpl2WWJSE0KAC92+c3/IcMo9aAdKur8jHjWkeTCtUu6EkhJACjRCma9UNvbqjswTqKDK/f/Zr4TrquvYamcppk17yEhBATSYboWWZQKdkAKwfGhJaGdJrUqzFKlFaAL0u6m+bwIUErOIGxiA2LUMR+T+hkzpap010SpVKpO0rBTkHachmSXwyaIc6zzgVIC0okqUPOKLhJdKXOSRvzrnSOZK7s32q9xJ0QF7QKqmWsAoG0ggC+UguQzUzaNJaEWnyGdRV9IWxFQU7wPo7JZjX2nvI3k9MMlCxOKb6qOFXCLwYsDdLlIqp2c4xrOU6zY9HTFOyyEiiQUFZZ1EKACnZqjMUjbFNkbS/AqjVrsl8jB/6JY7wQfNIcKSVJzxCaiJyQgMq7Zw5DeYmAuCk+5uMReR0wf5NZCCSDLl4L1ZqW6QoOqJi7QlmvDBm8t3mg9YruMdRdDyiGQPoSNq7XUzWYEkuG3tnCpiUAAKRJISUu0mYQ6jUjsSN9RWFzZwfpFQODWxqJFT/0l+MCpwbFJah/jTS82e96Dt3xQNGWiilJkm8WpJm8C3AsRVqtwotctB2SmTkkebmt1Ef0sMd0KTaRTa3kkW12BUkP6qcaZwpM5IWHUBtG8PK6Akit2j503iAJWjVKvqu6oJdyAhYLk1LqoSR3Q9pPDsOT+rOO2ewoISpK5qhQg61SgcCM2Ip6zvjmk1NViWBoMTEq6Aqwa4q6tT8OEdvk5qr9z6oUbWr0U7Pc/tjsy1KBbVTTVnDcaivV3xrKISCS14imcphhvPVDokK+0MsUCEyLUpRA1c1OLk4DHjvHriTd64FESpbbsTgkDsiar5ofvOIt3riWCBKFH7eMVEIsLV0B1q/KDWD7I8RhxSxdGyMTmYAYhyd9H+lMc1g+yO8w5NWKbI6IzPdADAi0VgYrxMH2R3mLBWBioMjQQQRwjcEEEEAEEEEAClMhZGST7DHlGiOXiLRI1VoeQVBlzUIvIUCGIKS5SSCcMKUj1gpJSsDEpI9RjxFPyZaSCD5jaqwE+W2AAFVVArHqkjqrjoyp+/QU1WbNFPt1ik2USpCkzUzCpT6wJUlQLJVdUMcKlnAO+GJegbNtpXbwrWpvrAxDKSWASojeGxoMYzVn+TbS4JJs1Wo8+U3dfhFk+SbSypl9csJzPnpZJ4ABRHeY1aSZ8sxeOvZG4+T+3WVMlQM0BdnvJN5RYJSboWgF2BBAYYYZ1ynygcqRbJplJClSpZcEuyizYNSvbXsh2yfJlpBN/wAwAVmrzkYUqQFsS9eEPyfkutqSTqwTg+sQSR1qU4jKPB1UyOp3extqkpf7PQOSKP8A0iyhN4ebRRISrsZdCImoRMrszxn8zKqX9tXrDeidHqk6NkypqUhSEJSUqSZgBfBkO/WKRxNmQzBMh1AV1EzG9/04AtStY7C5I8b6khYX9610htTLx6DVLOSbzYeyGxrAMJ3SVTUysAKUBwcjjSI6lJaqZD1PzE1iQH3P+dDDi5CSWCZFCQHs8ymNKUxr64pB28vaKRO4pEqVQgJclzS87sS+PCOTNYCGE0jeJMpjXF3GL/t4SpCDUpklqq/h5jkPkN4BAasNpSgbKkSSwBH8PMuuQHPCifZugC40etVUqC6MbykpSDwAScoRpXDLA4lhiMTlCdHaPUhd4iQAQ2wlQLZYlm7IXpTDsOT+rOJV0BTuA/zVafPHCFEAnCW74a41zOHZ64U9DXj8x1k/v3x0TOJ3fMnGteqNZRDDdL/GP7wMcoGpKz+tPb+XfCxlWmXmOyOCZxP4B63EAOyJKKYXhVgsqbdn1RZq+aH7ziFJTTIk5s3qizsw2B2+2KgV7w4o7CetX5RYXBuHdHbo3CMsouVTw5OPR/pTFhcG4d0dujcIZRcqwYtFYGC4NwgVgYJWIRoIII4JvCCCCACCCCAHJGfZD0R0raFa48I6UOIopoSbNbpdx6CGdceEGuPCNuqi3JlY9BDOuPCDXHhDVRbjKxNvlFSGAUS4wXcNK9IRXJsk4OyV7q2pRHX0Is9ceEGuPCGqi3GVkSVox07Sp6SXca5R9cPf5cHe/Oy+sVDuuPCDXHhDVRbjKxr/AC4V251fvDTq74SrRgLbc6n3h4478Yf1x4Qa48IaqLcZWds9nuBgVmr7Sio9TnKI+kAaNuLbnh/XHhBrjwg8TE/cZWUyDOcOlHFlHfl2f6Qh57dCU/8AUWi71x4Qa48Ix1EW/gZWVyQXqKdZ9kKu9cT9ceEGuPCGoi38FsyBd64sbKNgfvOE648I7rjwirERL38EyseghnXHhBrjwi6qLcZWPQQzrjwg1x4Q1UW4ysejisDDWuPCOGaeENVHuMrEQQQRyDaEEEEA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9942" name="Picture 6" descr="http://cdn.ourtutscom.netdna-cdn.com/wp-content/uploads/website%20layout%20tutorials/create-a-nature-inspired-wordpress-layout.jpg"/>
          <p:cNvPicPr>
            <a:picLocks noChangeAspect="1" noChangeArrowheads="1"/>
          </p:cNvPicPr>
          <p:nvPr/>
        </p:nvPicPr>
        <p:blipFill>
          <a:blip r:embed="rId2" cstate="print"/>
          <a:srcRect/>
          <a:stretch>
            <a:fillRect/>
          </a:stretch>
        </p:blipFill>
        <p:spPr bwMode="auto">
          <a:xfrm>
            <a:off x="0" y="1600200"/>
            <a:ext cx="5524500" cy="4733925"/>
          </a:xfrm>
          <a:prstGeom prst="rect">
            <a:avLst/>
          </a:prstGeom>
          <a:noFill/>
        </p:spPr>
      </p:pic>
      <p:pic>
        <p:nvPicPr>
          <p:cNvPr id="39944" name="Picture 8" descr="http://t1.gstatic.com/images?q=tbn:ANd9GcTo9V8n3_GmRmEtpJptFiZTQNZBxrdvJGooBiowk1LK0FZJhzDyYA"/>
          <p:cNvPicPr>
            <a:picLocks noChangeAspect="1" noChangeArrowheads="1"/>
          </p:cNvPicPr>
          <p:nvPr/>
        </p:nvPicPr>
        <p:blipFill>
          <a:blip r:embed="rId3" cstate="print"/>
          <a:srcRect/>
          <a:stretch>
            <a:fillRect/>
          </a:stretch>
        </p:blipFill>
        <p:spPr bwMode="auto">
          <a:xfrm>
            <a:off x="5410200" y="838200"/>
            <a:ext cx="3733800" cy="54864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tr-TR" dirty="0" smtClean="0"/>
              <a:t>CAN YOU TELL ME? - 6</a:t>
            </a:r>
            <a:endParaRPr lang="en-US" dirty="0"/>
          </a:p>
        </p:txBody>
      </p:sp>
      <p:sp>
        <p:nvSpPr>
          <p:cNvPr id="3" name="Content Placeholder 2"/>
          <p:cNvSpPr>
            <a:spLocks noGrp="1"/>
          </p:cNvSpPr>
          <p:nvPr>
            <p:ph idx="1"/>
          </p:nvPr>
        </p:nvSpPr>
        <p:spPr>
          <a:xfrm>
            <a:off x="0" y="1600200"/>
            <a:ext cx="9144000" cy="4530725"/>
          </a:xfrm>
        </p:spPr>
        <p:txBody>
          <a:bodyPr/>
          <a:lstStyle/>
          <a:p>
            <a:r>
              <a:rPr lang="tr-TR" b="1" dirty="0" smtClean="0">
                <a:solidFill>
                  <a:srgbClr val="0000C8"/>
                </a:solidFill>
              </a:rPr>
              <a:t>Are you coming by train? </a:t>
            </a:r>
            <a:r>
              <a:rPr lang="tr-TR" sz="2400" b="1" dirty="0" smtClean="0">
                <a:solidFill>
                  <a:srgbClr val="0000C8"/>
                </a:solidFill>
              </a:rPr>
              <a:t>(Direct Question) </a:t>
            </a:r>
            <a:endParaRPr lang="tr-TR" b="1" dirty="0" smtClean="0">
              <a:solidFill>
                <a:srgbClr val="0000C8"/>
              </a:solidFill>
            </a:endParaRPr>
          </a:p>
          <a:p>
            <a:pPr>
              <a:buFontTx/>
              <a:buChar char="-"/>
            </a:pPr>
            <a:r>
              <a:rPr lang="tr-TR" b="1" dirty="0" smtClean="0">
                <a:solidFill>
                  <a:srgbClr val="0000C8"/>
                </a:solidFill>
              </a:rPr>
              <a:t>Can you </a:t>
            </a:r>
            <a:r>
              <a:rPr lang="tr-TR" b="1" u="sng" dirty="0" smtClean="0">
                <a:solidFill>
                  <a:srgbClr val="FF0000"/>
                </a:solidFill>
                <a:effectLst>
                  <a:outerShdw blurRad="38100" dist="38100" dir="2700000" algn="tl">
                    <a:srgbClr val="000000">
                      <a:alpha val="43137"/>
                    </a:srgbClr>
                  </a:outerShdw>
                </a:effectLst>
              </a:rPr>
              <a:t>tell me </a:t>
            </a:r>
            <a:r>
              <a:rPr lang="tr-TR" b="1" dirty="0" smtClean="0">
                <a:solidFill>
                  <a:srgbClr val="0000C8"/>
                </a:solidFill>
              </a:rPr>
              <a:t>....? </a:t>
            </a:r>
          </a:p>
          <a:p>
            <a:pPr>
              <a:buNone/>
            </a:pPr>
            <a:r>
              <a:rPr lang="tr-TR" b="1" dirty="0" smtClean="0">
                <a:solidFill>
                  <a:srgbClr val="0000C8"/>
                </a:solidFill>
              </a:rPr>
              <a:t>(Indircet question YN question)  </a:t>
            </a:r>
          </a:p>
          <a:p>
            <a:pPr>
              <a:buFontTx/>
              <a:buChar char="-"/>
            </a:pPr>
            <a:r>
              <a:rPr lang="tr-TR" b="1" u="sng" dirty="0" smtClean="0"/>
              <a:t>Can you tell me </a:t>
            </a:r>
            <a:r>
              <a:rPr lang="tr-TR" b="1" u="sng" dirty="0" smtClean="0">
                <a:solidFill>
                  <a:srgbClr val="FF0000"/>
                </a:solidFill>
              </a:rPr>
              <a:t>if/whether</a:t>
            </a:r>
            <a:r>
              <a:rPr lang="tr-TR" b="1" u="sng" dirty="0" smtClean="0"/>
              <a:t> you are coming by train? </a:t>
            </a:r>
          </a:p>
          <a:p>
            <a:pPr>
              <a:buFontTx/>
              <a:buChar char="-"/>
            </a:pPr>
            <a:endParaRPr lang="tr-TR" b="1" dirty="0" smtClean="0">
              <a:solidFill>
                <a:srgbClr val="0000C8"/>
              </a:solidFill>
            </a:endParaRPr>
          </a:p>
          <a:p>
            <a:pPr>
              <a:buFontTx/>
              <a:buChar char="-"/>
            </a:pPr>
            <a:endParaRPr lang="tr-TR" dirty="0" smtClean="0"/>
          </a:p>
          <a:p>
            <a:pPr>
              <a:buFontTx/>
              <a:buChar char="-"/>
            </a:pPr>
            <a:endParaRPr lang="tr-TR"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458200" cy="1093787"/>
          </a:xfrm>
        </p:spPr>
        <p:style>
          <a:lnRef idx="1">
            <a:schemeClr val="accent6"/>
          </a:lnRef>
          <a:fillRef idx="2">
            <a:schemeClr val="accent6"/>
          </a:fillRef>
          <a:effectRef idx="1">
            <a:schemeClr val="accent6"/>
          </a:effectRef>
          <a:fontRef idx="minor">
            <a:schemeClr val="dk1"/>
          </a:fontRef>
        </p:style>
        <p:txBody>
          <a:bodyPr/>
          <a:lstStyle/>
          <a:p>
            <a:pPr algn="ctr"/>
            <a:r>
              <a:rPr lang="tr-TR" sz="3600" dirty="0" smtClean="0"/>
              <a:t>CAN YOU TELL ME? – 7</a:t>
            </a:r>
            <a:br>
              <a:rPr lang="tr-TR" sz="3600" dirty="0" smtClean="0"/>
            </a:br>
            <a:r>
              <a:rPr lang="tr-TR" sz="3600" dirty="0" smtClean="0"/>
              <a:t>Rewrite the sentences</a:t>
            </a:r>
            <a:endParaRPr lang="en-US" sz="3600" dirty="0"/>
          </a:p>
        </p:txBody>
      </p:sp>
      <p:sp>
        <p:nvSpPr>
          <p:cNvPr id="3" name="Content Placeholder 2"/>
          <p:cNvSpPr>
            <a:spLocks noGrp="1"/>
          </p:cNvSpPr>
          <p:nvPr>
            <p:ph idx="1"/>
          </p:nvPr>
        </p:nvSpPr>
        <p:spPr>
          <a:xfrm>
            <a:off x="0" y="1600200"/>
            <a:ext cx="9144000" cy="4530725"/>
          </a:xfrm>
        </p:spPr>
        <p:txBody>
          <a:bodyPr/>
          <a:lstStyle/>
          <a:p>
            <a:pPr marL="514350" indent="-514350">
              <a:buAutoNum type="alphaLcPeriod"/>
            </a:pPr>
            <a:r>
              <a:rPr lang="tr-TR" b="1" dirty="0" smtClean="0">
                <a:solidFill>
                  <a:srgbClr val="0000C8"/>
                </a:solidFill>
              </a:rPr>
              <a:t>What time does your train arrive?</a:t>
            </a:r>
          </a:p>
          <a:p>
            <a:pPr marL="514350" indent="-514350">
              <a:buNone/>
            </a:pPr>
            <a:r>
              <a:rPr lang="tr-TR" b="1" dirty="0" smtClean="0">
                <a:solidFill>
                  <a:srgbClr val="0000C8"/>
                </a:solidFill>
              </a:rPr>
              <a:t>... </a:t>
            </a:r>
          </a:p>
          <a:p>
            <a:pPr marL="514350" indent="-514350">
              <a:buNone/>
            </a:pPr>
            <a:r>
              <a:rPr lang="tr-TR" b="1" dirty="0" smtClean="0">
                <a:solidFill>
                  <a:srgbClr val="FF0000"/>
                </a:solidFill>
              </a:rPr>
              <a:t>Can you tell me what time your train arrive? </a:t>
            </a:r>
          </a:p>
          <a:p>
            <a:pPr marL="514350" indent="-514350">
              <a:buNone/>
            </a:pPr>
            <a:r>
              <a:rPr lang="tr-TR" b="1" dirty="0" smtClean="0">
                <a:solidFill>
                  <a:srgbClr val="0000C8"/>
                </a:solidFill>
              </a:rPr>
              <a:t>b. Which hotel are you staying in? </a:t>
            </a:r>
          </a:p>
          <a:p>
            <a:pPr marL="514350" indent="-514350">
              <a:buNone/>
            </a:pPr>
            <a:r>
              <a:rPr lang="tr-TR" b="1" dirty="0" smtClean="0">
                <a:solidFill>
                  <a:srgbClr val="FF0000"/>
                </a:solidFill>
              </a:rPr>
              <a:t>Can you tell me which hotel you are staying in? </a:t>
            </a:r>
          </a:p>
          <a:p>
            <a:pPr marL="514350" indent="-514350">
              <a:buNone/>
            </a:pPr>
            <a:r>
              <a:rPr lang="tr-TR" b="1" dirty="0" smtClean="0">
                <a:solidFill>
                  <a:srgbClr val="0000C8"/>
                </a:solidFill>
              </a:rPr>
              <a:t>c. Where should I meet you? </a:t>
            </a:r>
          </a:p>
          <a:p>
            <a:pPr marL="514350" indent="-514350">
              <a:buNone/>
            </a:pPr>
            <a:r>
              <a:rPr lang="tr-TR" b="1" dirty="0" smtClean="0">
                <a:solidFill>
                  <a:srgbClr val="FF0000"/>
                </a:solidFill>
              </a:rPr>
              <a:t>Can you tell me where I should meet youP </a:t>
            </a:r>
            <a:endParaRPr lang="tr-TR" b="1" dirty="0" smtClean="0">
              <a:solidFill>
                <a:srgbClr val="0000C8"/>
              </a:solidFill>
            </a:endParaRPr>
          </a:p>
          <a:p>
            <a:pPr marL="514350" indent="-514350">
              <a:buNone/>
            </a:pPr>
            <a:r>
              <a:rPr lang="tr-TR" b="1" dirty="0" smtClean="0">
                <a:solidFill>
                  <a:srgbClr val="0000C8"/>
                </a:solidFill>
              </a:rPr>
              <a:t>d. </a:t>
            </a:r>
            <a:endParaRPr lang="tr-TR"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915400" cy="4530725"/>
          </a:xfrm>
        </p:spPr>
        <p:txBody>
          <a:bodyPr/>
          <a:lstStyle/>
          <a:p>
            <a:pPr marL="514350" indent="-514350">
              <a:buNone/>
            </a:pPr>
            <a:r>
              <a:rPr lang="tr-TR" b="1" dirty="0" smtClean="0">
                <a:solidFill>
                  <a:srgbClr val="0000C8"/>
                </a:solidFill>
              </a:rPr>
              <a:t>d. Do you need somewhere to stay? </a:t>
            </a:r>
          </a:p>
          <a:p>
            <a:pPr marL="514350" indent="-514350">
              <a:buNone/>
            </a:pPr>
            <a:r>
              <a:rPr lang="tr-TR" b="1" dirty="0" smtClean="0">
                <a:solidFill>
                  <a:srgbClr val="FF0000"/>
                </a:solidFill>
              </a:rPr>
              <a:t>Can you tell me </a:t>
            </a:r>
            <a:r>
              <a:rPr lang="tr-TR" b="1" u="sng" dirty="0" smtClean="0">
                <a:solidFill>
                  <a:srgbClr val="FF0000"/>
                </a:solidFill>
              </a:rPr>
              <a:t>If/whether you </a:t>
            </a:r>
            <a:r>
              <a:rPr lang="tr-TR" b="1" dirty="0" smtClean="0">
                <a:solidFill>
                  <a:srgbClr val="FF0000"/>
                </a:solidFill>
              </a:rPr>
              <a:t>need somewhere to stay?</a:t>
            </a:r>
          </a:p>
          <a:p>
            <a:pPr marL="514350" indent="-514350">
              <a:buNone/>
            </a:pPr>
            <a:r>
              <a:rPr lang="tr-TR" b="1" dirty="0" smtClean="0">
                <a:solidFill>
                  <a:srgbClr val="0000C8"/>
                </a:solidFill>
              </a:rPr>
              <a:t>e. What would you like to do?</a:t>
            </a:r>
          </a:p>
          <a:p>
            <a:pPr marL="514350" indent="-514350">
              <a:buNone/>
            </a:pPr>
            <a:r>
              <a:rPr lang="tr-TR" b="1" dirty="0" smtClean="0">
                <a:solidFill>
                  <a:srgbClr val="FF0000"/>
                </a:solidFill>
              </a:rPr>
              <a:t>Can you tell me </a:t>
            </a:r>
            <a:r>
              <a:rPr lang="tr-TR" b="1" u="sng" dirty="0" smtClean="0">
                <a:solidFill>
                  <a:srgbClr val="FF0000"/>
                </a:solidFill>
              </a:rPr>
              <a:t>what you </a:t>
            </a:r>
            <a:r>
              <a:rPr lang="tr-TR" b="1" dirty="0" smtClean="0">
                <a:solidFill>
                  <a:srgbClr val="FF0000"/>
                </a:solidFill>
              </a:rPr>
              <a:t>would like to do?</a:t>
            </a:r>
            <a:endParaRPr lang="tr-TR" b="1" dirty="0" smtClean="0">
              <a:solidFill>
                <a:srgbClr val="0000C8"/>
              </a:solidFill>
            </a:endParaRPr>
          </a:p>
          <a:p>
            <a:pPr marL="514350" indent="-514350">
              <a:buNone/>
            </a:pPr>
            <a:r>
              <a:rPr lang="tr-TR" b="1" dirty="0" smtClean="0">
                <a:solidFill>
                  <a:srgbClr val="0000C8"/>
                </a:solidFill>
              </a:rPr>
              <a:t>f. Are you interested in opera?</a:t>
            </a:r>
          </a:p>
          <a:p>
            <a:pPr marL="514350" indent="-514350">
              <a:buNone/>
            </a:pPr>
            <a:r>
              <a:rPr lang="tr-TR" b="1" dirty="0" smtClean="0">
                <a:solidFill>
                  <a:srgbClr val="FF0000"/>
                </a:solidFill>
              </a:rPr>
              <a:t>Can you tell me </a:t>
            </a:r>
            <a:r>
              <a:rPr lang="tr-TR" b="1" u="sng" dirty="0" smtClean="0">
                <a:solidFill>
                  <a:srgbClr val="FF0000"/>
                </a:solidFill>
              </a:rPr>
              <a:t>if/whether you </a:t>
            </a:r>
            <a:r>
              <a:rPr lang="tr-TR" b="1" dirty="0" smtClean="0">
                <a:solidFill>
                  <a:srgbClr val="FF0000"/>
                </a:solidFill>
              </a:rPr>
              <a:t>are interested in opera? </a:t>
            </a:r>
            <a:endParaRPr lang="en-US" dirty="0"/>
          </a:p>
        </p:txBody>
      </p:sp>
      <p:sp>
        <p:nvSpPr>
          <p:cNvPr id="4" name="Rectangle 3"/>
          <p:cNvSpPr/>
          <p:nvPr/>
        </p:nvSpPr>
        <p:spPr>
          <a:xfrm>
            <a:off x="6172200" y="6488668"/>
            <a:ext cx="2536272" cy="369332"/>
          </a:xfrm>
          <a:prstGeom prst="rect">
            <a:avLst/>
          </a:prstGeom>
        </p:spPr>
        <p:txBody>
          <a:bodyPr wrap="none">
            <a:spAutoFit/>
          </a:bodyPr>
          <a:lstStyle/>
          <a:p>
            <a:pPr>
              <a:buFontTx/>
              <a:buChar char="-"/>
            </a:pPr>
            <a:r>
              <a:rPr lang="tr-TR" b="1" dirty="0" smtClean="0"/>
              <a:t>Gram. Practice: 1</a:t>
            </a:r>
            <a:endParaRPr lang="en-US" b="1" dirty="0"/>
          </a:p>
        </p:txBody>
      </p:sp>
      <p:sp>
        <p:nvSpPr>
          <p:cNvPr id="5" name="Title 1"/>
          <p:cNvSpPr>
            <a:spLocks noGrp="1"/>
          </p:cNvSpPr>
          <p:nvPr>
            <p:ph type="title"/>
          </p:nvPr>
        </p:nvSpPr>
        <p:spPr>
          <a:xfrm>
            <a:off x="381000" y="0"/>
            <a:ext cx="8458200" cy="1322387"/>
          </a:xfrm>
        </p:spPr>
        <p:style>
          <a:lnRef idx="1">
            <a:schemeClr val="accent6"/>
          </a:lnRef>
          <a:fillRef idx="2">
            <a:schemeClr val="accent6"/>
          </a:fillRef>
          <a:effectRef idx="1">
            <a:schemeClr val="accent6"/>
          </a:effectRef>
          <a:fontRef idx="minor">
            <a:schemeClr val="dk1"/>
          </a:fontRef>
        </p:style>
        <p:txBody>
          <a:bodyPr/>
          <a:lstStyle/>
          <a:p>
            <a:pPr algn="ctr"/>
            <a:r>
              <a:rPr lang="tr-TR" sz="3600" dirty="0" smtClean="0"/>
              <a:t>CAN YOU TELL ME? – 7</a:t>
            </a:r>
            <a:br>
              <a:rPr lang="tr-TR" sz="3600" dirty="0" smtClean="0"/>
            </a:br>
            <a:r>
              <a:rPr lang="tr-TR" sz="3600" dirty="0" smtClean="0"/>
              <a:t>Rewrite the sentences</a:t>
            </a:r>
            <a:endParaRPr lang="en-US"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None/>
            </a:pPr>
            <a:r>
              <a:rPr lang="tr-TR" b="1" dirty="0" smtClean="0">
                <a:solidFill>
                  <a:srgbClr val="0000C8"/>
                </a:solidFill>
              </a:rPr>
              <a:t>g. Would you like to go on a river trip?</a:t>
            </a:r>
          </a:p>
          <a:p>
            <a:pPr marL="514350" indent="-514350">
              <a:buNone/>
            </a:pPr>
            <a:r>
              <a:rPr lang="tr-TR" b="1" dirty="0" smtClean="0">
                <a:solidFill>
                  <a:srgbClr val="FF0000"/>
                </a:solidFill>
              </a:rPr>
              <a:t>Can you tell me </a:t>
            </a:r>
            <a:r>
              <a:rPr lang="tr-TR" b="1" u="sng" dirty="0" smtClean="0">
                <a:solidFill>
                  <a:srgbClr val="FF0000"/>
                </a:solidFill>
              </a:rPr>
              <a:t>if/whether you </a:t>
            </a:r>
            <a:r>
              <a:rPr lang="tr-TR" b="1" dirty="0" smtClean="0">
                <a:solidFill>
                  <a:srgbClr val="FF0000"/>
                </a:solidFill>
              </a:rPr>
              <a:t>would like to go on a river trip? </a:t>
            </a:r>
            <a:endParaRPr lang="tr-TR" b="1" dirty="0" smtClean="0">
              <a:solidFill>
                <a:srgbClr val="0000C8"/>
              </a:solidFill>
            </a:endParaRPr>
          </a:p>
          <a:p>
            <a:pPr marL="514350" indent="-514350">
              <a:buNone/>
            </a:pPr>
            <a:r>
              <a:rPr lang="tr-TR" b="1" dirty="0" smtClean="0">
                <a:solidFill>
                  <a:srgbClr val="0000C8"/>
                </a:solidFill>
              </a:rPr>
              <a:t>h. When’s your return flight?</a:t>
            </a:r>
          </a:p>
          <a:p>
            <a:pPr marL="514350" indent="-514350">
              <a:buNone/>
            </a:pPr>
            <a:r>
              <a:rPr lang="tr-TR" b="1" dirty="0" smtClean="0">
                <a:solidFill>
                  <a:srgbClr val="FF0000"/>
                </a:solidFill>
              </a:rPr>
              <a:t>Can you tell me </a:t>
            </a:r>
            <a:r>
              <a:rPr lang="tr-TR" b="1" u="sng" dirty="0" smtClean="0">
                <a:solidFill>
                  <a:srgbClr val="FF0000"/>
                </a:solidFill>
              </a:rPr>
              <a:t>when you </a:t>
            </a:r>
            <a:r>
              <a:rPr lang="tr-TR" b="1" dirty="0" smtClean="0">
                <a:solidFill>
                  <a:srgbClr val="FF0000"/>
                </a:solidFill>
              </a:rPr>
              <a:t>return flight is?</a:t>
            </a:r>
            <a:endParaRPr lang="tr-TR" b="1" dirty="0" smtClean="0">
              <a:solidFill>
                <a:srgbClr val="0000C8"/>
              </a:solidFill>
            </a:endParaRPr>
          </a:p>
          <a:p>
            <a:pPr marL="571500" indent="-571500">
              <a:buAutoNum type="romanLcPeriod"/>
            </a:pPr>
            <a:r>
              <a:rPr lang="tr-TR" b="1" dirty="0" smtClean="0">
                <a:solidFill>
                  <a:srgbClr val="0000C8"/>
                </a:solidFill>
              </a:rPr>
              <a:t>Are you a vegetarian? </a:t>
            </a:r>
          </a:p>
          <a:p>
            <a:pPr marL="571500" indent="-571500">
              <a:buNone/>
            </a:pPr>
            <a:r>
              <a:rPr lang="tr-TR" b="1" dirty="0" smtClean="0">
                <a:solidFill>
                  <a:srgbClr val="FF0000"/>
                </a:solidFill>
              </a:rPr>
              <a:t>Can you tell me </a:t>
            </a:r>
            <a:r>
              <a:rPr lang="tr-TR" b="1" u="sng" dirty="0" smtClean="0">
                <a:solidFill>
                  <a:srgbClr val="FF0000"/>
                </a:solidFill>
              </a:rPr>
              <a:t>if/whether</a:t>
            </a:r>
            <a:r>
              <a:rPr lang="tr-TR" b="1" dirty="0" smtClean="0">
                <a:solidFill>
                  <a:srgbClr val="FF0000"/>
                </a:solidFill>
              </a:rPr>
              <a:t> you are a vegetarian? </a:t>
            </a:r>
          </a:p>
          <a:p>
            <a:pPr marL="571500" indent="-571500">
              <a:buAutoNum type="romanLcPeriod"/>
            </a:pPr>
            <a:endParaRPr lang="tr-TR" b="1" dirty="0" smtClean="0"/>
          </a:p>
          <a:p>
            <a:pPr>
              <a:buFontTx/>
              <a:buChar char="-"/>
            </a:pPr>
            <a:endParaRPr lang="tr-TR" b="1" dirty="0" smtClean="0">
              <a:solidFill>
                <a:srgbClr val="0000C8"/>
              </a:solidFill>
            </a:endParaRPr>
          </a:p>
          <a:p>
            <a:pPr>
              <a:buFontTx/>
              <a:buChar char="-"/>
            </a:pPr>
            <a:endParaRPr lang="tr-TR" dirty="0" smtClean="0"/>
          </a:p>
          <a:p>
            <a:endParaRPr lang="en-US" dirty="0" smtClean="0"/>
          </a:p>
          <a:p>
            <a:endParaRPr lang="en-US" dirty="0"/>
          </a:p>
        </p:txBody>
      </p:sp>
      <p:sp>
        <p:nvSpPr>
          <p:cNvPr id="4" name="Title 1"/>
          <p:cNvSpPr>
            <a:spLocks noGrp="1"/>
          </p:cNvSpPr>
          <p:nvPr>
            <p:ph type="title"/>
          </p:nvPr>
        </p:nvSpPr>
        <p:spPr>
          <a:xfrm>
            <a:off x="0" y="49213"/>
            <a:ext cx="9144000" cy="1322387"/>
          </a:xfrm>
        </p:spPr>
        <p:style>
          <a:lnRef idx="1">
            <a:schemeClr val="accent6"/>
          </a:lnRef>
          <a:fillRef idx="2">
            <a:schemeClr val="accent6"/>
          </a:fillRef>
          <a:effectRef idx="1">
            <a:schemeClr val="accent6"/>
          </a:effectRef>
          <a:fontRef idx="minor">
            <a:schemeClr val="dk1"/>
          </a:fontRef>
        </p:style>
        <p:txBody>
          <a:bodyPr/>
          <a:lstStyle/>
          <a:p>
            <a:pPr algn="ctr"/>
            <a:r>
              <a:rPr lang="tr-TR" sz="3600" dirty="0" smtClean="0"/>
              <a:t>CAN YOU TELL ME? – 7</a:t>
            </a:r>
            <a:br>
              <a:rPr lang="tr-TR" sz="3600" dirty="0" smtClean="0"/>
            </a:br>
            <a:r>
              <a:rPr lang="tr-TR" sz="3600" dirty="0" smtClean="0"/>
              <a:t>Rewrite the sentences</a:t>
            </a:r>
            <a:endParaRPr lang="en-US" sz="3600" dirty="0"/>
          </a:p>
        </p:txBody>
      </p:sp>
      <p:sp>
        <p:nvSpPr>
          <p:cNvPr id="5" name="Rectangle 4"/>
          <p:cNvSpPr/>
          <p:nvPr/>
        </p:nvSpPr>
        <p:spPr>
          <a:xfrm>
            <a:off x="6172200" y="6488668"/>
            <a:ext cx="2536272" cy="369332"/>
          </a:xfrm>
          <a:prstGeom prst="rect">
            <a:avLst/>
          </a:prstGeom>
        </p:spPr>
        <p:txBody>
          <a:bodyPr wrap="none">
            <a:spAutoFit/>
          </a:bodyPr>
          <a:lstStyle/>
          <a:p>
            <a:pPr>
              <a:buFontTx/>
              <a:buChar char="-"/>
            </a:pPr>
            <a:r>
              <a:rPr lang="tr-TR" b="1" dirty="0" smtClean="0"/>
              <a:t>Gram. Practice: 1</a:t>
            </a:r>
            <a:endParaRPr 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None/>
            </a:pPr>
            <a:r>
              <a:rPr lang="tr-TR" b="1" dirty="0" smtClean="0">
                <a:solidFill>
                  <a:srgbClr val="0000C8"/>
                </a:solidFill>
              </a:rPr>
              <a:t>g. Would you like to go on a river trip?</a:t>
            </a:r>
          </a:p>
          <a:p>
            <a:pPr marL="514350" indent="-514350">
              <a:buNone/>
            </a:pPr>
            <a:r>
              <a:rPr lang="tr-TR" b="1" dirty="0" smtClean="0">
                <a:solidFill>
                  <a:srgbClr val="FF0000"/>
                </a:solidFill>
              </a:rPr>
              <a:t>Can you tell me </a:t>
            </a:r>
            <a:r>
              <a:rPr lang="tr-TR" b="1" u="sng" dirty="0" smtClean="0">
                <a:solidFill>
                  <a:srgbClr val="FF0000"/>
                </a:solidFill>
              </a:rPr>
              <a:t>if/whether you </a:t>
            </a:r>
            <a:r>
              <a:rPr lang="tr-TR" b="1" dirty="0" smtClean="0">
                <a:solidFill>
                  <a:srgbClr val="FF0000"/>
                </a:solidFill>
              </a:rPr>
              <a:t>would like to go on a river trip? </a:t>
            </a:r>
            <a:endParaRPr lang="tr-TR" b="1" dirty="0" smtClean="0">
              <a:solidFill>
                <a:srgbClr val="0000C8"/>
              </a:solidFill>
            </a:endParaRPr>
          </a:p>
          <a:p>
            <a:pPr marL="514350" indent="-514350">
              <a:buNone/>
            </a:pPr>
            <a:r>
              <a:rPr lang="tr-TR" b="1" dirty="0" smtClean="0">
                <a:solidFill>
                  <a:srgbClr val="0000C8"/>
                </a:solidFill>
              </a:rPr>
              <a:t>h. When’s your return flight?</a:t>
            </a:r>
          </a:p>
          <a:p>
            <a:pPr marL="514350" indent="-514350">
              <a:buNone/>
            </a:pPr>
            <a:r>
              <a:rPr lang="tr-TR" b="1" dirty="0" smtClean="0">
                <a:solidFill>
                  <a:srgbClr val="FF0000"/>
                </a:solidFill>
              </a:rPr>
              <a:t>Can you tell me </a:t>
            </a:r>
            <a:r>
              <a:rPr lang="tr-TR" b="1" u="sng" dirty="0" smtClean="0">
                <a:solidFill>
                  <a:srgbClr val="FF0000"/>
                </a:solidFill>
              </a:rPr>
              <a:t>when you </a:t>
            </a:r>
            <a:r>
              <a:rPr lang="tr-TR" b="1" dirty="0" smtClean="0">
                <a:solidFill>
                  <a:srgbClr val="FF0000"/>
                </a:solidFill>
              </a:rPr>
              <a:t>return flight is?</a:t>
            </a:r>
            <a:endParaRPr lang="tr-TR" b="1" dirty="0" smtClean="0">
              <a:solidFill>
                <a:srgbClr val="0000C8"/>
              </a:solidFill>
            </a:endParaRPr>
          </a:p>
          <a:p>
            <a:pPr marL="571500" indent="-571500">
              <a:buAutoNum type="romanLcPeriod"/>
            </a:pPr>
            <a:r>
              <a:rPr lang="tr-TR" b="1" dirty="0" smtClean="0">
                <a:solidFill>
                  <a:srgbClr val="0000C8"/>
                </a:solidFill>
              </a:rPr>
              <a:t>Are you a vegetarian? </a:t>
            </a:r>
          </a:p>
          <a:p>
            <a:pPr marL="571500" indent="-571500">
              <a:buNone/>
            </a:pPr>
            <a:r>
              <a:rPr lang="tr-TR" b="1" dirty="0" smtClean="0">
                <a:solidFill>
                  <a:srgbClr val="FF0000"/>
                </a:solidFill>
              </a:rPr>
              <a:t>Can you tell me </a:t>
            </a:r>
            <a:r>
              <a:rPr lang="tr-TR" b="1" u="sng" dirty="0" smtClean="0">
                <a:solidFill>
                  <a:srgbClr val="FF0000"/>
                </a:solidFill>
              </a:rPr>
              <a:t>if/whether</a:t>
            </a:r>
            <a:r>
              <a:rPr lang="tr-TR" b="1" dirty="0" smtClean="0">
                <a:solidFill>
                  <a:srgbClr val="FF0000"/>
                </a:solidFill>
              </a:rPr>
              <a:t> you are a vegetarian? </a:t>
            </a:r>
          </a:p>
          <a:p>
            <a:pPr marL="571500" indent="-571500">
              <a:buAutoNum type="romanLcPeriod"/>
            </a:pPr>
            <a:endParaRPr lang="tr-TR" b="1" dirty="0" smtClean="0"/>
          </a:p>
          <a:p>
            <a:pPr>
              <a:buFontTx/>
              <a:buChar char="-"/>
            </a:pPr>
            <a:endParaRPr lang="tr-TR" b="1" dirty="0" smtClean="0">
              <a:solidFill>
                <a:srgbClr val="0000C8"/>
              </a:solidFill>
            </a:endParaRPr>
          </a:p>
          <a:p>
            <a:pPr>
              <a:buFontTx/>
              <a:buChar char="-"/>
            </a:pPr>
            <a:endParaRPr lang="tr-TR" dirty="0" smtClean="0"/>
          </a:p>
          <a:p>
            <a:endParaRPr lang="en-US" dirty="0" smtClean="0"/>
          </a:p>
          <a:p>
            <a:endParaRPr lang="en-US" dirty="0"/>
          </a:p>
        </p:txBody>
      </p:sp>
      <p:sp>
        <p:nvSpPr>
          <p:cNvPr id="4" name="Title 1"/>
          <p:cNvSpPr>
            <a:spLocks noGrp="1"/>
          </p:cNvSpPr>
          <p:nvPr>
            <p:ph type="title"/>
          </p:nvPr>
        </p:nvSpPr>
        <p:spPr>
          <a:xfrm>
            <a:off x="0" y="49213"/>
            <a:ext cx="9144000" cy="1322387"/>
          </a:xfrm>
        </p:spPr>
        <p:style>
          <a:lnRef idx="1">
            <a:schemeClr val="accent6"/>
          </a:lnRef>
          <a:fillRef idx="2">
            <a:schemeClr val="accent6"/>
          </a:fillRef>
          <a:effectRef idx="1">
            <a:schemeClr val="accent6"/>
          </a:effectRef>
          <a:fontRef idx="minor">
            <a:schemeClr val="dk1"/>
          </a:fontRef>
        </p:style>
        <p:txBody>
          <a:bodyPr/>
          <a:lstStyle/>
          <a:p>
            <a:pPr algn="ctr"/>
            <a:r>
              <a:rPr lang="tr-TR" sz="3600" dirty="0" smtClean="0"/>
              <a:t>CAN YOU TELL ME? – 7</a:t>
            </a:r>
            <a:br>
              <a:rPr lang="tr-TR" sz="3600" dirty="0" smtClean="0"/>
            </a:br>
            <a:r>
              <a:rPr lang="tr-TR" sz="3600" dirty="0" smtClean="0"/>
              <a:t>Rewrite the sentences</a:t>
            </a:r>
            <a:endParaRPr lang="en-US" sz="3600" dirty="0"/>
          </a:p>
        </p:txBody>
      </p:sp>
      <p:sp>
        <p:nvSpPr>
          <p:cNvPr id="5" name="Rectangle 4"/>
          <p:cNvSpPr/>
          <p:nvPr/>
        </p:nvSpPr>
        <p:spPr>
          <a:xfrm>
            <a:off x="6172200" y="6488668"/>
            <a:ext cx="2536272" cy="369332"/>
          </a:xfrm>
          <a:prstGeom prst="rect">
            <a:avLst/>
          </a:prstGeom>
        </p:spPr>
        <p:txBody>
          <a:bodyPr wrap="none">
            <a:spAutoFit/>
          </a:bodyPr>
          <a:lstStyle/>
          <a:p>
            <a:pPr>
              <a:buFontTx/>
              <a:buChar char="-"/>
            </a:pPr>
            <a:r>
              <a:rPr lang="tr-TR" b="1" dirty="0" smtClean="0"/>
              <a:t>Gram. Practice: 1</a:t>
            </a:r>
            <a:endParaRPr lang="en-US"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85800"/>
            <a:ext cx="8610600" cy="6172200"/>
          </a:xfrm>
        </p:spPr>
        <p:txBody>
          <a:bodyPr/>
          <a:lstStyle/>
          <a:p>
            <a:pPr>
              <a:buNone/>
            </a:pPr>
            <a:r>
              <a:rPr lang="tr-TR" dirty="0" smtClean="0"/>
              <a:t>In English the same word can often be  used in different expressions and with many meanings such as: </a:t>
            </a:r>
          </a:p>
          <a:p>
            <a:pPr marL="514350" indent="-514350"/>
            <a:r>
              <a:rPr lang="en-US" dirty="0" smtClean="0"/>
              <a:t>before </a:t>
            </a:r>
            <a:r>
              <a:rPr lang="en-US" b="1" dirty="0" smtClean="0"/>
              <a:t>long</a:t>
            </a:r>
          </a:p>
          <a:p>
            <a:pPr marL="514350" indent="-514350"/>
            <a:r>
              <a:rPr lang="en-US" dirty="0" smtClean="0"/>
              <a:t>It wasn't long </a:t>
            </a:r>
            <a:r>
              <a:rPr lang="en-US" b="1" dirty="0" smtClean="0"/>
              <a:t>before</a:t>
            </a:r>
          </a:p>
          <a:p>
            <a:pPr marL="514350" indent="-514350"/>
            <a:r>
              <a:rPr lang="en-US" b="1" dirty="0" smtClean="0"/>
              <a:t>long</a:t>
            </a:r>
            <a:r>
              <a:rPr lang="en-US" dirty="0" smtClean="0"/>
              <a:t> before/after </a:t>
            </a:r>
            <a:r>
              <a:rPr lang="en-US" dirty="0" err="1" smtClean="0"/>
              <a:t>sth</a:t>
            </a:r>
            <a:endParaRPr lang="tr-TR" dirty="0" smtClean="0"/>
          </a:p>
          <a:p>
            <a:r>
              <a:rPr lang="en-US" dirty="0" smtClean="0"/>
              <a:t>get around (</a:t>
            </a:r>
            <a:r>
              <a:rPr lang="en-US" dirty="0" err="1" smtClean="0"/>
              <a:t>sth</a:t>
            </a:r>
            <a:r>
              <a:rPr lang="en-US" dirty="0" smtClean="0"/>
              <a:t>)</a:t>
            </a:r>
          </a:p>
          <a:p>
            <a:r>
              <a:rPr lang="en-US" dirty="0" smtClean="0"/>
              <a:t>get around </a:t>
            </a:r>
            <a:r>
              <a:rPr lang="en-US" dirty="0" err="1" smtClean="0"/>
              <a:t>sth</a:t>
            </a:r>
            <a:endParaRPr lang="en-US" dirty="0" smtClean="0"/>
          </a:p>
          <a:p>
            <a:r>
              <a:rPr lang="en-US" dirty="0" smtClean="0"/>
              <a:t> </a:t>
            </a:r>
          </a:p>
          <a:p>
            <a:r>
              <a:rPr lang="en-US" dirty="0" smtClean="0"/>
              <a:t>get around to doing </a:t>
            </a:r>
            <a:r>
              <a:rPr lang="en-US" dirty="0" err="1" smtClean="0"/>
              <a:t>sth</a:t>
            </a:r>
            <a:endParaRPr lang="en-US" dirty="0" smtClean="0"/>
          </a:p>
          <a:p>
            <a:r>
              <a:rPr lang="en-US" dirty="0" smtClean="0"/>
              <a:t>get around to </a:t>
            </a:r>
            <a:r>
              <a:rPr lang="en-US" dirty="0" err="1" smtClean="0"/>
              <a:t>sth</a:t>
            </a:r>
            <a:endParaRPr lang="en-US" dirty="0" smtClean="0"/>
          </a:p>
          <a:p>
            <a:r>
              <a:rPr lang="en-US" dirty="0" smtClean="0"/>
              <a:t>get at </a:t>
            </a:r>
            <a:r>
              <a:rPr lang="en-US" dirty="0" err="1" smtClean="0"/>
              <a:t>sb</a:t>
            </a:r>
            <a:r>
              <a:rPr lang="en-US" dirty="0" smtClean="0"/>
              <a:t>/</a:t>
            </a:r>
            <a:r>
              <a:rPr lang="en-US" dirty="0" err="1" smtClean="0"/>
              <a:t>sth</a:t>
            </a:r>
            <a:endParaRPr lang="en-US" dirty="0" smtClean="0"/>
          </a:p>
          <a:p>
            <a:r>
              <a:rPr lang="en-US" dirty="0" smtClean="0"/>
              <a:t>get away</a:t>
            </a:r>
          </a:p>
          <a:p>
            <a:r>
              <a:rPr lang="en-US" dirty="0" smtClean="0"/>
              <a:t>get away from</a:t>
            </a:r>
          </a:p>
          <a:p>
            <a:r>
              <a:rPr lang="en-US" dirty="0" smtClean="0"/>
              <a:t>get away from it all</a:t>
            </a:r>
          </a:p>
          <a:p>
            <a:r>
              <a:rPr lang="en-US" dirty="0" smtClean="0"/>
              <a:t>get away from </a:t>
            </a:r>
            <a:r>
              <a:rPr lang="en-US" dirty="0" err="1" smtClean="0"/>
              <a:t>sb</a:t>
            </a:r>
            <a:r>
              <a:rPr lang="en-US" dirty="0" smtClean="0"/>
              <a:t>/</a:t>
            </a:r>
            <a:r>
              <a:rPr lang="en-US" dirty="0" err="1" smtClean="0"/>
              <a:t>sth</a:t>
            </a:r>
            <a:endParaRPr lang="en-US" dirty="0" smtClean="0"/>
          </a:p>
          <a:p>
            <a:r>
              <a:rPr lang="en-US" dirty="0" smtClean="0"/>
              <a:t>get away to</a:t>
            </a:r>
          </a:p>
          <a:p>
            <a:r>
              <a:rPr lang="en-US" dirty="0" smtClean="0"/>
              <a:t>get away with</a:t>
            </a:r>
          </a:p>
          <a:p>
            <a:r>
              <a:rPr lang="en-US" dirty="0" smtClean="0"/>
              <a:t>get away with murder</a:t>
            </a:r>
          </a:p>
          <a:p>
            <a:r>
              <a:rPr lang="en-US" dirty="0" smtClean="0"/>
              <a:t>get away with </a:t>
            </a:r>
            <a:r>
              <a:rPr lang="en-US" dirty="0" err="1" smtClean="0"/>
              <a:t>sth</a:t>
            </a:r>
            <a:endParaRPr lang="en-US" dirty="0" smtClean="0"/>
          </a:p>
          <a:p>
            <a:r>
              <a:rPr lang="en-US" dirty="0" smtClean="0"/>
              <a:t>get away!</a:t>
            </a:r>
          </a:p>
          <a:p>
            <a:r>
              <a:rPr lang="en-US" dirty="0" smtClean="0"/>
              <a:t>get back</a:t>
            </a:r>
          </a:p>
          <a:p>
            <a:r>
              <a:rPr lang="en-US" dirty="0" smtClean="0"/>
              <a:t>get back at </a:t>
            </a:r>
            <a:r>
              <a:rPr lang="en-US" dirty="0" err="1" smtClean="0"/>
              <a:t>sb</a:t>
            </a:r>
            <a:endParaRPr lang="en-US" dirty="0" smtClean="0"/>
          </a:p>
          <a:p>
            <a:r>
              <a:rPr lang="en-US" dirty="0" smtClean="0"/>
              <a:t>get back into</a:t>
            </a:r>
          </a:p>
          <a:p>
            <a:r>
              <a:rPr lang="en-US" dirty="0" smtClean="0"/>
              <a:t>get back to</a:t>
            </a:r>
          </a:p>
          <a:p>
            <a:r>
              <a:rPr lang="en-US" dirty="0" smtClean="0"/>
              <a:t>get back to normal</a:t>
            </a:r>
          </a:p>
          <a:p>
            <a:r>
              <a:rPr lang="en-US" dirty="0" smtClean="0"/>
              <a:t>get back to </a:t>
            </a:r>
            <a:r>
              <a:rPr lang="en-US" dirty="0" err="1" smtClean="0"/>
              <a:t>sb</a:t>
            </a:r>
            <a:endParaRPr lang="en-US" dirty="0" smtClean="0"/>
          </a:p>
          <a:p>
            <a:r>
              <a:rPr lang="en-US" dirty="0" smtClean="0"/>
              <a:t>get back to sleep</a:t>
            </a:r>
          </a:p>
          <a:p>
            <a:r>
              <a:rPr lang="en-US" dirty="0" smtClean="0"/>
              <a:t>get back together</a:t>
            </a:r>
          </a:p>
          <a:p>
            <a:r>
              <a:rPr lang="en-US" dirty="0" smtClean="0"/>
              <a:t>get behind</a:t>
            </a:r>
          </a:p>
          <a:p>
            <a:r>
              <a:rPr lang="en-US" dirty="0" smtClean="0"/>
              <a:t>get behind </a:t>
            </a:r>
            <a:r>
              <a:rPr lang="en-US" dirty="0" err="1" smtClean="0"/>
              <a:t>sb</a:t>
            </a:r>
            <a:endParaRPr lang="en-US" dirty="0" smtClean="0"/>
          </a:p>
          <a:p>
            <a:r>
              <a:rPr lang="en-US" dirty="0" smtClean="0"/>
              <a:t>get behind with</a:t>
            </a:r>
          </a:p>
          <a:p>
            <a:r>
              <a:rPr lang="en-US" dirty="0" smtClean="0"/>
              <a:t>get by</a:t>
            </a:r>
          </a:p>
          <a:p>
            <a:r>
              <a:rPr lang="en-US" dirty="0" smtClean="0"/>
              <a:t>get by on</a:t>
            </a:r>
          </a:p>
          <a:p>
            <a:r>
              <a:rPr lang="en-US" dirty="0" smtClean="0"/>
              <a:t>get ... cheap</a:t>
            </a:r>
          </a:p>
          <a:p>
            <a:r>
              <a:rPr lang="en-US" dirty="0" smtClean="0"/>
              <a:t>get doing </a:t>
            </a:r>
            <a:r>
              <a:rPr lang="en-US" dirty="0" err="1" smtClean="0"/>
              <a:t>sth</a:t>
            </a:r>
            <a:endParaRPr lang="en-US" dirty="0" smtClean="0"/>
          </a:p>
          <a:p>
            <a:r>
              <a:rPr lang="en-US" dirty="0" smtClean="0"/>
              <a:t>get down</a:t>
            </a:r>
          </a:p>
          <a:p>
            <a:r>
              <a:rPr lang="en-US" dirty="0" smtClean="0"/>
              <a:t>get down to doing </a:t>
            </a:r>
            <a:r>
              <a:rPr lang="en-US" dirty="0" err="1" smtClean="0"/>
              <a:t>sth</a:t>
            </a:r>
            <a:endParaRPr lang="en-US" dirty="0" smtClean="0"/>
          </a:p>
          <a:p>
            <a:r>
              <a:rPr lang="en-US" dirty="0" smtClean="0"/>
              <a:t>get down to </a:t>
            </a:r>
            <a:r>
              <a:rPr lang="en-US" dirty="0" err="1" smtClean="0"/>
              <a:t>sth</a:t>
            </a:r>
            <a:endParaRPr lang="en-US" dirty="0" smtClean="0"/>
          </a:p>
          <a:p>
            <a:r>
              <a:rPr lang="en-US" dirty="0" smtClean="0"/>
              <a:t>get hurt/broken/stolen etc</a:t>
            </a:r>
          </a:p>
          <a:p>
            <a:r>
              <a:rPr lang="en-US" dirty="0" smtClean="0"/>
              <a:t>get in</a:t>
            </a:r>
          </a:p>
          <a:p>
            <a:r>
              <a:rPr lang="en-US" dirty="0" smtClean="0"/>
              <a:t>get in on </a:t>
            </a:r>
            <a:r>
              <a:rPr lang="en-US" dirty="0" err="1" smtClean="0"/>
              <a:t>sth</a:t>
            </a:r>
            <a:endParaRPr lang="en-US" dirty="0" smtClean="0"/>
          </a:p>
          <a:p>
            <a:r>
              <a:rPr lang="en-US" dirty="0" smtClean="0"/>
              <a:t>get in on the act</a:t>
            </a:r>
          </a:p>
          <a:p>
            <a:r>
              <a:rPr lang="en-US" dirty="0" smtClean="0"/>
              <a:t>get in to</a:t>
            </a:r>
          </a:p>
          <a:p>
            <a:r>
              <a:rPr lang="en-US" dirty="0" smtClean="0"/>
              <a:t>get in with </a:t>
            </a:r>
            <a:r>
              <a:rPr lang="en-US" dirty="0" err="1" smtClean="0"/>
              <a:t>sb</a:t>
            </a:r>
            <a:endParaRPr lang="en-US" dirty="0" smtClean="0"/>
          </a:p>
          <a:p>
            <a:r>
              <a:rPr lang="en-US" dirty="0" smtClean="0"/>
              <a:t>get into </a:t>
            </a:r>
            <a:r>
              <a:rPr lang="en-US" dirty="0" err="1" smtClean="0"/>
              <a:t>sth</a:t>
            </a:r>
            <a:endParaRPr lang="en-US" dirty="0" smtClean="0"/>
          </a:p>
          <a:p>
            <a:r>
              <a:rPr lang="en-US" dirty="0" smtClean="0"/>
              <a:t>get it</a:t>
            </a:r>
          </a:p>
          <a:p>
            <a:r>
              <a:rPr lang="en-US" dirty="0" smtClean="0"/>
              <a:t> </a:t>
            </a:r>
          </a:p>
          <a:p>
            <a:r>
              <a:rPr lang="en-US" dirty="0" smtClean="0"/>
              <a:t>get it on</a:t>
            </a:r>
          </a:p>
          <a:p>
            <a:r>
              <a:rPr lang="en-US" dirty="0" smtClean="0"/>
              <a:t> </a:t>
            </a:r>
          </a:p>
          <a:p>
            <a:r>
              <a:rPr lang="en-US" dirty="0" smtClean="0"/>
              <a:t>get it through to ... that</a:t>
            </a:r>
          </a:p>
          <a:p>
            <a:r>
              <a:rPr lang="en-US" dirty="0" smtClean="0"/>
              <a:t> </a:t>
            </a:r>
          </a:p>
          <a:p>
            <a:r>
              <a:rPr lang="en-US" dirty="0" smtClean="0"/>
              <a:t>get it together</a:t>
            </a:r>
          </a:p>
          <a:p>
            <a:r>
              <a:rPr lang="en-US" dirty="0" smtClean="0"/>
              <a:t> </a:t>
            </a:r>
          </a:p>
          <a:p>
            <a:r>
              <a:rPr lang="en-US" dirty="0" smtClean="0"/>
              <a:t>get it up</a:t>
            </a:r>
          </a:p>
          <a:p>
            <a:r>
              <a:rPr lang="en-US" dirty="0" smtClean="0"/>
              <a:t> </a:t>
            </a:r>
          </a:p>
          <a:p>
            <a:r>
              <a:rPr lang="en-US" dirty="0" smtClean="0"/>
              <a:t>get off</a:t>
            </a:r>
            <a:endParaRPr lang="en-US" dirty="0"/>
          </a:p>
        </p:txBody>
      </p:sp>
      <p:sp>
        <p:nvSpPr>
          <p:cNvPr id="4" name="Title 1"/>
          <p:cNvSpPr>
            <a:spLocks noGrp="1"/>
          </p:cNvSpPr>
          <p:nvPr>
            <p:ph type="title"/>
          </p:nvPr>
        </p:nvSpPr>
        <p:spPr>
          <a:xfrm>
            <a:off x="3810000" y="0"/>
            <a:ext cx="5334000" cy="685800"/>
          </a:xfrm>
        </p:spPr>
        <p:style>
          <a:lnRef idx="2">
            <a:schemeClr val="accent4">
              <a:shade val="50000"/>
            </a:schemeClr>
          </a:lnRef>
          <a:fillRef idx="1">
            <a:schemeClr val="accent4"/>
          </a:fillRef>
          <a:effectRef idx="0">
            <a:schemeClr val="accent4"/>
          </a:effectRef>
          <a:fontRef idx="minor">
            <a:schemeClr val="lt1"/>
          </a:fontRef>
        </p:style>
        <p:txBody>
          <a:bodyPr/>
          <a:lstStyle/>
          <a:p>
            <a:pPr algn="r"/>
            <a:r>
              <a:rPr lang="tr-TR" sz="2400" dirty="0" smtClean="0"/>
              <a:t>EXPRESSIONS WITH </a:t>
            </a:r>
            <a:r>
              <a:rPr lang="tr-TR" sz="2400" dirty="0" smtClean="0">
                <a:solidFill>
                  <a:srgbClr val="FF0000"/>
                </a:solidFill>
              </a:rPr>
              <a:t>WAY- 8</a:t>
            </a:r>
            <a:endParaRPr lang="en-US" sz="2400"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0"/>
            <a:ext cx="5334000" cy="685800"/>
          </a:xfrm>
        </p:spPr>
        <p:style>
          <a:lnRef idx="2">
            <a:schemeClr val="accent4">
              <a:shade val="50000"/>
            </a:schemeClr>
          </a:lnRef>
          <a:fillRef idx="1">
            <a:schemeClr val="accent4"/>
          </a:fillRef>
          <a:effectRef idx="0">
            <a:schemeClr val="accent4"/>
          </a:effectRef>
          <a:fontRef idx="minor">
            <a:schemeClr val="lt1"/>
          </a:fontRef>
        </p:style>
        <p:txBody>
          <a:bodyPr/>
          <a:lstStyle/>
          <a:p>
            <a:pPr algn="r"/>
            <a:r>
              <a:rPr lang="tr-TR" sz="2400" dirty="0" smtClean="0"/>
              <a:t>EXPRESSIONS WITH </a:t>
            </a:r>
            <a:r>
              <a:rPr lang="tr-TR" sz="2400" dirty="0" smtClean="0">
                <a:solidFill>
                  <a:srgbClr val="FF0000"/>
                </a:solidFill>
              </a:rPr>
              <a:t>WAY- 8</a:t>
            </a:r>
            <a:endParaRPr lang="en-US" sz="2400" dirty="0">
              <a:solidFill>
                <a:srgbClr val="FF0000"/>
              </a:solidFill>
            </a:endParaRPr>
          </a:p>
        </p:txBody>
      </p:sp>
      <p:sp>
        <p:nvSpPr>
          <p:cNvPr id="3" name="Content Placeholder 2"/>
          <p:cNvSpPr>
            <a:spLocks noGrp="1"/>
          </p:cNvSpPr>
          <p:nvPr>
            <p:ph idx="1"/>
          </p:nvPr>
        </p:nvSpPr>
        <p:spPr>
          <a:xfrm>
            <a:off x="457200" y="762000"/>
            <a:ext cx="8686800" cy="6096000"/>
          </a:xfrm>
        </p:spPr>
        <p:txBody>
          <a:bodyPr/>
          <a:lstStyle/>
          <a:p>
            <a:pPr>
              <a:buNone/>
            </a:pPr>
            <a:r>
              <a:rPr lang="tr-TR" sz="1800" dirty="0" smtClean="0">
                <a:solidFill>
                  <a:schemeClr val="tx1"/>
                </a:solidFill>
              </a:rPr>
              <a:t> By the way: While I think of it</a:t>
            </a:r>
          </a:p>
          <a:p>
            <a:pPr>
              <a:buNone/>
            </a:pPr>
            <a:r>
              <a:rPr lang="en-US" sz="1800" dirty="0" smtClean="0">
                <a:solidFill>
                  <a:schemeClr val="tx1"/>
                </a:solidFill>
              </a:rPr>
              <a:t>the </a:t>
            </a:r>
            <a:r>
              <a:rPr lang="en-US" sz="1800" b="1" dirty="0" smtClean="0">
                <a:solidFill>
                  <a:schemeClr val="tx1"/>
                </a:solidFill>
              </a:rPr>
              <a:t>way</a:t>
            </a:r>
            <a:r>
              <a:rPr lang="en-US" sz="1800" dirty="0" smtClean="0">
                <a:solidFill>
                  <a:schemeClr val="tx1"/>
                </a:solidFill>
              </a:rPr>
              <a:t> in</a:t>
            </a:r>
          </a:p>
          <a:p>
            <a:pPr>
              <a:buNone/>
            </a:pPr>
            <a:r>
              <a:rPr lang="en-US" sz="1800" dirty="0" smtClean="0">
                <a:solidFill>
                  <a:schemeClr val="tx1"/>
                </a:solidFill>
              </a:rPr>
              <a:t>be in the way/be in </a:t>
            </a:r>
            <a:r>
              <a:rPr lang="en-US" sz="1800" dirty="0" err="1" smtClean="0">
                <a:solidFill>
                  <a:schemeClr val="tx1"/>
                </a:solidFill>
              </a:rPr>
              <a:t>sb's</a:t>
            </a:r>
            <a:r>
              <a:rPr lang="en-US" sz="1800" dirty="0" smtClean="0">
                <a:solidFill>
                  <a:schemeClr val="tx1"/>
                </a:solidFill>
              </a:rPr>
              <a:t> </a:t>
            </a:r>
            <a:r>
              <a:rPr lang="en-US" sz="1800" b="1" dirty="0" smtClean="0">
                <a:solidFill>
                  <a:schemeClr val="tx1"/>
                </a:solidFill>
              </a:rPr>
              <a:t>way</a:t>
            </a:r>
          </a:p>
          <a:p>
            <a:pPr>
              <a:buNone/>
            </a:pPr>
            <a:r>
              <a:rPr lang="en-US" sz="1800" dirty="0" smtClean="0">
                <a:solidFill>
                  <a:schemeClr val="tx1"/>
                </a:solidFill>
              </a:rPr>
              <a:t>not much/enough in the </a:t>
            </a:r>
            <a:r>
              <a:rPr lang="en-US" sz="1800" b="1" dirty="0" smtClean="0">
                <a:solidFill>
                  <a:schemeClr val="tx1"/>
                </a:solidFill>
              </a:rPr>
              <a:t>way</a:t>
            </a:r>
            <a:r>
              <a:rPr lang="en-US" sz="1800" dirty="0" smtClean="0">
                <a:solidFill>
                  <a:schemeClr val="tx1"/>
                </a:solidFill>
              </a:rPr>
              <a:t> of </a:t>
            </a:r>
            <a:r>
              <a:rPr lang="en-US" sz="1800" dirty="0" err="1" smtClean="0">
                <a:solidFill>
                  <a:schemeClr val="tx1"/>
                </a:solidFill>
              </a:rPr>
              <a:t>sth</a:t>
            </a:r>
            <a:endParaRPr lang="en-US" sz="1800" dirty="0" smtClean="0">
              <a:solidFill>
                <a:schemeClr val="tx1"/>
              </a:solidFill>
            </a:endParaRPr>
          </a:p>
          <a:p>
            <a:pPr>
              <a:buNone/>
            </a:pPr>
            <a:r>
              <a:rPr lang="en-US" sz="1800" dirty="0" smtClean="0">
                <a:solidFill>
                  <a:schemeClr val="tx1"/>
                </a:solidFill>
              </a:rPr>
              <a:t>was wise in the </a:t>
            </a:r>
            <a:r>
              <a:rPr lang="en-US" sz="1800" b="1" dirty="0" smtClean="0">
                <a:solidFill>
                  <a:schemeClr val="tx1"/>
                </a:solidFill>
              </a:rPr>
              <a:t>ways</a:t>
            </a:r>
            <a:r>
              <a:rPr lang="en-US" sz="1800" dirty="0" smtClean="0">
                <a:solidFill>
                  <a:schemeClr val="tx1"/>
                </a:solidFill>
              </a:rPr>
              <a:t> of</a:t>
            </a:r>
          </a:p>
          <a:p>
            <a:pPr>
              <a:buNone/>
            </a:pPr>
            <a:r>
              <a:rPr lang="en-US" sz="1800" dirty="0" smtClean="0">
                <a:solidFill>
                  <a:schemeClr val="tx1"/>
                </a:solidFill>
              </a:rPr>
              <a:t>little in the </a:t>
            </a:r>
            <a:r>
              <a:rPr lang="en-US" sz="1800" b="1" dirty="0" smtClean="0">
                <a:solidFill>
                  <a:schemeClr val="tx1"/>
                </a:solidFill>
              </a:rPr>
              <a:t>way</a:t>
            </a:r>
            <a:r>
              <a:rPr lang="en-US" sz="1800" dirty="0" smtClean="0">
                <a:solidFill>
                  <a:schemeClr val="tx1"/>
                </a:solidFill>
              </a:rPr>
              <a:t> of </a:t>
            </a:r>
            <a:r>
              <a:rPr lang="en-US" sz="1800" dirty="0" err="1" smtClean="0">
                <a:solidFill>
                  <a:schemeClr val="tx1"/>
                </a:solidFill>
              </a:rPr>
              <a:t>sth</a:t>
            </a:r>
            <a:endParaRPr lang="en-US" sz="1800" dirty="0" smtClean="0">
              <a:solidFill>
                <a:schemeClr val="tx1"/>
              </a:solidFill>
            </a:endParaRPr>
          </a:p>
          <a:p>
            <a:pPr>
              <a:buNone/>
            </a:pPr>
            <a:r>
              <a:rPr lang="en-US" sz="1800" dirty="0" smtClean="0">
                <a:solidFill>
                  <a:schemeClr val="tx1"/>
                </a:solidFill>
              </a:rPr>
              <a:t>get in the </a:t>
            </a:r>
            <a:r>
              <a:rPr lang="en-US" sz="1800" b="1" dirty="0" smtClean="0">
                <a:solidFill>
                  <a:schemeClr val="tx1"/>
                </a:solidFill>
              </a:rPr>
              <a:t>way</a:t>
            </a:r>
            <a:r>
              <a:rPr lang="en-US" sz="1800" dirty="0" smtClean="0">
                <a:solidFill>
                  <a:schemeClr val="tx1"/>
                </a:solidFill>
              </a:rPr>
              <a:t> of </a:t>
            </a:r>
            <a:r>
              <a:rPr lang="en-US" sz="1800" dirty="0" err="1" smtClean="0">
                <a:solidFill>
                  <a:schemeClr val="tx1"/>
                </a:solidFill>
              </a:rPr>
              <a:t>sth</a:t>
            </a:r>
            <a:endParaRPr lang="en-US" sz="1800" dirty="0" smtClean="0">
              <a:solidFill>
                <a:schemeClr val="tx1"/>
              </a:solidFill>
            </a:endParaRPr>
          </a:p>
          <a:p>
            <a:pPr>
              <a:buNone/>
            </a:pPr>
            <a:r>
              <a:rPr lang="en-US" sz="1800" dirty="0" smtClean="0">
                <a:solidFill>
                  <a:schemeClr val="tx1"/>
                </a:solidFill>
              </a:rPr>
              <a:t>puts obstacles in the </a:t>
            </a:r>
            <a:r>
              <a:rPr lang="en-US" sz="1800" b="1" dirty="0" smtClean="0">
                <a:solidFill>
                  <a:schemeClr val="tx1"/>
                </a:solidFill>
              </a:rPr>
              <a:t>way</a:t>
            </a:r>
            <a:r>
              <a:rPr lang="en-US" sz="1800" dirty="0" smtClean="0">
                <a:solidFill>
                  <a:schemeClr val="tx1"/>
                </a:solidFill>
              </a:rPr>
              <a:t> of</a:t>
            </a:r>
          </a:p>
          <a:p>
            <a:pPr>
              <a:buNone/>
            </a:pPr>
            <a:r>
              <a:rPr lang="en-US" sz="1800" dirty="0" smtClean="0">
                <a:solidFill>
                  <a:schemeClr val="tx1"/>
                </a:solidFill>
              </a:rPr>
              <a:t>in the family </a:t>
            </a:r>
            <a:r>
              <a:rPr lang="en-US" sz="1800" b="1" dirty="0" smtClean="0">
                <a:solidFill>
                  <a:schemeClr val="tx1"/>
                </a:solidFill>
              </a:rPr>
              <a:t>way</a:t>
            </a:r>
          </a:p>
          <a:p>
            <a:pPr>
              <a:buNone/>
            </a:pPr>
            <a:r>
              <a:rPr lang="en-US" sz="1800" dirty="0" smtClean="0">
                <a:solidFill>
                  <a:schemeClr val="tx1"/>
                </a:solidFill>
              </a:rPr>
              <a:t>in the same way/in different </a:t>
            </a:r>
            <a:r>
              <a:rPr lang="en-US" sz="1800" b="1" dirty="0" smtClean="0">
                <a:solidFill>
                  <a:schemeClr val="tx1"/>
                </a:solidFill>
              </a:rPr>
              <a:t>ways</a:t>
            </a:r>
            <a:r>
              <a:rPr lang="en-US" sz="1800" dirty="0" smtClean="0">
                <a:solidFill>
                  <a:schemeClr val="tx1"/>
                </a:solidFill>
              </a:rPr>
              <a:t> etc</a:t>
            </a:r>
          </a:p>
          <a:p>
            <a:pPr>
              <a:buNone/>
            </a:pPr>
            <a:r>
              <a:rPr lang="en-US" sz="1800" dirty="0" smtClean="0">
                <a:solidFill>
                  <a:schemeClr val="tx1"/>
                </a:solidFill>
              </a:rPr>
              <a:t>(in) the right/wrong </a:t>
            </a:r>
            <a:r>
              <a:rPr lang="en-US" sz="1800" b="1" dirty="0" smtClean="0">
                <a:solidFill>
                  <a:schemeClr val="tx1"/>
                </a:solidFill>
              </a:rPr>
              <a:t>way</a:t>
            </a:r>
          </a:p>
          <a:p>
            <a:pPr>
              <a:buNone/>
            </a:pPr>
            <a:r>
              <a:rPr lang="en-US" sz="1800" dirty="0" smtClean="0">
                <a:solidFill>
                  <a:schemeClr val="tx1"/>
                </a:solidFill>
              </a:rPr>
              <a:t>in the ordinary </a:t>
            </a:r>
            <a:r>
              <a:rPr lang="en-US" sz="1800" b="1" dirty="0" smtClean="0">
                <a:solidFill>
                  <a:schemeClr val="tx1"/>
                </a:solidFill>
              </a:rPr>
              <a:t>way</a:t>
            </a:r>
          </a:p>
          <a:p>
            <a:pPr>
              <a:buNone/>
            </a:pPr>
            <a:r>
              <a:rPr lang="en-US" sz="1800" dirty="0" smtClean="0">
                <a:solidFill>
                  <a:schemeClr val="tx1"/>
                </a:solidFill>
              </a:rPr>
              <a:t>in the normal </a:t>
            </a:r>
            <a:r>
              <a:rPr lang="en-US" sz="1800" b="1" dirty="0" smtClean="0">
                <a:solidFill>
                  <a:schemeClr val="tx1"/>
                </a:solidFill>
              </a:rPr>
              <a:t>way</a:t>
            </a:r>
          </a:p>
          <a:p>
            <a:pPr>
              <a:buNone/>
            </a:pPr>
            <a:r>
              <a:rPr lang="en-US" sz="1800" dirty="0" smtClean="0">
                <a:solidFill>
                  <a:schemeClr val="tx1"/>
                </a:solidFill>
              </a:rPr>
              <a:t>in the same </a:t>
            </a:r>
            <a:r>
              <a:rPr lang="en-US" sz="1800" b="1" dirty="0" smtClean="0">
                <a:solidFill>
                  <a:schemeClr val="tx1"/>
                </a:solidFill>
              </a:rPr>
              <a:t>way</a:t>
            </a:r>
          </a:p>
          <a:p>
            <a:pPr>
              <a:buNone/>
            </a:pPr>
            <a:r>
              <a:rPr lang="en-US" sz="1800" dirty="0" smtClean="0">
                <a:solidFill>
                  <a:schemeClr val="tx1"/>
                </a:solidFill>
              </a:rPr>
              <a:t>all the way down/across/through etc (</a:t>
            </a:r>
            <a:r>
              <a:rPr lang="en-US" sz="1800" dirty="0" err="1" smtClean="0">
                <a:solidFill>
                  <a:schemeClr val="tx1"/>
                </a:solidFill>
              </a:rPr>
              <a:t>sth</a:t>
            </a:r>
            <a:r>
              <a:rPr lang="en-US" sz="1800" dirty="0" smtClean="0">
                <a:solidFill>
                  <a:schemeClr val="tx1"/>
                </a:solidFill>
              </a:rPr>
              <a:t>)</a:t>
            </a:r>
          </a:p>
          <a:p>
            <a:pPr>
              <a:buNone/>
            </a:pPr>
            <a:r>
              <a:rPr lang="en-US" sz="1800" dirty="0" smtClean="0">
                <a:solidFill>
                  <a:schemeClr val="tx1"/>
                </a:solidFill>
              </a:rPr>
              <a:t>be laughing all the </a:t>
            </a:r>
            <a:r>
              <a:rPr lang="en-US" sz="1800" b="1" dirty="0" smtClean="0">
                <a:solidFill>
                  <a:schemeClr val="tx1"/>
                </a:solidFill>
              </a:rPr>
              <a:t>way</a:t>
            </a:r>
            <a:r>
              <a:rPr lang="en-US" sz="1800" dirty="0" smtClean="0">
                <a:solidFill>
                  <a:schemeClr val="tx1"/>
                </a:solidFill>
              </a:rPr>
              <a:t> to the bank</a:t>
            </a:r>
          </a:p>
          <a:p>
            <a:pPr>
              <a:buNone/>
            </a:pPr>
            <a:r>
              <a:rPr lang="en-US" sz="1800" dirty="0" smtClean="0">
                <a:solidFill>
                  <a:schemeClr val="tx1"/>
                </a:solidFill>
              </a:rPr>
              <a:t>on the/your/its </a:t>
            </a:r>
            <a:r>
              <a:rPr lang="en-US" sz="1800" b="1" dirty="0" smtClean="0">
                <a:solidFill>
                  <a:schemeClr val="tx1"/>
                </a:solidFill>
              </a:rPr>
              <a:t>way</a:t>
            </a:r>
            <a:r>
              <a:rPr lang="en-US" sz="1800" dirty="0" smtClean="0">
                <a:solidFill>
                  <a:schemeClr val="tx1"/>
                </a:solidFill>
              </a:rPr>
              <a:t> to</a:t>
            </a:r>
            <a:r>
              <a:rPr lang="tr-TR" sz="1800" dirty="0" smtClean="0">
                <a:solidFill>
                  <a:schemeClr val="tx1"/>
                </a:solidFill>
              </a:rPr>
              <a:t> </a:t>
            </a:r>
            <a:endParaRPr lang="en-US" sz="1800" b="1"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7" name="Picture 5"/>
          <p:cNvPicPr>
            <a:picLocks noChangeAspect="1" noChangeArrowheads="1"/>
          </p:cNvPicPr>
          <p:nvPr/>
        </p:nvPicPr>
        <p:blipFill>
          <a:blip r:embed="rId2" cstate="print"/>
          <a:srcRect/>
          <a:stretch>
            <a:fillRect/>
          </a:stretch>
        </p:blipFill>
        <p:spPr bwMode="auto">
          <a:xfrm>
            <a:off x="381000" y="0"/>
            <a:ext cx="8534400" cy="6477000"/>
          </a:xfrm>
          <a:prstGeom prst="rect">
            <a:avLst/>
          </a:prstGeom>
          <a:noFill/>
          <a:ln w="9525">
            <a:noFill/>
            <a:miter lim="800000"/>
            <a:headEnd/>
            <a:tailEnd/>
          </a:ln>
          <a:effectLst/>
        </p:spPr>
      </p:pic>
      <p:sp>
        <p:nvSpPr>
          <p:cNvPr id="2" name="Title 1"/>
          <p:cNvSpPr>
            <a:spLocks noGrp="1"/>
          </p:cNvSpPr>
          <p:nvPr>
            <p:ph type="title"/>
          </p:nvPr>
        </p:nvSpPr>
        <p:spPr>
          <a:xfrm>
            <a:off x="0" y="0"/>
            <a:ext cx="5334000" cy="685800"/>
          </a:xfrm>
        </p:spPr>
        <p:style>
          <a:lnRef idx="2">
            <a:schemeClr val="accent4">
              <a:shade val="50000"/>
            </a:schemeClr>
          </a:lnRef>
          <a:fillRef idx="1">
            <a:schemeClr val="accent4"/>
          </a:fillRef>
          <a:effectRef idx="0">
            <a:schemeClr val="accent4"/>
          </a:effectRef>
          <a:fontRef idx="minor">
            <a:schemeClr val="lt1"/>
          </a:fontRef>
        </p:style>
        <p:txBody>
          <a:bodyPr/>
          <a:lstStyle/>
          <a:p>
            <a:r>
              <a:rPr lang="tr-TR" sz="2400" dirty="0" smtClean="0"/>
              <a:t>EXPRESSIONS WITH </a:t>
            </a:r>
            <a:r>
              <a:rPr lang="tr-TR" sz="2400" dirty="0" smtClean="0">
                <a:solidFill>
                  <a:srgbClr val="FF0000"/>
                </a:solidFill>
              </a:rPr>
              <a:t>WAY- 8</a:t>
            </a:r>
            <a:endParaRPr lang="en-US" sz="2400" dirty="0">
              <a:solidFill>
                <a:srgbClr val="FF0000"/>
              </a:solidFill>
            </a:endParaRPr>
          </a:p>
        </p:txBody>
      </p:sp>
      <p:sp>
        <p:nvSpPr>
          <p:cNvPr id="3" name="Content Placeholder 2"/>
          <p:cNvSpPr>
            <a:spLocks noGrp="1"/>
          </p:cNvSpPr>
          <p:nvPr>
            <p:ph idx="1"/>
          </p:nvPr>
        </p:nvSpPr>
        <p:spPr>
          <a:xfrm>
            <a:off x="457200" y="3048000"/>
            <a:ext cx="8077200" cy="3810000"/>
          </a:xfrm>
        </p:spPr>
        <p:txBody>
          <a:bodyPr/>
          <a:lstStyle/>
          <a:p>
            <a:pPr>
              <a:buNone/>
            </a:pPr>
            <a:r>
              <a:rPr lang="tr-TR" sz="2400" dirty="0" smtClean="0"/>
              <a:t>                        find your way</a:t>
            </a:r>
          </a:p>
          <a:p>
            <a:pPr>
              <a:buNone/>
            </a:pPr>
            <a:r>
              <a:rPr lang="tr-TR" sz="2400" dirty="0" smtClean="0"/>
              <a:t>              a long way</a:t>
            </a:r>
          </a:p>
          <a:p>
            <a:pPr>
              <a:buNone/>
            </a:pPr>
            <a:r>
              <a:rPr lang="tr-TR" sz="2400" dirty="0" smtClean="0"/>
              <a:t>       On our way</a:t>
            </a:r>
          </a:p>
          <a:p>
            <a:pPr>
              <a:buNone/>
            </a:pPr>
            <a:r>
              <a:rPr lang="tr-TR" sz="2400" dirty="0" smtClean="0"/>
              <a:t>                                </a:t>
            </a:r>
            <a:r>
              <a:rPr lang="tr-TR" sz="1800" b="1" dirty="0" smtClean="0"/>
              <a:t>out of their way</a:t>
            </a:r>
          </a:p>
          <a:p>
            <a:pPr>
              <a:buNone/>
            </a:pPr>
            <a:endParaRPr lang="tr-TR" sz="1800" b="1" dirty="0" smtClean="0"/>
          </a:p>
          <a:p>
            <a:pPr>
              <a:buNone/>
            </a:pPr>
            <a:endParaRPr lang="tr-TR" sz="1800" b="1" dirty="0" smtClean="0"/>
          </a:p>
          <a:p>
            <a:pPr>
              <a:buNone/>
            </a:pPr>
            <a:r>
              <a:rPr lang="tr-TR" sz="1800" b="1" dirty="0" smtClean="0"/>
              <a:t>         in the way</a:t>
            </a:r>
          </a:p>
          <a:p>
            <a:pPr>
              <a:buNone/>
            </a:pPr>
            <a:endParaRPr lang="tr-TR" sz="1800" b="1" dirty="0" smtClean="0"/>
          </a:p>
          <a:p>
            <a:pPr>
              <a:buNone/>
            </a:pPr>
            <a:r>
              <a:rPr lang="tr-TR" sz="1800" b="1" dirty="0" smtClean="0"/>
              <a:t>                                                                         get her own way         </a:t>
            </a:r>
          </a:p>
          <a:p>
            <a:pPr>
              <a:buNone/>
            </a:pPr>
            <a:endParaRPr lang="en-US" sz="2400" b="1" dirty="0"/>
          </a:p>
        </p:txBody>
      </p:sp>
      <p:sp>
        <p:nvSpPr>
          <p:cNvPr id="8" name="Rectangle 7"/>
          <p:cNvSpPr/>
          <p:nvPr/>
        </p:nvSpPr>
        <p:spPr>
          <a:xfrm>
            <a:off x="6096000" y="6488668"/>
            <a:ext cx="1460656" cy="369332"/>
          </a:xfrm>
          <a:prstGeom prst="rect">
            <a:avLst/>
          </a:prstGeom>
        </p:spPr>
        <p:txBody>
          <a:bodyPr wrap="none">
            <a:spAutoFit/>
          </a:bodyPr>
          <a:lstStyle/>
          <a:p>
            <a:pPr marL="457200" indent="-457200"/>
            <a:r>
              <a:rPr lang="tr-TR" b="1" dirty="0" smtClean="0"/>
              <a:t>VOC EX. 3</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10600" cy="4911725"/>
          </a:xfrm>
        </p:spPr>
        <p:txBody>
          <a:bodyPr/>
          <a:lstStyle/>
          <a:p>
            <a:r>
              <a:rPr lang="tr-TR" dirty="0" smtClean="0"/>
              <a:t>YOUR SENTENCE: </a:t>
            </a:r>
          </a:p>
          <a:p>
            <a:pPr marL="457200" indent="-457200">
              <a:buFont typeface="+mj-lt"/>
              <a:buAutoNum type="arabicPeriod"/>
            </a:pPr>
            <a:r>
              <a:rPr lang="tr-TR" sz="2000" b="1" dirty="0" smtClean="0"/>
              <a:t>find your way</a:t>
            </a:r>
          </a:p>
          <a:p>
            <a:pPr marL="457200" indent="-457200">
              <a:buFont typeface="+mj-lt"/>
              <a:buAutoNum type="arabicPeriod"/>
            </a:pPr>
            <a:r>
              <a:rPr lang="en-US" sz="2000" b="1" dirty="0" smtClean="0"/>
              <a:t>Will you be able to find your way back?</a:t>
            </a:r>
            <a:endParaRPr lang="tr-TR" sz="2000" b="1" dirty="0" smtClean="0"/>
          </a:p>
          <a:p>
            <a:pPr marL="457200" indent="-457200">
              <a:buFont typeface="+mj-lt"/>
              <a:buAutoNum type="arabicPeriod"/>
            </a:pPr>
            <a:r>
              <a:rPr lang="tr-TR" sz="2000" b="1" dirty="0" smtClean="0"/>
              <a:t>a long way: </a:t>
            </a:r>
            <a:r>
              <a:rPr lang="en-US" sz="2000" dirty="0" smtClean="0"/>
              <a:t>great distance </a:t>
            </a:r>
            <a:endParaRPr lang="tr-TR" sz="2000" b="1" dirty="0" smtClean="0"/>
          </a:p>
          <a:p>
            <a:pPr marL="457200" indent="-457200">
              <a:buNone/>
            </a:pPr>
            <a:r>
              <a:rPr lang="tr-TR" sz="2000" dirty="0" smtClean="0"/>
              <a:t>Ist. </a:t>
            </a:r>
            <a:r>
              <a:rPr lang="en-US" sz="2000" dirty="0" smtClean="0"/>
              <a:t>is a long way from </a:t>
            </a:r>
            <a:r>
              <a:rPr lang="tr-TR" sz="2000" dirty="0" smtClean="0"/>
              <a:t>Erbil</a:t>
            </a:r>
            <a:r>
              <a:rPr lang="en-US" sz="2000" dirty="0" smtClean="0"/>
              <a:t>.</a:t>
            </a:r>
            <a:endParaRPr lang="tr-TR" sz="2000" dirty="0" smtClean="0"/>
          </a:p>
          <a:p>
            <a:pPr marL="457200" indent="-457200">
              <a:buNone/>
            </a:pPr>
            <a:r>
              <a:rPr lang="tr-TR" sz="2000" dirty="0" smtClean="0"/>
              <a:t>My sister </a:t>
            </a:r>
            <a:r>
              <a:rPr lang="en-US" sz="2000" dirty="0" smtClean="0"/>
              <a:t>lives in </a:t>
            </a:r>
            <a:r>
              <a:rPr lang="tr-TR" sz="2000" dirty="0" smtClean="0"/>
              <a:t>Izmir</a:t>
            </a:r>
            <a:r>
              <a:rPr lang="en-US" sz="2000" dirty="0" smtClean="0"/>
              <a:t>, which is </a:t>
            </a:r>
            <a:r>
              <a:rPr lang="en-US" sz="2000" b="1" dirty="0" smtClean="0"/>
              <a:t>a long way </a:t>
            </a:r>
            <a:r>
              <a:rPr lang="en-US" sz="2000" dirty="0" smtClean="0"/>
              <a:t>away.</a:t>
            </a:r>
            <a:endParaRPr lang="tr-TR" sz="2000" b="1" dirty="0" smtClean="0"/>
          </a:p>
          <a:p>
            <a:pPr marL="457200" indent="-457200">
              <a:buFont typeface="+mj-lt"/>
              <a:buAutoNum type="arabicPeriod"/>
            </a:pPr>
            <a:r>
              <a:rPr lang="tr-TR" sz="2000" b="1" dirty="0" smtClean="0"/>
              <a:t>On our way</a:t>
            </a:r>
          </a:p>
          <a:p>
            <a:pPr marL="457200" indent="-457200">
              <a:buFont typeface="+mj-lt"/>
              <a:buAutoNum type="arabicPeriod"/>
            </a:pPr>
            <a:r>
              <a:rPr lang="tr-TR" sz="2000" b="1" dirty="0" smtClean="0"/>
              <a:t>out of their way</a:t>
            </a:r>
          </a:p>
          <a:p>
            <a:pPr marL="457200" indent="-457200">
              <a:buFont typeface="+mj-lt"/>
              <a:buAutoNum type="arabicPeriod"/>
            </a:pPr>
            <a:r>
              <a:rPr lang="tr-TR" sz="2000" b="1" dirty="0" smtClean="0"/>
              <a:t>in the way</a:t>
            </a:r>
          </a:p>
          <a:p>
            <a:pPr marL="457200" indent="-457200">
              <a:buFont typeface="+mj-lt"/>
              <a:buAutoNum type="arabicPeriod"/>
            </a:pPr>
            <a:r>
              <a:rPr lang="tr-TR" sz="2000" b="1" dirty="0" smtClean="0"/>
              <a:t>get her own way</a:t>
            </a:r>
            <a:endParaRPr lang="en-US" sz="2000" b="1" dirty="0"/>
          </a:p>
        </p:txBody>
      </p:sp>
      <p:sp>
        <p:nvSpPr>
          <p:cNvPr id="4" name="Title 1"/>
          <p:cNvSpPr>
            <a:spLocks noGrp="1"/>
          </p:cNvSpPr>
          <p:nvPr>
            <p:ph type="title"/>
          </p:nvPr>
        </p:nvSpPr>
        <p:spPr>
          <a:xfrm>
            <a:off x="0" y="0"/>
            <a:ext cx="5334000" cy="685800"/>
          </a:xfrm>
        </p:spPr>
        <p:style>
          <a:lnRef idx="2">
            <a:schemeClr val="accent4">
              <a:shade val="50000"/>
            </a:schemeClr>
          </a:lnRef>
          <a:fillRef idx="1">
            <a:schemeClr val="accent4"/>
          </a:fillRef>
          <a:effectRef idx="0">
            <a:schemeClr val="accent4"/>
          </a:effectRef>
          <a:fontRef idx="minor">
            <a:schemeClr val="lt1"/>
          </a:fontRef>
        </p:style>
        <p:txBody>
          <a:bodyPr/>
          <a:lstStyle/>
          <a:p>
            <a:r>
              <a:rPr lang="tr-TR" sz="2400" dirty="0" smtClean="0"/>
              <a:t>EXPRESSIONS WITH </a:t>
            </a:r>
            <a:r>
              <a:rPr lang="tr-TR" sz="2400" dirty="0" smtClean="0">
                <a:solidFill>
                  <a:srgbClr val="FF0000"/>
                </a:solidFill>
              </a:rPr>
              <a:t>WAY- 8</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
          </p:nvPr>
        </p:nvSpPr>
        <p:spPr/>
        <p:txBody>
          <a:bodyPr/>
          <a:lstStyle/>
          <a:p>
            <a:r>
              <a:rPr lang="tr-TR" dirty="0" smtClean="0"/>
              <a:t>Circle the mistakes</a:t>
            </a:r>
            <a:endParaRPr lang="en-US" dirty="0"/>
          </a:p>
        </p:txBody>
      </p:sp>
      <p:pic>
        <p:nvPicPr>
          <p:cNvPr id="51202" name="Picture 2"/>
          <p:cNvPicPr>
            <a:picLocks noChangeAspect="1" noChangeArrowheads="1"/>
          </p:cNvPicPr>
          <p:nvPr/>
        </p:nvPicPr>
        <p:blipFill>
          <a:blip r:embed="rId2" cstate="print"/>
          <a:srcRect/>
          <a:stretch>
            <a:fillRect/>
          </a:stretch>
        </p:blipFill>
        <p:spPr bwMode="auto">
          <a:xfrm>
            <a:off x="381000" y="0"/>
            <a:ext cx="4038600" cy="6772352"/>
          </a:xfrm>
          <a:prstGeom prst="rect">
            <a:avLst/>
          </a:prstGeom>
          <a:noFill/>
          <a:ln w="9525">
            <a:noFill/>
            <a:miter lim="800000"/>
            <a:headEnd/>
            <a:tailEnd/>
          </a:ln>
          <a:effectLst/>
        </p:spPr>
      </p:pic>
      <p:sp>
        <p:nvSpPr>
          <p:cNvPr id="8" name="Title 1"/>
          <p:cNvSpPr>
            <a:spLocks noGrp="1"/>
          </p:cNvSpPr>
          <p:nvPr>
            <p:ph type="title"/>
          </p:nvPr>
        </p:nvSpPr>
        <p:spPr>
          <a:xfrm>
            <a:off x="5334000" y="0"/>
            <a:ext cx="3810000" cy="685800"/>
          </a:xfrm>
        </p:spPr>
        <p:style>
          <a:lnRef idx="2">
            <a:schemeClr val="accent4">
              <a:shade val="50000"/>
            </a:schemeClr>
          </a:lnRef>
          <a:fillRef idx="1">
            <a:schemeClr val="accent4"/>
          </a:fillRef>
          <a:effectRef idx="0">
            <a:schemeClr val="accent4"/>
          </a:effectRef>
          <a:fontRef idx="minor">
            <a:schemeClr val="lt1"/>
          </a:fontRef>
        </p:style>
        <p:txBody>
          <a:bodyPr/>
          <a:lstStyle/>
          <a:p>
            <a:pPr algn="r"/>
            <a:r>
              <a:rPr lang="tr-TR" sz="2400" dirty="0" smtClean="0"/>
              <a:t>WRITING REPLY  - 9</a:t>
            </a:r>
            <a:endParaRPr lang="en-US" sz="2400" dirty="0">
              <a:solidFill>
                <a:srgbClr val="FF0000"/>
              </a:solidFill>
            </a:endParaRPr>
          </a:p>
        </p:txBody>
      </p:sp>
      <p:cxnSp>
        <p:nvCxnSpPr>
          <p:cNvPr id="10" name="Straight Connector 9"/>
          <p:cNvCxnSpPr/>
          <p:nvPr/>
        </p:nvCxnSpPr>
        <p:spPr bwMode="auto">
          <a:xfrm>
            <a:off x="838200" y="685800"/>
            <a:ext cx="1143000" cy="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a:off x="2286000" y="1524000"/>
            <a:ext cx="838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2209800" y="2590800"/>
            <a:ext cx="1066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1295400" y="3352800"/>
            <a:ext cx="914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0" y="6172200"/>
            <a:ext cx="3810000" cy="685800"/>
          </a:xfrm>
        </p:spPr>
        <p:style>
          <a:lnRef idx="2">
            <a:schemeClr val="accent4">
              <a:shade val="50000"/>
            </a:schemeClr>
          </a:lnRef>
          <a:fillRef idx="1">
            <a:schemeClr val="accent4"/>
          </a:fillRef>
          <a:effectRef idx="0">
            <a:schemeClr val="accent4"/>
          </a:effectRef>
          <a:fontRef idx="minor">
            <a:schemeClr val="lt1"/>
          </a:fontRef>
        </p:style>
        <p:txBody>
          <a:bodyPr/>
          <a:lstStyle/>
          <a:p>
            <a:pPr algn="r"/>
            <a:r>
              <a:rPr lang="tr-TR" sz="2400" dirty="0" smtClean="0"/>
              <a:t>WRITING REPLY  - 9</a:t>
            </a:r>
            <a:endParaRPr lang="en-US" sz="2400" dirty="0">
              <a:solidFill>
                <a:srgbClr val="FF0000"/>
              </a:solidFill>
            </a:endParaRPr>
          </a:p>
        </p:txBody>
      </p:sp>
      <p:pic>
        <p:nvPicPr>
          <p:cNvPr id="50179" name="Picture 3"/>
          <p:cNvPicPr>
            <a:picLocks noChangeAspect="1" noChangeArrowheads="1"/>
          </p:cNvPicPr>
          <p:nvPr/>
        </p:nvPicPr>
        <p:blipFill>
          <a:blip r:embed="rId3" cstate="print"/>
          <a:srcRect/>
          <a:stretch>
            <a:fillRect/>
          </a:stretch>
        </p:blipFill>
        <p:spPr bwMode="auto">
          <a:xfrm>
            <a:off x="152400" y="-152400"/>
            <a:ext cx="4724400" cy="7239000"/>
          </a:xfrm>
          <a:prstGeom prst="rect">
            <a:avLst/>
          </a:prstGeom>
          <a:noFill/>
          <a:ln w="9525">
            <a:noFill/>
            <a:miter lim="800000"/>
            <a:headEnd/>
            <a:tailEnd/>
          </a:ln>
          <a:effectLst/>
        </p:spPr>
      </p:pic>
      <p:sp>
        <p:nvSpPr>
          <p:cNvPr id="7" name="Content Placeholder 5"/>
          <p:cNvSpPr>
            <a:spLocks noGrp="1"/>
          </p:cNvSpPr>
          <p:nvPr>
            <p:ph sz="quarter" idx="4294967295"/>
          </p:nvPr>
        </p:nvSpPr>
        <p:spPr>
          <a:xfrm>
            <a:off x="4876800" y="0"/>
            <a:ext cx="4041775" cy="5943600"/>
          </a:xfrm>
          <a:prstGeom prst="rect">
            <a:avLst/>
          </a:prstGeom>
        </p:spPr>
        <p:txBody>
          <a:bodyPr/>
          <a:lstStyle/>
          <a:p>
            <a:pPr>
              <a:buFontTx/>
              <a:buChar char="-"/>
            </a:pPr>
            <a:r>
              <a:rPr lang="tr-TR" sz="2400" dirty="0" smtClean="0"/>
              <a:t>Dear David</a:t>
            </a:r>
          </a:p>
          <a:p>
            <a:pPr>
              <a:buFontTx/>
              <a:buChar char="-"/>
            </a:pPr>
            <a:endParaRPr lang="tr-TR" sz="2400" dirty="0" smtClean="0"/>
          </a:p>
          <a:p>
            <a:pPr>
              <a:buFontTx/>
              <a:buChar char="-"/>
            </a:pPr>
            <a:r>
              <a:rPr lang="tr-TR" sz="2400" dirty="0" smtClean="0"/>
              <a:t>What day you are arriving</a:t>
            </a:r>
          </a:p>
          <a:p>
            <a:pPr>
              <a:buFontTx/>
              <a:buChar char="-"/>
            </a:pPr>
            <a:endParaRPr lang="tr-TR" sz="2400" dirty="0" smtClean="0"/>
          </a:p>
          <a:p>
            <a:pPr>
              <a:buFontTx/>
              <a:buChar char="-"/>
            </a:pPr>
            <a:r>
              <a:rPr lang="tr-TR" sz="2400" dirty="0" smtClean="0"/>
              <a:t>you mention seeing</a:t>
            </a:r>
          </a:p>
          <a:p>
            <a:pPr>
              <a:buFontTx/>
              <a:buChar char="-"/>
            </a:pPr>
            <a:r>
              <a:rPr lang="tr-TR" sz="2400" dirty="0" smtClean="0"/>
              <a:t>doesn’t like me staying out</a:t>
            </a:r>
          </a:p>
          <a:p>
            <a:pPr>
              <a:buFontTx/>
              <a:buChar char="-"/>
            </a:pPr>
            <a:endParaRPr lang="tr-TR" sz="2400" dirty="0" smtClean="0"/>
          </a:p>
          <a:p>
            <a:pPr>
              <a:buFontTx/>
              <a:buChar char="-"/>
            </a:pPr>
            <a:endParaRPr lang="tr-TR" sz="2400" dirty="0" smtClean="0"/>
          </a:p>
          <a:p>
            <a:pPr>
              <a:buFontTx/>
              <a:buChar char="-"/>
            </a:pPr>
            <a:r>
              <a:rPr lang="tr-TR" sz="2400" dirty="0" smtClean="0"/>
              <a:t>swimming</a:t>
            </a:r>
          </a:p>
          <a:p>
            <a:pPr>
              <a:buFontTx/>
              <a:buChar char="-"/>
            </a:pPr>
            <a:r>
              <a:rPr lang="tr-TR" sz="2400" dirty="0" smtClean="0"/>
              <a:t>I am excited </a:t>
            </a:r>
          </a:p>
          <a:p>
            <a:pPr>
              <a:buFontTx/>
              <a:buChar char="-"/>
            </a:pPr>
            <a:r>
              <a:rPr lang="tr-TR" sz="2400" dirty="0" smtClean="0"/>
              <a:t>for a long time</a:t>
            </a:r>
          </a:p>
          <a:p>
            <a:pPr>
              <a:buFontTx/>
              <a:buChar char="-"/>
            </a:pPr>
            <a:endParaRPr lang="tr-TR" sz="2400" dirty="0" smtClean="0"/>
          </a:p>
          <a:p>
            <a:pPr>
              <a:buFontTx/>
              <a:buChar char="-"/>
            </a:pPr>
            <a:endParaRPr lang="tr-TR" sz="2400" dirty="0" smtClean="0"/>
          </a:p>
          <a:p>
            <a:pPr>
              <a:buFontTx/>
              <a:buChar char="-"/>
            </a:pPr>
            <a:endParaRPr lang="tr-TR" sz="2400" dirty="0" smtClean="0"/>
          </a:p>
          <a:p>
            <a:pPr>
              <a:buFontTx/>
              <a:buChar char="-"/>
            </a:pPr>
            <a:endParaRPr lang="tr-TR" sz="2400" dirty="0" smtClean="0"/>
          </a:p>
          <a:p>
            <a:pPr>
              <a:buFontTx/>
              <a:buChar char="-"/>
            </a:pPr>
            <a:endParaRPr lang="tr-TR" sz="2400" dirty="0" smtClean="0"/>
          </a:p>
          <a:p>
            <a:pPr>
              <a:buFontTx/>
              <a:buChar char="-"/>
            </a:pPr>
            <a:endParaRPr lang="en-US" sz="2400" dirty="0"/>
          </a:p>
        </p:txBody>
      </p:sp>
      <p:cxnSp>
        <p:nvCxnSpPr>
          <p:cNvPr id="9" name="Straight Connector 8"/>
          <p:cNvCxnSpPr/>
          <p:nvPr/>
        </p:nvCxnSpPr>
        <p:spPr bwMode="auto">
          <a:xfrm>
            <a:off x="533400" y="533400"/>
            <a:ext cx="15240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bwMode="auto">
          <a:xfrm>
            <a:off x="1143000" y="1447800"/>
            <a:ext cx="22860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bwMode="auto">
          <a:xfrm>
            <a:off x="2362200" y="2590800"/>
            <a:ext cx="17526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bwMode="auto">
          <a:xfrm>
            <a:off x="3657600" y="2971800"/>
            <a:ext cx="7620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bwMode="auto">
          <a:xfrm>
            <a:off x="304800" y="3352800"/>
            <a:ext cx="20574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bwMode="auto">
          <a:xfrm>
            <a:off x="1905000" y="4800600"/>
            <a:ext cx="9144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bwMode="auto">
          <a:xfrm>
            <a:off x="2590800" y="4876800"/>
            <a:ext cx="14478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bwMode="auto">
          <a:xfrm>
            <a:off x="1295400" y="5638800"/>
            <a:ext cx="2286000" cy="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20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2000"/>
                                        <p:tgtEl>
                                          <p:spTgt spid="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9" end="9"/>
                                            </p:txEl>
                                          </p:spTgt>
                                        </p:tgtEl>
                                        <p:attrNameLst>
                                          <p:attrName>style.visibility</p:attrName>
                                        </p:attrNameLst>
                                      </p:cBhvr>
                                      <p:to>
                                        <p:strVal val="visible"/>
                                      </p:to>
                                    </p:set>
                                    <p:animEffect transition="in" filter="fade">
                                      <p:cBhvr>
                                        <p:cTn id="32" dur="2000"/>
                                        <p:tgtEl>
                                          <p:spTgt spid="7">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animEffect transition="in" filter="fade">
                                      <p:cBhvr>
                                        <p:cTn id="37" dur="2000"/>
                                        <p:tgtEl>
                                          <p:spTgt spid="7">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0179"/>
                                        </p:tgtEl>
                                        <p:attrNameLst>
                                          <p:attrName>style.visibility</p:attrName>
                                        </p:attrNameLst>
                                      </p:cBhvr>
                                      <p:to>
                                        <p:strVal val="visible"/>
                                      </p:to>
                                    </p:set>
                                    <p:animEffect transition="in" filter="fade">
                                      <p:cBhvr>
                                        <p:cTn id="42" dur="20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SONG</a:t>
            </a:r>
            <a:endParaRPr lang="en-US" dirty="0"/>
          </a:p>
        </p:txBody>
      </p:sp>
      <p:sp>
        <p:nvSpPr>
          <p:cNvPr id="3" name="Content Placeholder 2"/>
          <p:cNvSpPr>
            <a:spLocks noGrp="1"/>
          </p:cNvSpPr>
          <p:nvPr>
            <p:ph idx="1"/>
          </p:nvPr>
        </p:nvSpPr>
        <p:spPr/>
        <p:txBody>
          <a:bodyPr/>
          <a:lstStyle/>
          <a:p>
            <a:r>
              <a:rPr lang="tr-TR" dirty="0" smtClean="0">
                <a:hlinkClick r:id="rId2" action="ppaction://hlinkfile"/>
              </a:rPr>
              <a:t>25. GOT THE </a:t>
            </a:r>
            <a:r>
              <a:rPr lang="tr-TR" dirty="0" smtClean="0">
                <a:hlinkClick r:id="rId2" action="ppaction://hlinkfile"/>
              </a:rPr>
              <a:t>BLUE</a:t>
            </a:r>
            <a:endParaRPr lang="tr-TR" dirty="0" smtClean="0"/>
          </a:p>
          <a:p>
            <a:r>
              <a:rPr lang="en-US" smtClean="0">
                <a:hlinkClick r:id="rId3"/>
              </a:rPr>
              <a:t>http://prepsch.fatih.edu.tr/?dokumanlar,0,0,129,290</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865187"/>
          </a:xfrm>
        </p:spPr>
        <p:txBody>
          <a:bodyPr/>
          <a:lstStyle/>
          <a:p>
            <a:r>
              <a:rPr lang="tr-TR" dirty="0" smtClean="0"/>
              <a:t>LuzümsuzNotlar. </a:t>
            </a:r>
            <a:endParaRPr lang="en-US" dirty="0"/>
          </a:p>
        </p:txBody>
      </p:sp>
      <p:sp>
        <p:nvSpPr>
          <p:cNvPr id="3" name="Content Placeholder 2"/>
          <p:cNvSpPr>
            <a:spLocks noGrp="1"/>
          </p:cNvSpPr>
          <p:nvPr>
            <p:ph idx="1"/>
          </p:nvPr>
        </p:nvSpPr>
        <p:spPr>
          <a:xfrm>
            <a:off x="0" y="609600"/>
            <a:ext cx="8915400" cy="5943600"/>
          </a:xfrm>
        </p:spPr>
        <p:txBody>
          <a:bodyPr/>
          <a:lstStyle/>
          <a:p>
            <a:r>
              <a:rPr lang="tr-TR" sz="2000" b="1" dirty="0" smtClean="0"/>
              <a:t>Şu FCE FAST kitabının Writing kısmı inanılmaz yoğun.. Ne bu kardeşim. Kathy (Kitap yazarı) hanım abartmış...</a:t>
            </a:r>
          </a:p>
          <a:p>
            <a:r>
              <a:rPr lang="tr-TR" sz="2000" b="1" dirty="0" smtClean="0"/>
              <a:t>Mektup dertleri adamların bitmiyor. Biz yıllarca asker mektubu yazarak işi bitirdik. Düzen-müzene ne gerek var. Anam bize mektup yazarak yazmasını geliştirdi. Düzen müzen yoktu anlaşıyorduk. Kathy abla bir daha şu kitabı yazarsan sen bize SSK’ya veya savcı Hilmi Bey’e komşumuzun horozu hakkında şikayet nasıl nasıl yazılır onu de. </a:t>
            </a:r>
          </a:p>
          <a:p>
            <a:r>
              <a:rPr lang="tr-TR" sz="2000" b="1" dirty="0" smtClean="0"/>
              <a:t>Şarkı bulana kadar epey uğraştım. İlla modal ile ilgili olsun dedim. Vaz geçtim. Bugünlerde Blues takılmak ilazım. Tam yaşıma uygun mu ne. GARY MOORE – still got the blues. Eleman gitarı konuşturuyor.  Yanlık arka arkaya 10 defa dinleyince bulantı başladı. Eskiden böyle değildim. Yaşlandık mi harbiden. Bizim delikanlıyı göndersem ders verir mi acep? Ahiretini kurtaracak bir amel olur mu?</a:t>
            </a:r>
          </a:p>
          <a:p>
            <a:r>
              <a:rPr lang="tr-TR" sz="2000" b="1" dirty="0" smtClean="0"/>
              <a:t>Şu anaokuluna nazar değdi. Kitap meselesi dün saat 9.21’de oturdu. Bizim işler son dakikaya kalıyor.</a:t>
            </a:r>
          </a:p>
          <a:p>
            <a:r>
              <a:rPr lang="tr-TR" sz="2000" b="1" dirty="0" smtClean="0"/>
              <a:t> </a:t>
            </a:r>
            <a:endParaRPr lang="en-US" sz="2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10190</TotalTime>
  <Words>1918</Words>
  <Application>Microsoft Office PowerPoint</Application>
  <PresentationFormat>On-screen Show (4:3)</PresentationFormat>
  <Paragraphs>392</Paragraphs>
  <Slides>37</Slides>
  <Notes>8</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Level</vt:lpstr>
      <vt:lpstr> MARCH 13, 2012 LESSONS- 17-18-19  UNIT 1: “Life Style ” </vt:lpstr>
      <vt:lpstr>Lesson Plan</vt:lpstr>
      <vt:lpstr>NOUN ENDINGS</vt:lpstr>
      <vt:lpstr>NOUN ENDINGS – ion, -y, -ity, -ation, -ment, -action, -ness</vt:lpstr>
      <vt:lpstr>NOUN ENDINGS – Practice  Voc. Book. Unit 1 Ex 1</vt:lpstr>
      <vt:lpstr>More examples NOUN ENDINGS - NESS</vt:lpstr>
      <vt:lpstr>WRITING</vt:lpstr>
      <vt:lpstr>Slide 8</vt:lpstr>
      <vt:lpstr>WRITING – 1   (Transactional Email</vt:lpstr>
      <vt:lpstr>WRITING – 1   (Transactional Email</vt:lpstr>
      <vt:lpstr>USEFUL EXPRESSIONS  - 2 </vt:lpstr>
      <vt:lpstr>Slide 12</vt:lpstr>
      <vt:lpstr>More USEFUL EXPRESSIONS </vt:lpstr>
      <vt:lpstr>More USEFUL EXPRESSIONS </vt:lpstr>
      <vt:lpstr>3 – Informal words or expressions  means the same as these more formal ones.  </vt:lpstr>
      <vt:lpstr>4 – Look at the notes Carla has made.  Write one sentence for each of Carla’s notes</vt:lpstr>
      <vt:lpstr>4 – Look at the notes Carla has made.  Write one sentence for each of Carla’s notes</vt:lpstr>
      <vt:lpstr>Slide 18</vt:lpstr>
      <vt:lpstr>5 – Is Carla’s email different from what you expected?</vt:lpstr>
      <vt:lpstr>5 – Is Carla’s email different from what you expected?</vt:lpstr>
      <vt:lpstr>5 – Is Carla’s email different from what you expected?</vt:lpstr>
      <vt:lpstr>5 – Is Carla’s email different from what you expected?</vt:lpstr>
      <vt:lpstr>5 – Is Carla’s email different from what you expected?</vt:lpstr>
      <vt:lpstr>LAYOUT</vt:lpstr>
      <vt:lpstr>CAN YOU TELL ME? - 6</vt:lpstr>
      <vt:lpstr>CAN YOU TELL ME? – 7 Rewrite the sentences</vt:lpstr>
      <vt:lpstr>CAN YOU TELL ME? – 7 Rewrite the sentences</vt:lpstr>
      <vt:lpstr>CAN YOU TELL ME? – 7 Rewrite the sentences</vt:lpstr>
      <vt:lpstr>CAN YOU TELL ME? – 7 Rewrite the sentences</vt:lpstr>
      <vt:lpstr>EXPRESSIONS WITH WAY- 8</vt:lpstr>
      <vt:lpstr>EXPRESSIONS WITH WAY- 8</vt:lpstr>
      <vt:lpstr>EXPRESSIONS WITH WAY- 8</vt:lpstr>
      <vt:lpstr>EXPRESSIONS WITH WAY- 8</vt:lpstr>
      <vt:lpstr>WRITING REPLY  - 9</vt:lpstr>
      <vt:lpstr>WRITING REPLY  - 9</vt:lpstr>
      <vt:lpstr>SONG</vt:lpstr>
      <vt:lpstr>LuzümsuzNotlar. </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Summarizing, paraphrasing,  quoting</dc:title>
  <dc:creator>:</dc:creator>
  <cp:lastModifiedBy>admin</cp:lastModifiedBy>
  <cp:revision>409</cp:revision>
  <dcterms:created xsi:type="dcterms:W3CDTF">2007-01-05T23:34:49Z</dcterms:created>
  <dcterms:modified xsi:type="dcterms:W3CDTF">2012-03-28T16:04:51Z</dcterms:modified>
</cp:coreProperties>
</file>