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 id="2147483668" r:id="rId2"/>
  </p:sldMasterIdLst>
  <p:notesMasterIdLst>
    <p:notesMasterId r:id="rId95"/>
  </p:notesMasterIdLst>
  <p:handoutMasterIdLst>
    <p:handoutMasterId r:id="rId96"/>
  </p:handoutMasterIdLst>
  <p:sldIdLst>
    <p:sldId id="256" r:id="rId3"/>
    <p:sldId id="412" r:id="rId4"/>
    <p:sldId id="413" r:id="rId5"/>
    <p:sldId id="416" r:id="rId6"/>
    <p:sldId id="411" r:id="rId7"/>
    <p:sldId id="279" r:id="rId8"/>
    <p:sldId id="339" r:id="rId9"/>
    <p:sldId id="351" r:id="rId10"/>
    <p:sldId id="288" r:id="rId11"/>
    <p:sldId id="345" r:id="rId12"/>
    <p:sldId id="301" r:id="rId13"/>
    <p:sldId id="341" r:id="rId14"/>
    <p:sldId id="344" r:id="rId15"/>
    <p:sldId id="342" r:id="rId16"/>
    <p:sldId id="291" r:id="rId17"/>
    <p:sldId id="293" r:id="rId18"/>
    <p:sldId id="292" r:id="rId19"/>
    <p:sldId id="280" r:id="rId20"/>
    <p:sldId id="330" r:id="rId21"/>
    <p:sldId id="331" r:id="rId22"/>
    <p:sldId id="332" r:id="rId23"/>
    <p:sldId id="343" r:id="rId24"/>
    <p:sldId id="333" r:id="rId25"/>
    <p:sldId id="303" r:id="rId26"/>
    <p:sldId id="267" r:id="rId27"/>
    <p:sldId id="277" r:id="rId28"/>
    <p:sldId id="380" r:id="rId29"/>
    <p:sldId id="381" r:id="rId30"/>
    <p:sldId id="382" r:id="rId31"/>
    <p:sldId id="326" r:id="rId32"/>
    <p:sldId id="269" r:id="rId33"/>
    <p:sldId id="336" r:id="rId34"/>
    <p:sldId id="348" r:id="rId35"/>
    <p:sldId id="379" r:id="rId36"/>
    <p:sldId id="383" r:id="rId37"/>
    <p:sldId id="284" r:id="rId38"/>
    <p:sldId id="299" r:id="rId39"/>
    <p:sldId id="349" r:id="rId40"/>
    <p:sldId id="304" r:id="rId41"/>
    <p:sldId id="320" r:id="rId42"/>
    <p:sldId id="322" r:id="rId43"/>
    <p:sldId id="323" r:id="rId44"/>
    <p:sldId id="324" r:id="rId45"/>
    <p:sldId id="371" r:id="rId46"/>
    <p:sldId id="372" r:id="rId47"/>
    <p:sldId id="313" r:id="rId48"/>
    <p:sldId id="310" r:id="rId49"/>
    <p:sldId id="311" r:id="rId50"/>
    <p:sldId id="312" r:id="rId51"/>
    <p:sldId id="386" r:id="rId52"/>
    <p:sldId id="415" r:id="rId53"/>
    <p:sldId id="374" r:id="rId54"/>
    <p:sldId id="375" r:id="rId55"/>
    <p:sldId id="317" r:id="rId56"/>
    <p:sldId id="318" r:id="rId57"/>
    <p:sldId id="384" r:id="rId58"/>
    <p:sldId id="376" r:id="rId59"/>
    <p:sldId id="368" r:id="rId60"/>
    <p:sldId id="359" r:id="rId61"/>
    <p:sldId id="409" r:id="rId62"/>
    <p:sldId id="360" r:id="rId63"/>
    <p:sldId id="394" r:id="rId64"/>
    <p:sldId id="395" r:id="rId65"/>
    <p:sldId id="396" r:id="rId66"/>
    <p:sldId id="397" r:id="rId67"/>
    <p:sldId id="402" r:id="rId68"/>
    <p:sldId id="403" r:id="rId69"/>
    <p:sldId id="404" r:id="rId70"/>
    <p:sldId id="405" r:id="rId71"/>
    <p:sldId id="406" r:id="rId72"/>
    <p:sldId id="410" r:id="rId73"/>
    <p:sldId id="414" r:id="rId74"/>
    <p:sldId id="364" r:id="rId75"/>
    <p:sldId id="356" r:id="rId76"/>
    <p:sldId id="363" r:id="rId77"/>
    <p:sldId id="362" r:id="rId78"/>
    <p:sldId id="378" r:id="rId79"/>
    <p:sldId id="388" r:id="rId80"/>
    <p:sldId id="373" r:id="rId81"/>
    <p:sldId id="389" r:id="rId82"/>
    <p:sldId id="377" r:id="rId83"/>
    <p:sldId id="391" r:id="rId84"/>
    <p:sldId id="392" r:id="rId85"/>
    <p:sldId id="393" r:id="rId86"/>
    <p:sldId id="390" r:id="rId87"/>
    <p:sldId id="398" r:id="rId88"/>
    <p:sldId id="399" r:id="rId89"/>
    <p:sldId id="407" r:id="rId90"/>
    <p:sldId id="408" r:id="rId91"/>
    <p:sldId id="400" r:id="rId92"/>
    <p:sldId id="401" r:id="rId93"/>
    <p:sldId id="354" r:id="rId9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590" autoAdjust="0"/>
  </p:normalViewPr>
  <p:slideViewPr>
    <p:cSldViewPr>
      <p:cViewPr varScale="1">
        <p:scale>
          <a:sx n="71" d="100"/>
          <a:sy n="71" d="100"/>
        </p:scale>
        <p:origin x="-148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48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48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48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067557E0-3730-4295-A4CD-9166F9629EE4}" type="slidenum">
              <a:rPr lang="en-US"/>
              <a:pPr/>
              <a:t>‹#›</a:t>
            </a:fld>
            <a:endParaRPr lang="en-US"/>
          </a:p>
        </p:txBody>
      </p:sp>
    </p:spTree>
    <p:extLst>
      <p:ext uri="{BB962C8B-B14F-4D97-AF65-F5344CB8AC3E}">
        <p14:creationId xmlns:p14="http://schemas.microsoft.com/office/powerpoint/2010/main" val="781549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B9F22B0D-2DB8-4275-893C-024692641A2D}" type="slidenum">
              <a:rPr lang="en-US"/>
              <a:pPr/>
              <a:t>‹#›</a:t>
            </a:fld>
            <a:endParaRPr lang="en-US"/>
          </a:p>
        </p:txBody>
      </p:sp>
    </p:spTree>
    <p:extLst>
      <p:ext uri="{BB962C8B-B14F-4D97-AF65-F5344CB8AC3E}">
        <p14:creationId xmlns:p14="http://schemas.microsoft.com/office/powerpoint/2010/main" val="34879282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11</a:t>
            </a:fld>
            <a:endParaRPr lang="en-US"/>
          </a:p>
        </p:txBody>
      </p:sp>
    </p:spTree>
    <p:extLst>
      <p:ext uri="{BB962C8B-B14F-4D97-AF65-F5344CB8AC3E}">
        <p14:creationId xmlns:p14="http://schemas.microsoft.com/office/powerpoint/2010/main" val="2889206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24</a:t>
            </a:fld>
            <a:endParaRPr lang="en-US"/>
          </a:p>
        </p:txBody>
      </p:sp>
    </p:spTree>
    <p:extLst>
      <p:ext uri="{BB962C8B-B14F-4D97-AF65-F5344CB8AC3E}">
        <p14:creationId xmlns:p14="http://schemas.microsoft.com/office/powerpoint/2010/main" val="2765549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25</a:t>
            </a:fld>
            <a:endParaRPr lang="en-US"/>
          </a:p>
        </p:txBody>
      </p:sp>
    </p:spTree>
    <p:extLst>
      <p:ext uri="{BB962C8B-B14F-4D97-AF65-F5344CB8AC3E}">
        <p14:creationId xmlns:p14="http://schemas.microsoft.com/office/powerpoint/2010/main" val="216185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36</a:t>
            </a:fld>
            <a:endParaRPr lang="en-US"/>
          </a:p>
        </p:txBody>
      </p:sp>
    </p:spTree>
    <p:extLst>
      <p:ext uri="{BB962C8B-B14F-4D97-AF65-F5344CB8AC3E}">
        <p14:creationId xmlns:p14="http://schemas.microsoft.com/office/powerpoint/2010/main" val="1620689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mn-ea"/>
                <a:cs typeface="+mn-cs"/>
              </a:rPr>
              <a:t>Advantages</a:t>
            </a:r>
            <a:r>
              <a:rPr lang="en-US" sz="1200" kern="1200" dirty="0" smtClean="0">
                <a:solidFill>
                  <a:schemeClr val="tx1"/>
                </a:solidFill>
                <a:effectLst/>
                <a:latin typeface="Arial" charset="0"/>
                <a:ea typeface="+mn-ea"/>
                <a:cs typeface="+mn-cs"/>
              </a:rPr>
              <a:t/>
            </a:r>
            <a:br>
              <a:rPr lang="en-US" sz="1200" kern="1200" dirty="0" smtClean="0">
                <a:solidFill>
                  <a:schemeClr val="tx1"/>
                </a:solidFill>
                <a:effectLst/>
                <a:latin typeface="Arial" charset="0"/>
                <a:ea typeface="+mn-ea"/>
                <a:cs typeface="+mn-cs"/>
              </a:rPr>
            </a:br>
            <a:r>
              <a:rPr lang="en-US" sz="1200" kern="1200" dirty="0" smtClean="0">
                <a:solidFill>
                  <a:schemeClr val="tx1"/>
                </a:solidFill>
                <a:effectLst/>
                <a:latin typeface="Arial" charset="0"/>
                <a:ea typeface="+mn-ea"/>
                <a:cs typeface="+mn-cs"/>
              </a:rPr>
              <a:t>A graphic </a:t>
            </a:r>
            <a:r>
              <a:rPr lang="en-US" sz="1200" kern="1200" dirty="0" err="1" smtClean="0">
                <a:solidFill>
                  <a:schemeClr val="tx1"/>
                </a:solidFill>
                <a:effectLst/>
                <a:latin typeface="Arial" charset="0"/>
                <a:ea typeface="+mn-ea"/>
                <a:cs typeface="+mn-cs"/>
              </a:rPr>
              <a:t>organiser</a:t>
            </a:r>
            <a:r>
              <a:rPr lang="en-US" sz="1200" kern="1200" dirty="0" smtClean="0">
                <a:solidFill>
                  <a:schemeClr val="tx1"/>
                </a:solidFill>
                <a:effectLst/>
                <a:latin typeface="Arial" charset="0"/>
                <a:ea typeface="+mn-ea"/>
                <a:cs typeface="+mn-cs"/>
              </a:rPr>
              <a:t> (also known as a concept map, mind map or relationship chart) is usually a one-page form with blank areas for learners to complete with ideas and information which are connected in some way. Some </a:t>
            </a:r>
            <a:r>
              <a:rPr lang="en-US" sz="1200" kern="1200" dirty="0" err="1" smtClean="0">
                <a:solidFill>
                  <a:schemeClr val="tx1"/>
                </a:solidFill>
                <a:effectLst/>
                <a:latin typeface="Arial" charset="0"/>
                <a:ea typeface="+mn-ea"/>
                <a:cs typeface="+mn-cs"/>
              </a:rPr>
              <a:t>organisers</a:t>
            </a:r>
            <a:r>
              <a:rPr lang="en-US" sz="1200" kern="1200" dirty="0" smtClean="0">
                <a:solidFill>
                  <a:schemeClr val="tx1"/>
                </a:solidFill>
                <a:effectLst/>
                <a:latin typeface="Arial" charset="0"/>
                <a:ea typeface="+mn-ea"/>
                <a:cs typeface="+mn-cs"/>
              </a:rPr>
              <a:t> are very specific; others are versatile. Often, the information on a graphic </a:t>
            </a:r>
            <a:r>
              <a:rPr lang="en-US" sz="1200" kern="1200" dirty="0" err="1" smtClean="0">
                <a:solidFill>
                  <a:schemeClr val="tx1"/>
                </a:solidFill>
                <a:effectLst/>
                <a:latin typeface="Arial" charset="0"/>
                <a:ea typeface="+mn-ea"/>
                <a:cs typeface="+mn-cs"/>
              </a:rPr>
              <a:t>organiser</a:t>
            </a:r>
            <a:r>
              <a:rPr lang="en-US" sz="1200" kern="1200" dirty="0" smtClean="0">
                <a:solidFill>
                  <a:schemeClr val="tx1"/>
                </a:solidFill>
                <a:effectLst/>
                <a:latin typeface="Arial" charset="0"/>
                <a:ea typeface="+mn-ea"/>
                <a:cs typeface="+mn-cs"/>
              </a:rPr>
              <a:t> could just as easily be written on a form or list, but the </a:t>
            </a:r>
            <a:r>
              <a:rPr lang="en-US" sz="1200" kern="1200" dirty="0" err="1" smtClean="0">
                <a:solidFill>
                  <a:schemeClr val="tx1"/>
                </a:solidFill>
                <a:effectLst/>
                <a:latin typeface="Arial" charset="0"/>
                <a:ea typeface="+mn-ea"/>
                <a:cs typeface="+mn-cs"/>
              </a:rPr>
              <a:t>organiser</a:t>
            </a:r>
            <a:r>
              <a:rPr lang="en-US" sz="1200" kern="1200" dirty="0" smtClean="0">
                <a:solidFill>
                  <a:schemeClr val="tx1"/>
                </a:solidFill>
                <a:effectLst/>
                <a:latin typeface="Arial" charset="0"/>
                <a:ea typeface="+mn-ea"/>
                <a:cs typeface="+mn-cs"/>
              </a:rPr>
              <a:t> offers certain advantages:</a:t>
            </a:r>
          </a:p>
          <a:p>
            <a:pPr lvl="0"/>
            <a:r>
              <a:rPr lang="en-US" sz="1200" kern="1200" dirty="0" smtClean="0">
                <a:solidFill>
                  <a:schemeClr val="tx1"/>
                </a:solidFill>
                <a:effectLst/>
                <a:latin typeface="Arial" charset="0"/>
                <a:ea typeface="+mn-ea"/>
                <a:cs typeface="+mn-cs"/>
              </a:rPr>
              <a:t>Graphic </a:t>
            </a:r>
            <a:r>
              <a:rPr lang="en-US" sz="1200" kern="1200" dirty="0" err="1" smtClean="0">
                <a:solidFill>
                  <a:schemeClr val="tx1"/>
                </a:solidFill>
                <a:effectLst/>
                <a:latin typeface="Arial" charset="0"/>
                <a:ea typeface="+mn-ea"/>
                <a:cs typeface="+mn-cs"/>
              </a:rPr>
              <a:t>organisers</a:t>
            </a:r>
            <a:r>
              <a:rPr lang="en-US" sz="1200" kern="1200" dirty="0" smtClean="0">
                <a:solidFill>
                  <a:schemeClr val="tx1"/>
                </a:solidFill>
                <a:effectLst/>
                <a:latin typeface="Arial" charset="0"/>
                <a:ea typeface="+mn-ea"/>
                <a:cs typeface="+mn-cs"/>
              </a:rPr>
              <a:t> provide the learner with a different way of seeing and thinking about information.</a:t>
            </a:r>
          </a:p>
          <a:p>
            <a:pPr lvl="0"/>
            <a:r>
              <a:rPr lang="en-US" sz="1200" kern="1200" dirty="0" smtClean="0">
                <a:solidFill>
                  <a:schemeClr val="tx1"/>
                </a:solidFill>
                <a:effectLst/>
                <a:latin typeface="Arial" charset="0"/>
                <a:ea typeface="+mn-ea"/>
                <a:cs typeface="+mn-cs"/>
              </a:rPr>
              <a:t>Language barriers (words, grammar) are removed, so that learners can focus on the connections between information.</a:t>
            </a:r>
          </a:p>
          <a:p>
            <a:pPr lvl="0"/>
            <a:r>
              <a:rPr lang="en-US" sz="1200" kern="1200" dirty="0" smtClean="0">
                <a:solidFill>
                  <a:schemeClr val="tx1"/>
                </a:solidFill>
                <a:effectLst/>
                <a:latin typeface="Arial" charset="0"/>
                <a:ea typeface="+mn-ea"/>
                <a:cs typeface="+mn-cs"/>
              </a:rPr>
              <a:t>The visual display conveys complex information in a simple-to-understand manner. Showing (as opposed to telling) how information is structured is a way of facilitating understanding. In most cases, dual-presentation (visual representation plus is more successful than either approach alone, regardless of whether the student is a visual or auditory learner.</a:t>
            </a:r>
          </a:p>
          <a:p>
            <a:pPr lvl="0"/>
            <a:r>
              <a:rPr lang="en-US" sz="1200" kern="1200" dirty="0" smtClean="0">
                <a:solidFill>
                  <a:schemeClr val="tx1"/>
                </a:solidFill>
                <a:effectLst/>
                <a:latin typeface="Arial" charset="0"/>
                <a:ea typeface="+mn-ea"/>
                <a:cs typeface="+mn-cs"/>
              </a:rPr>
              <a:t>Analytical, critical, planning and creative thinking skills are developed. To create the map, the learner has to identify the relationships between items, examine the meanings attached to them, and </a:t>
            </a:r>
            <a:r>
              <a:rPr lang="en-US" sz="1200" kern="1200" dirty="0" err="1" smtClean="0">
                <a:solidFill>
                  <a:schemeClr val="tx1"/>
                </a:solidFill>
                <a:effectLst/>
                <a:latin typeface="Arial" charset="0"/>
                <a:ea typeface="+mn-ea"/>
                <a:cs typeface="+mn-cs"/>
              </a:rPr>
              <a:t>prioritise</a:t>
            </a:r>
            <a:r>
              <a:rPr lang="en-US" sz="1200" kern="1200" dirty="0" smtClean="0">
                <a:solidFill>
                  <a:schemeClr val="tx1"/>
                </a:solidFill>
                <a:effectLst/>
                <a:latin typeface="Arial" charset="0"/>
                <a:ea typeface="+mn-ea"/>
                <a:cs typeface="+mn-cs"/>
              </a:rPr>
              <a:t> the information and decide where each item should be placed on the map. Students are more likely to become strategic learners.</a:t>
            </a:r>
          </a:p>
          <a:p>
            <a:pPr lvl="0"/>
            <a:r>
              <a:rPr lang="en-US" sz="1200" kern="1200" dirty="0" smtClean="0">
                <a:solidFill>
                  <a:schemeClr val="tx1"/>
                </a:solidFill>
                <a:effectLst/>
                <a:latin typeface="Arial" charset="0"/>
                <a:ea typeface="+mn-ea"/>
                <a:cs typeface="+mn-cs"/>
              </a:rPr>
              <a:t>A lot of information can be converted into a structured, easy-to-read, graphic display. A large amount of information can be displayed to provide the "big picture" of a topic.</a:t>
            </a:r>
          </a:p>
          <a:p>
            <a:pPr lvl="0"/>
            <a:r>
              <a:rPr lang="en-US" sz="1200" kern="1200" dirty="0" smtClean="0">
                <a:solidFill>
                  <a:schemeClr val="tx1"/>
                </a:solidFill>
                <a:effectLst/>
                <a:latin typeface="Arial" charset="0"/>
                <a:ea typeface="+mn-ea"/>
                <a:cs typeface="+mn-cs"/>
              </a:rPr>
              <a:t>Changes can easily be made to allow learners to take different perspectives and clarify their thoughts. </a:t>
            </a:r>
            <a:r>
              <a:rPr lang="en-US" sz="1200" kern="1200" dirty="0" err="1" smtClean="0">
                <a:solidFill>
                  <a:schemeClr val="tx1"/>
                </a:solidFill>
                <a:effectLst/>
                <a:latin typeface="Arial" charset="0"/>
                <a:ea typeface="+mn-ea"/>
                <a:cs typeface="+mn-cs"/>
              </a:rPr>
              <a:t>Organisers</a:t>
            </a:r>
            <a:r>
              <a:rPr lang="en-US" sz="1200" kern="1200" dirty="0" smtClean="0">
                <a:solidFill>
                  <a:schemeClr val="tx1"/>
                </a:solidFill>
                <a:effectLst/>
                <a:latin typeface="Arial" charset="0"/>
                <a:ea typeface="+mn-ea"/>
                <a:cs typeface="+mn-cs"/>
              </a:rPr>
              <a:t> are easy to edit, revise, and add to.</a:t>
            </a:r>
          </a:p>
          <a:p>
            <a:pPr lvl="0"/>
            <a:r>
              <a:rPr lang="en-US" sz="1200" kern="1200" dirty="0" smtClean="0">
                <a:solidFill>
                  <a:schemeClr val="tx1"/>
                </a:solidFill>
                <a:effectLst/>
                <a:latin typeface="Arial" charset="0"/>
                <a:ea typeface="+mn-ea"/>
                <a:cs typeface="+mn-cs"/>
              </a:rPr>
              <a:t>Creating the map helps the learner to generate ideas and see the possibilities associated with a topic as the map grows.</a:t>
            </a:r>
          </a:p>
        </p:txBody>
      </p:sp>
      <p:sp>
        <p:nvSpPr>
          <p:cNvPr id="4" name="Slide Number Placeholder 3"/>
          <p:cNvSpPr>
            <a:spLocks noGrp="1"/>
          </p:cNvSpPr>
          <p:nvPr>
            <p:ph type="sldNum" sz="quarter" idx="10"/>
          </p:nvPr>
        </p:nvSpPr>
        <p:spPr/>
        <p:txBody>
          <a:bodyPr/>
          <a:lstStyle/>
          <a:p>
            <a:fld id="{B9F22B0D-2DB8-4275-893C-024692641A2D}" type="slidenum">
              <a:rPr lang="en-US" smtClean="0"/>
              <a:pPr/>
              <a:t>37</a:t>
            </a:fld>
            <a:endParaRPr lang="en-US"/>
          </a:p>
        </p:txBody>
      </p:sp>
    </p:spTree>
    <p:extLst>
      <p:ext uri="{BB962C8B-B14F-4D97-AF65-F5344CB8AC3E}">
        <p14:creationId xmlns:p14="http://schemas.microsoft.com/office/powerpoint/2010/main" val="371185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Graphic Organizers</a:t>
            </a:r>
            <a:endParaRPr lang="en-US" dirty="0" smtClean="0"/>
          </a:p>
          <a:p>
            <a:r>
              <a:rPr lang="en-US" b="1" dirty="0" smtClean="0"/>
              <a:t> </a:t>
            </a:r>
            <a:endParaRPr lang="en-US" dirty="0" smtClean="0"/>
          </a:p>
          <a:p>
            <a:r>
              <a:rPr lang="en-US" dirty="0" smtClean="0"/>
              <a:t>Graphic organizers are a helpful way to organize information. Graphic organizers are helpful because:</a:t>
            </a:r>
          </a:p>
          <a:p>
            <a:r>
              <a:rPr lang="en-US" dirty="0" smtClean="0"/>
              <a:t>1.  They help you understand how things go together.</a:t>
            </a:r>
          </a:p>
          <a:p>
            <a:r>
              <a:rPr lang="en-US" dirty="0" smtClean="0"/>
              <a:t>2.  They help you remember information better.</a:t>
            </a:r>
          </a:p>
          <a:p>
            <a:r>
              <a:rPr lang="en-US" dirty="0" smtClean="0"/>
              <a:t>3.  They make it easier to write your final draft.</a:t>
            </a:r>
          </a:p>
          <a:p>
            <a:r>
              <a:rPr lang="en-US" dirty="0" smtClean="0"/>
              <a:t>4.  They help organize any type of writing.</a:t>
            </a:r>
          </a:p>
          <a:p>
            <a:r>
              <a:rPr lang="en-US" dirty="0" smtClean="0"/>
              <a:t>There are a lot of different kinds of graphic organizers for different kinds of writing projects. You can use our graphic organizers for your class projects – just pick the kind you want to use.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38</a:t>
            </a:fld>
            <a:endParaRPr lang="en-US"/>
          </a:p>
        </p:txBody>
      </p:sp>
    </p:spTree>
    <p:extLst>
      <p:ext uri="{BB962C8B-B14F-4D97-AF65-F5344CB8AC3E}">
        <p14:creationId xmlns:p14="http://schemas.microsoft.com/office/powerpoint/2010/main" val="3731004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F22B0D-2DB8-4275-893C-024692641A2D}" type="slidenum">
              <a:rPr lang="en-US" smtClean="0"/>
              <a:pPr/>
              <a:t>43</a:t>
            </a:fld>
            <a:endParaRPr lang="en-US"/>
          </a:p>
        </p:txBody>
      </p:sp>
    </p:spTree>
    <p:extLst>
      <p:ext uri="{BB962C8B-B14F-4D97-AF65-F5344CB8AC3E}">
        <p14:creationId xmlns:p14="http://schemas.microsoft.com/office/powerpoint/2010/main" val="4246853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6350"/>
            <a:ext cx="9140825" cy="6851650"/>
            <a:chOff x="0" y="4"/>
            <a:chExt cx="5758" cy="4316"/>
          </a:xfrm>
        </p:grpSpPr>
        <p:grpSp>
          <p:nvGrpSpPr>
            <p:cNvPr id="18435" name="Group 3"/>
            <p:cNvGrpSpPr>
              <a:grpSpLocks/>
            </p:cNvGrpSpPr>
            <p:nvPr/>
          </p:nvGrpSpPr>
          <p:grpSpPr bwMode="auto">
            <a:xfrm>
              <a:off x="0" y="1161"/>
              <a:ext cx="5758" cy="3159"/>
              <a:chOff x="0" y="1161"/>
              <a:chExt cx="5758" cy="3159"/>
            </a:xfrm>
          </p:grpSpPr>
          <p:sp>
            <p:nvSpPr>
              <p:cNvPr id="1843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1843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18438"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18439"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18440"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18441" name="Group 9"/>
            <p:cNvGrpSpPr>
              <a:grpSpLocks/>
            </p:cNvGrpSpPr>
            <p:nvPr/>
          </p:nvGrpSpPr>
          <p:grpSpPr bwMode="auto">
            <a:xfrm>
              <a:off x="348" y="4"/>
              <a:ext cx="5410" cy="4316"/>
              <a:chOff x="348" y="4"/>
              <a:chExt cx="5410" cy="4316"/>
            </a:xfrm>
          </p:grpSpPr>
          <p:sp>
            <p:nvSpPr>
              <p:cNvPr id="18442"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18443"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18444"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18445"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18446"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18447"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18448" name="Rectangle 16"/>
          <p:cNvSpPr>
            <a:spLocks noGrp="1" noChangeArrowheads="1"/>
          </p:cNvSpPr>
          <p:nvPr>
            <p:ph type="ctrTitle" sz="quarter"/>
          </p:nvPr>
        </p:nvSpPr>
        <p:spPr>
          <a:xfrm>
            <a:off x="1066800" y="1997075"/>
            <a:ext cx="7086600" cy="1431925"/>
          </a:xfrm>
        </p:spPr>
        <p:txBody>
          <a:bodyPr anchor="b"/>
          <a:lstStyle>
            <a:lvl1pPr>
              <a:defRPr/>
            </a:lvl1pPr>
          </a:lstStyle>
          <a:p>
            <a:r>
              <a:rPr lang="en-US"/>
              <a:t>Click to edit Master title style</a:t>
            </a:r>
          </a:p>
        </p:txBody>
      </p:sp>
      <p:sp>
        <p:nvSpPr>
          <p:cNvPr id="18449"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US"/>
              <a:t>Click to edit Master subtitle style</a:t>
            </a:r>
          </a:p>
        </p:txBody>
      </p:sp>
      <p:sp>
        <p:nvSpPr>
          <p:cNvPr id="18450" name="Rectangle 18"/>
          <p:cNvSpPr>
            <a:spLocks noGrp="1" noChangeArrowheads="1"/>
          </p:cNvSpPr>
          <p:nvPr>
            <p:ph type="dt" sz="quarter" idx="2"/>
          </p:nvPr>
        </p:nvSpPr>
        <p:spPr/>
        <p:txBody>
          <a:bodyPr/>
          <a:lstStyle>
            <a:lvl1pPr>
              <a:defRPr/>
            </a:lvl1pPr>
          </a:lstStyle>
          <a:p>
            <a:endParaRPr lang="en-US"/>
          </a:p>
        </p:txBody>
      </p:sp>
      <p:sp>
        <p:nvSpPr>
          <p:cNvPr id="18451" name="Rectangle 19"/>
          <p:cNvSpPr>
            <a:spLocks noGrp="1" noChangeArrowheads="1"/>
          </p:cNvSpPr>
          <p:nvPr>
            <p:ph type="ftr" sz="quarter" idx="3"/>
          </p:nvPr>
        </p:nvSpPr>
        <p:spPr>
          <a:xfrm>
            <a:off x="3352800" y="6248400"/>
            <a:ext cx="2895600" cy="457200"/>
          </a:xfrm>
        </p:spPr>
        <p:txBody>
          <a:bodyPr/>
          <a:lstStyle>
            <a:lvl1pPr>
              <a:defRPr/>
            </a:lvl1pPr>
          </a:lstStyle>
          <a:p>
            <a:endParaRPr lang="en-US"/>
          </a:p>
        </p:txBody>
      </p:sp>
      <p:sp>
        <p:nvSpPr>
          <p:cNvPr id="18452" name="Rectangle 20"/>
          <p:cNvSpPr>
            <a:spLocks noGrp="1" noChangeArrowheads="1"/>
          </p:cNvSpPr>
          <p:nvPr>
            <p:ph type="sldNum" sz="quarter" idx="4"/>
          </p:nvPr>
        </p:nvSpPr>
        <p:spPr/>
        <p:txBody>
          <a:bodyPr/>
          <a:lstStyle>
            <a:lvl1pPr>
              <a:defRPr/>
            </a:lvl1pPr>
          </a:lstStyle>
          <a:p>
            <a:fld id="{CDFB2898-EFED-48A7-A695-FAE8B082F4F9}" type="slidenum">
              <a:rPr lang="en-US"/>
              <a:pPr/>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672747-6E5E-49F8-88AF-C6F609CC0D97}" type="slidenum">
              <a:rPr lang="en-US"/>
              <a:pPr/>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E8AE02-3A42-4962-939C-9D482EE7A9BB}" type="slidenum">
              <a:rPr lang="en-US"/>
              <a:pPr/>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77A62A7-5C2E-49FC-A645-5A56E1732BF1}" type="slidenum">
              <a:rPr lang="en-US"/>
              <a:pPr/>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E9C477C-AEF5-4B67-8284-A76AE76EFAA7}" type="slidenum">
              <a:rPr lang="en-US"/>
              <a:pPr/>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E36DAD0-01C8-45D5-B719-D5B180FD271F}" type="slidenum">
              <a:rPr lang="en-US"/>
              <a:pPr/>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F11E454-2A21-4117-87E9-0DDB6CD7A45E}" type="slidenum">
              <a:rPr lang="en-US"/>
              <a:pPr/>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F4B16D3-6950-4D7B-8C19-B83C1C04B300}" type="slidenum">
              <a:rPr lang="en-US"/>
              <a:pPr/>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0824E8-13A1-4ED6-822D-B903070AA843}" type="slidenum">
              <a:rPr lang="en-US"/>
              <a:pPr/>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E3FD69-A96A-4F38-B6AD-9E6F64FCD258}" type="slidenum">
              <a:rPr lang="en-US"/>
              <a:pPr/>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8ADD8-FB49-45AF-B1D0-2E48728918E7}" type="slidenum">
              <a:rPr lang="en-US"/>
              <a:pPr/>
              <a:t>‹#›</a:t>
            </a:fld>
            <a:endParaRPr 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E7FA480C-42CB-4601-BD2C-73150E491BAA}" type="slidenum">
              <a:rPr lang="en-US"/>
              <a:pPr/>
              <a:t>‹#›</a:t>
            </a:fld>
            <a:endParaRPr lang="en-US"/>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6350"/>
            <a:ext cx="9140825" cy="6851650"/>
            <a:chOff x="0" y="4"/>
            <a:chExt cx="5758" cy="4316"/>
          </a:xfrm>
        </p:grpSpPr>
        <p:grpSp>
          <p:nvGrpSpPr>
            <p:cNvPr id="18435" name="Group 3"/>
            <p:cNvGrpSpPr>
              <a:grpSpLocks/>
            </p:cNvGrpSpPr>
            <p:nvPr/>
          </p:nvGrpSpPr>
          <p:grpSpPr bwMode="auto">
            <a:xfrm>
              <a:off x="0" y="1161"/>
              <a:ext cx="5758" cy="3159"/>
              <a:chOff x="0" y="1161"/>
              <a:chExt cx="5758" cy="3159"/>
            </a:xfrm>
          </p:grpSpPr>
          <p:sp>
            <p:nvSpPr>
              <p:cNvPr id="1843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solidFill>
                    <a:srgbClr val="FFFFFF"/>
                  </a:solidFill>
                </a:endParaRPr>
              </a:p>
            </p:txBody>
          </p:sp>
          <p:sp>
            <p:nvSpPr>
              <p:cNvPr id="1843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solidFill>
                    <a:srgbClr val="FFFFFF"/>
                  </a:solidFill>
                </a:endParaRPr>
              </a:p>
            </p:txBody>
          </p:sp>
        </p:grpSp>
        <p:sp>
          <p:nvSpPr>
            <p:cNvPr id="18438"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solidFill>
                  <a:srgbClr val="FFFFFF"/>
                </a:solidFill>
              </a:endParaRPr>
            </a:p>
          </p:txBody>
        </p:sp>
        <p:sp>
          <p:nvSpPr>
            <p:cNvPr id="18439"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solidFill>
                  <a:srgbClr val="FFFFFF"/>
                </a:solidFill>
              </a:endParaRPr>
            </a:p>
          </p:txBody>
        </p:sp>
        <p:sp>
          <p:nvSpPr>
            <p:cNvPr id="18440"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solidFill>
                  <a:srgbClr val="FFFFFF"/>
                </a:solidFill>
              </a:endParaRPr>
            </a:p>
          </p:txBody>
        </p:sp>
        <p:grpSp>
          <p:nvGrpSpPr>
            <p:cNvPr id="18441" name="Group 9"/>
            <p:cNvGrpSpPr>
              <a:grpSpLocks/>
            </p:cNvGrpSpPr>
            <p:nvPr/>
          </p:nvGrpSpPr>
          <p:grpSpPr bwMode="auto">
            <a:xfrm>
              <a:off x="348" y="4"/>
              <a:ext cx="5410" cy="4316"/>
              <a:chOff x="348" y="4"/>
              <a:chExt cx="5410" cy="4316"/>
            </a:xfrm>
          </p:grpSpPr>
          <p:sp>
            <p:nvSpPr>
              <p:cNvPr id="18442"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solidFill>
                    <a:srgbClr val="FFFFFF"/>
                  </a:solidFill>
                </a:endParaRPr>
              </a:p>
            </p:txBody>
          </p:sp>
          <p:sp>
            <p:nvSpPr>
              <p:cNvPr id="18443"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solidFill>
                    <a:srgbClr val="FFFFFF"/>
                  </a:solidFill>
                </a:endParaRPr>
              </a:p>
            </p:txBody>
          </p:sp>
          <p:sp>
            <p:nvSpPr>
              <p:cNvPr id="18444"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solidFill>
                    <a:srgbClr val="FFFFFF"/>
                  </a:solidFill>
                </a:endParaRPr>
              </a:p>
            </p:txBody>
          </p:sp>
          <p:sp>
            <p:nvSpPr>
              <p:cNvPr id="18445"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solidFill>
                    <a:srgbClr val="FFFFFF"/>
                  </a:solidFill>
                </a:endParaRPr>
              </a:p>
            </p:txBody>
          </p:sp>
          <p:sp>
            <p:nvSpPr>
              <p:cNvPr id="18446"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solidFill>
                    <a:srgbClr val="FFFFFF"/>
                  </a:solidFill>
                </a:endParaRPr>
              </a:p>
            </p:txBody>
          </p:sp>
          <p:sp>
            <p:nvSpPr>
              <p:cNvPr id="18447"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solidFill>
                    <a:srgbClr val="FFFFFF"/>
                  </a:solidFill>
                </a:endParaRPr>
              </a:p>
            </p:txBody>
          </p:sp>
        </p:grpSp>
      </p:grpSp>
      <p:sp>
        <p:nvSpPr>
          <p:cNvPr id="18448" name="Rectangle 16"/>
          <p:cNvSpPr>
            <a:spLocks noGrp="1" noChangeArrowheads="1"/>
          </p:cNvSpPr>
          <p:nvPr>
            <p:ph type="ctrTitle" sz="quarter"/>
          </p:nvPr>
        </p:nvSpPr>
        <p:spPr>
          <a:xfrm>
            <a:off x="1066800" y="1997075"/>
            <a:ext cx="7086600" cy="1431925"/>
          </a:xfrm>
        </p:spPr>
        <p:txBody>
          <a:bodyPr anchor="b"/>
          <a:lstStyle>
            <a:lvl1pPr>
              <a:defRPr/>
            </a:lvl1pPr>
          </a:lstStyle>
          <a:p>
            <a:r>
              <a:rPr lang="en-US"/>
              <a:t>Click to edit Master title style</a:t>
            </a:r>
          </a:p>
        </p:txBody>
      </p:sp>
      <p:sp>
        <p:nvSpPr>
          <p:cNvPr id="18449"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US"/>
              <a:t>Click to edit Master subtitle style</a:t>
            </a:r>
          </a:p>
        </p:txBody>
      </p:sp>
      <p:sp>
        <p:nvSpPr>
          <p:cNvPr id="18450" name="Rectangle 18"/>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18451" name="Rectangle 19"/>
          <p:cNvSpPr>
            <a:spLocks noGrp="1" noChangeArrowheads="1"/>
          </p:cNvSpPr>
          <p:nvPr>
            <p:ph type="ftr" sz="quarter" idx="3"/>
          </p:nvPr>
        </p:nvSpPr>
        <p:spPr>
          <a:xfrm>
            <a:off x="3352800" y="6248400"/>
            <a:ext cx="2895600" cy="457200"/>
          </a:xfrm>
        </p:spPr>
        <p:txBody>
          <a:bodyPr/>
          <a:lstStyle>
            <a:lvl1pPr>
              <a:defRPr/>
            </a:lvl1pPr>
          </a:lstStyle>
          <a:p>
            <a:endParaRPr lang="en-US">
              <a:solidFill>
                <a:srgbClr val="FFFFFF"/>
              </a:solidFill>
            </a:endParaRPr>
          </a:p>
        </p:txBody>
      </p:sp>
      <p:sp>
        <p:nvSpPr>
          <p:cNvPr id="18452" name="Rectangle 20"/>
          <p:cNvSpPr>
            <a:spLocks noGrp="1" noChangeArrowheads="1"/>
          </p:cNvSpPr>
          <p:nvPr>
            <p:ph type="sldNum" sz="quarter" idx="4"/>
          </p:nvPr>
        </p:nvSpPr>
        <p:spPr/>
        <p:txBody>
          <a:bodyPr/>
          <a:lstStyle>
            <a:lvl1pPr>
              <a:defRPr/>
            </a:lvl1pPr>
          </a:lstStyle>
          <a:p>
            <a:fld id="{CDFB2898-EFED-48A7-A695-FAE8B082F4F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27379705"/>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E672747-6E5E-49F8-88AF-C6F609CC0D9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7614530"/>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76E8AE02-3A42-4962-939C-9D482EE7A9B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27368976"/>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77A62A7-5C2E-49FC-A645-5A56E1732BF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05880231"/>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9E9C477C-AEF5-4B67-8284-A76AE76EFAA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6840455"/>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0E36DAD0-01C8-45D5-B719-D5B180FD271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33872528"/>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5F11E454-2A21-4117-87E9-0DDB6CD7A45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71161859"/>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F4B16D3-6950-4D7B-8C19-B83C1C04B30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53401063"/>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CF0824E8-13A1-4ED6-822D-B903070AA84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3231585"/>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1E3FD69-A96A-4F38-B6AD-9E6F64FCD25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40424846"/>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F68ADD8-FB49-45AF-B1D0-2E48728918E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68844276"/>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E7FA480C-42CB-4601-BD2C-73150E491BA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35014393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6">
              <a:lumMod val="50000"/>
            </a:schemeClr>
          </a:fgClr>
          <a:bgClr>
            <a:schemeClr val="bg1"/>
          </a:bgClr>
        </a:patt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6350"/>
            <a:ext cx="9140825" cy="6851650"/>
            <a:chOff x="0" y="4"/>
            <a:chExt cx="5758" cy="4316"/>
          </a:xfrm>
        </p:grpSpPr>
        <p:sp>
          <p:nvSpPr>
            <p:cNvPr id="17411"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17412"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17413" name="Group 5"/>
            <p:cNvGrpSpPr>
              <a:grpSpLocks/>
            </p:cNvGrpSpPr>
            <p:nvPr userDrawn="1"/>
          </p:nvGrpSpPr>
          <p:grpSpPr bwMode="auto">
            <a:xfrm>
              <a:off x="0" y="4"/>
              <a:ext cx="5758" cy="4316"/>
              <a:chOff x="0" y="4"/>
              <a:chExt cx="5758" cy="4316"/>
            </a:xfrm>
          </p:grpSpPr>
          <p:sp>
            <p:nvSpPr>
              <p:cNvPr id="17414"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17415"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17416"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17417"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17418"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17419"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17420"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17421"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17422"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17423"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4"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25"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17426"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17427"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79958EF3-13D8-4B54-B953-09DA3103467C}"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Lst>
  <p:transition>
    <p:random/>
  </p:transition>
  <p:hf hdr="0" ftr="0" dt="0"/>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5">
          <a:fgClr>
            <a:schemeClr val="accent6">
              <a:lumMod val="50000"/>
            </a:schemeClr>
          </a:fgClr>
          <a:bgClr>
            <a:schemeClr val="bg1"/>
          </a:bgClr>
        </a:patt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6350"/>
            <a:ext cx="9140825" cy="6851650"/>
            <a:chOff x="0" y="4"/>
            <a:chExt cx="5758" cy="4316"/>
          </a:xfrm>
        </p:grpSpPr>
        <p:sp>
          <p:nvSpPr>
            <p:cNvPr id="17411"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solidFill>
                  <a:srgbClr val="FFFFFF"/>
                </a:solidFill>
              </a:endParaRPr>
            </a:p>
          </p:txBody>
        </p:sp>
        <p:sp>
          <p:nvSpPr>
            <p:cNvPr id="17412"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solidFill>
                  <a:srgbClr val="FFFFFF"/>
                </a:solidFill>
              </a:endParaRPr>
            </a:p>
          </p:txBody>
        </p:sp>
        <p:grpSp>
          <p:nvGrpSpPr>
            <p:cNvPr id="17413" name="Group 5"/>
            <p:cNvGrpSpPr>
              <a:grpSpLocks/>
            </p:cNvGrpSpPr>
            <p:nvPr userDrawn="1"/>
          </p:nvGrpSpPr>
          <p:grpSpPr bwMode="auto">
            <a:xfrm>
              <a:off x="0" y="4"/>
              <a:ext cx="5758" cy="4316"/>
              <a:chOff x="0" y="4"/>
              <a:chExt cx="5758" cy="4316"/>
            </a:xfrm>
          </p:grpSpPr>
          <p:sp>
            <p:nvSpPr>
              <p:cNvPr id="17414"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solidFill>
                    <a:srgbClr val="FFFFFF"/>
                  </a:solidFill>
                </a:endParaRPr>
              </a:p>
            </p:txBody>
          </p:sp>
          <p:sp>
            <p:nvSpPr>
              <p:cNvPr id="17415"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solidFill>
                    <a:srgbClr val="FFFFFF"/>
                  </a:solidFill>
                </a:endParaRPr>
              </a:p>
            </p:txBody>
          </p:sp>
          <p:sp>
            <p:nvSpPr>
              <p:cNvPr id="17416"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solidFill>
                    <a:srgbClr val="FFFFFF"/>
                  </a:solidFill>
                </a:endParaRPr>
              </a:p>
            </p:txBody>
          </p:sp>
          <p:sp>
            <p:nvSpPr>
              <p:cNvPr id="17417"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solidFill>
                    <a:srgbClr val="FFFFFF"/>
                  </a:solidFill>
                </a:endParaRPr>
              </a:p>
            </p:txBody>
          </p:sp>
          <p:sp>
            <p:nvSpPr>
              <p:cNvPr id="17418"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solidFill>
                    <a:srgbClr val="FFFFFF"/>
                  </a:solidFill>
                </a:endParaRPr>
              </a:p>
            </p:txBody>
          </p:sp>
          <p:sp>
            <p:nvSpPr>
              <p:cNvPr id="17419"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solidFill>
                    <a:srgbClr val="FFFFFF"/>
                  </a:solidFill>
                </a:endParaRPr>
              </a:p>
            </p:txBody>
          </p:sp>
          <p:sp>
            <p:nvSpPr>
              <p:cNvPr id="17420"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solidFill>
                    <a:srgbClr val="FFFFFF"/>
                  </a:solidFill>
                </a:endParaRPr>
              </a:p>
            </p:txBody>
          </p:sp>
          <p:sp>
            <p:nvSpPr>
              <p:cNvPr id="17421"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solidFill>
                    <a:srgbClr val="FFFFFF"/>
                  </a:solidFill>
                </a:endParaRPr>
              </a:p>
            </p:txBody>
          </p:sp>
          <p:sp>
            <p:nvSpPr>
              <p:cNvPr id="17422"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solidFill>
                    <a:srgbClr val="FFFFFF"/>
                  </a:solidFill>
                </a:endParaRPr>
              </a:p>
            </p:txBody>
          </p:sp>
        </p:grpSp>
      </p:grpSp>
      <p:sp>
        <p:nvSpPr>
          <p:cNvPr id="17423"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4"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25"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solidFill>
                <a:srgbClr val="FFFFFF"/>
              </a:solidFill>
            </a:endParaRPr>
          </a:p>
        </p:txBody>
      </p:sp>
      <p:sp>
        <p:nvSpPr>
          <p:cNvPr id="17426"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solidFill>
                <a:srgbClr val="FFFFFF"/>
              </a:solidFill>
            </a:endParaRPr>
          </a:p>
        </p:txBody>
      </p:sp>
      <p:sp>
        <p:nvSpPr>
          <p:cNvPr id="17427"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79958EF3-13D8-4B54-B953-09DA3103467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86592311"/>
      </p:ext>
    </p:extLst>
  </p:cSld>
  <p:clrMap bg1="dk2" tx1="lt1" bg2="dk1"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ransition>
    <p:random/>
  </p:transition>
  <p:hf hdr="0" ftr="0" dt="0"/>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hyperlink" Target="../VIDEO/00-If%20students%20designed%20their%20own%20schools..._(360p).flv"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2-ORGANIZERS-FINAL/11-IN-MY-LIFE/In%20My%20Life%20project.fl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2-ORGANIZERS-FINAL/18-COMMUNITY-STUDY/Community%20Study.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hyperlink" Target="../2-ORGANIZERS-FINAL/1-GOAL-MY-TARGET"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3.emf"/><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4.emf"/></Relationships>
</file>

<file path=ppt/slides/_rels/slide45.xml.rels><?xml version="1.0" encoding="UTF-8" standalone="yes"?>
<Relationships xmlns="http://schemas.openxmlformats.org/package/2006/relationships"><Relationship Id="rId3" Type="http://schemas.openxmlformats.org/officeDocument/2006/relationships/hyperlink" Target="../2-ORGANIZERS-FINAL/2-LIKENESS-DIFFERENCES"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7.emf"/><Relationship Id="rId5" Type="http://schemas.openxmlformats.org/officeDocument/2006/relationships/oleObject" Target="../embeddings/oleObject4.bin"/><Relationship Id="rId4" Type="http://schemas.openxmlformats.org/officeDocument/2006/relationships/image" Target="../media/image46.emf"/></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2-ORGANIZERS-FINAL/3-INTERVIEW" TargetMode="External"/><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2-ORGANIZERS-FINAL/11-IN-MY-LIFE/In%20My%20Life%20project.flv"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2-ORGANIZERS-FINAL/3-WHAT-I-KNOW-MATH" TargetMode="External"/><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hyperlink" Target="../LEARNING-CENTER"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hyperlink" Target="../PICTURES-POSTERS/BIRAYATI/1-KITE-VIDEO.AVI" TargetMode="Externa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fezalar.wordpress.com/" TargetMode="External"/><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8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hyperlink" Target="http://www.educationworld.com/tools_templates/index.shtmlk" TargetMode="External"/><Relationship Id="rId3" Type="http://schemas.openxmlformats.org/officeDocument/2006/relationships/hyperlink" Target="http://havefunteaching.com/worksheets/science-worksheets/science-graphic-organizers/" TargetMode="External"/><Relationship Id="rId7" Type="http://schemas.openxmlformats.org/officeDocument/2006/relationships/hyperlink" Target="http://learningcurveplanner.com.au/home.html" TargetMode="External"/><Relationship Id="rId2" Type="http://schemas.openxmlformats.org/officeDocument/2006/relationships/hyperlink" Target="http://www.inspiration.com/visual-learning/graphic-organizers" TargetMode="External"/><Relationship Id="rId1" Type="http://schemas.openxmlformats.org/officeDocument/2006/relationships/slideLayout" Target="../slideLayouts/slideLayout2.xml"/><Relationship Id="rId6" Type="http://schemas.openxmlformats.org/officeDocument/2006/relationships/hyperlink" Target="http://www.the99.org/" TargetMode="External"/><Relationship Id="rId11" Type="http://schemas.openxmlformats.org/officeDocument/2006/relationships/hyperlink" Target="http://www.andersons.com/Blogs/High-School/Blog/Spirit-Week-Ideas" TargetMode="External"/><Relationship Id="rId5" Type="http://schemas.openxmlformats.org/officeDocument/2006/relationships/hyperlink" Target="http://greg3rdand4thgrade.blogspot.com/" TargetMode="External"/><Relationship Id="rId10" Type="http://schemas.openxmlformats.org/officeDocument/2006/relationships/hyperlink" Target="http://www.youtube.com/watch?v=nbiBCx5rii4&amp;feature=autoplay&amp;list=PL3AA6ADD734414F11&amp;playnext=3" TargetMode="External"/><Relationship Id="rId4" Type="http://schemas.openxmlformats.org/officeDocument/2006/relationships/hyperlink" Target="http://www.colormegood.com/crafts.html" TargetMode="External"/><Relationship Id="rId9" Type="http://schemas.openxmlformats.org/officeDocument/2006/relationships/hyperlink" Target="http://www.learner.org/series/modules/express/videos/video_clips.html?type=1&amp;subject=math" TargetMode="External"/></Relationships>
</file>

<file path=ppt/slides/_rels/slide91.xml.rels><?xml version="1.0" encoding="UTF-8" standalone="yes"?>
<Relationships xmlns="http://schemas.openxmlformats.org/package/2006/relationships"><Relationship Id="rId8" Type="http://schemas.openxmlformats.org/officeDocument/2006/relationships/hyperlink" Target="http://edudemic.com/2013/01/the-top-12-youtube-education-channels/" TargetMode="External"/><Relationship Id="rId13" Type="http://schemas.openxmlformats.org/officeDocument/2006/relationships/hyperlink" Target="http://sciencenotebooking.blogspot.com/" TargetMode="External"/><Relationship Id="rId18" Type="http://schemas.openxmlformats.org/officeDocument/2006/relationships/hyperlink" Target="http://www.italki.com/" TargetMode="External"/><Relationship Id="rId26" Type="http://schemas.openxmlformats.org/officeDocument/2006/relationships/hyperlink" Target="http://pinterest.com/source/worksheetplace.com/" TargetMode="External"/><Relationship Id="rId39" Type="http://schemas.openxmlformats.org/officeDocument/2006/relationships/hyperlink" Target="http://www.layers-of-learning.com/the-scientific-method/" TargetMode="External"/><Relationship Id="rId3" Type="http://schemas.openxmlformats.org/officeDocument/2006/relationships/hyperlink" Target="http://totallyterrificintexas.blogspot.com/2012/03/character-map.html" TargetMode="External"/><Relationship Id="rId21" Type="http://schemas.openxmlformats.org/officeDocument/2006/relationships/hyperlink" Target="http://www.amazingclassroom.com/newsletters/newsletter_3.asp" TargetMode="External"/><Relationship Id="rId34" Type="http://schemas.openxmlformats.org/officeDocument/2006/relationships/hyperlink" Target="http://www.graphic.org/brainst.html" TargetMode="External"/><Relationship Id="rId7" Type="http://schemas.openxmlformats.org/officeDocument/2006/relationships/hyperlink" Target="http://regions4th.wikispaces.com/Graphic.Organizer" TargetMode="External"/><Relationship Id="rId12" Type="http://schemas.openxmlformats.org/officeDocument/2006/relationships/hyperlink" Target="http://www.thewritesource.com/studentmodels/" TargetMode="External"/><Relationship Id="rId17" Type="http://schemas.openxmlformats.org/officeDocument/2006/relationships/hyperlink" Target="http://pinterest.com/rommyev/writing/" TargetMode="External"/><Relationship Id="rId25" Type="http://schemas.openxmlformats.org/officeDocument/2006/relationships/hyperlink" Target="http://quizlet.com/" TargetMode="External"/><Relationship Id="rId33" Type="http://schemas.openxmlformats.org/officeDocument/2006/relationships/hyperlink" Target="http://www.vrml.k12.la.us/2nd/more/graphic_organizers.htm" TargetMode="External"/><Relationship Id="rId38" Type="http://schemas.openxmlformats.org/officeDocument/2006/relationships/hyperlink" Target="http://www.proteacher.net/discussions/showthread.php?t=390020" TargetMode="External"/><Relationship Id="rId2" Type="http://schemas.openxmlformats.org/officeDocument/2006/relationships/hyperlink" Target="http://www.enchantedlearning.com/whatsnew/12/may.shtml" TargetMode="External"/><Relationship Id="rId16" Type="http://schemas.openxmlformats.org/officeDocument/2006/relationships/hyperlink" Target="http://www.3rdgradegridiron.com/" TargetMode="External"/><Relationship Id="rId20" Type="http://schemas.openxmlformats.org/officeDocument/2006/relationships/hyperlink" Target="http://www.english-online.at/" TargetMode="External"/><Relationship Id="rId29" Type="http://schemas.openxmlformats.org/officeDocument/2006/relationships/hyperlink" Target="http://www.educationoasis.com/curriculum/GO/cause_effect.htm" TargetMode="External"/><Relationship Id="rId1" Type="http://schemas.openxmlformats.org/officeDocument/2006/relationships/slideLayout" Target="../slideLayouts/slideLayout2.xml"/><Relationship Id="rId6" Type="http://schemas.openxmlformats.org/officeDocument/2006/relationships/hyperlink" Target="http://teachingwithloveandlaughter.blogspot.com/" TargetMode="External"/><Relationship Id="rId11" Type="http://schemas.openxmlformats.org/officeDocument/2006/relationships/hyperlink" Target="http://moviesegmentstoassessgrammargoals.blogspot.com/" TargetMode="External"/><Relationship Id="rId24" Type="http://schemas.openxmlformats.org/officeDocument/2006/relationships/hyperlink" Target="http://pinterest.com/source/amazingclassroom.com/" TargetMode="External"/><Relationship Id="rId32" Type="http://schemas.openxmlformats.org/officeDocument/2006/relationships/hyperlink" Target="http://www.sanjuan.edu/webpages/gguthrie/technology.cfm" TargetMode="External"/><Relationship Id="rId37" Type="http://schemas.openxmlformats.org/officeDocument/2006/relationships/hyperlink" Target="http://www.eduplace.com/graphicorganizer/" TargetMode="External"/><Relationship Id="rId40" Type="http://schemas.openxmlformats.org/officeDocument/2006/relationships/hyperlink" Target="http://www.greatschools.org/" TargetMode="External"/><Relationship Id="rId5" Type="http://schemas.openxmlformats.org/officeDocument/2006/relationships/hyperlink" Target="http://havefunteaching.com/" TargetMode="External"/><Relationship Id="rId15" Type="http://schemas.openxmlformats.org/officeDocument/2006/relationships/hyperlink" Target="http://spendadayinsecondgrade.blogspot.com/" TargetMode="External"/><Relationship Id="rId23" Type="http://schemas.openxmlformats.org/officeDocument/2006/relationships/hyperlink" Target="http://www.readwritethink.org/files/resources/interactives/Printing_Press/" TargetMode="External"/><Relationship Id="rId28" Type="http://schemas.openxmlformats.org/officeDocument/2006/relationships/hyperlink" Target="http://worksheetplace.com/index.php?function=DisplayCategory&amp;showCategory=Y&amp;links=2&amp;id=88&amp;link1=43&amp;link2=88" TargetMode="External"/><Relationship Id="rId36" Type="http://schemas.openxmlformats.org/officeDocument/2006/relationships/hyperlink" Target="http://www.layers-of-learning.com/book-report-cards/" TargetMode="External"/><Relationship Id="rId10" Type="http://schemas.openxmlformats.org/officeDocument/2006/relationships/hyperlink" Target="http://sueannan.blogspot.com/" TargetMode="External"/><Relationship Id="rId19" Type="http://schemas.openxmlformats.org/officeDocument/2006/relationships/hyperlink" Target="http://www.weeklyreader.com/classroom-magazines-for-kids/" TargetMode="External"/><Relationship Id="rId31" Type="http://schemas.openxmlformats.org/officeDocument/2006/relationships/hyperlink" Target="http://pinterest.com/kristinaelt/2-primary-school/" TargetMode="External"/><Relationship Id="rId4" Type="http://schemas.openxmlformats.org/officeDocument/2006/relationships/hyperlink" Target="http://www.teachingvillage.org/guest-authors/" TargetMode="External"/><Relationship Id="rId9" Type="http://schemas.openxmlformats.org/officeDocument/2006/relationships/hyperlink" Target="http://www.tes.co.uk/" TargetMode="External"/><Relationship Id="rId14" Type="http://schemas.openxmlformats.org/officeDocument/2006/relationships/hyperlink" Target="http://theinspiredclassroom.blogspot.com/" TargetMode="External"/><Relationship Id="rId22" Type="http://schemas.openxmlformats.org/officeDocument/2006/relationships/hyperlink" Target="http://www.sparklebox.co.uk/literacy/writing/frames/" TargetMode="External"/><Relationship Id="rId27" Type="http://schemas.openxmlformats.org/officeDocument/2006/relationships/hyperlink" Target="http://pinterest.com/texasaggieteach/education/" TargetMode="External"/><Relationship Id="rId30" Type="http://schemas.openxmlformats.org/officeDocument/2006/relationships/hyperlink" Target="http://pinterest.com/elifshafak/" TargetMode="External"/><Relationship Id="rId35" Type="http://schemas.openxmlformats.org/officeDocument/2006/relationships/hyperlink" Target="http://my.hrw.com/nsmedia/intgos/html/igo.htm"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acevokuloncesi.org/" TargetMode="External"/><Relationship Id="rId2" Type="http://schemas.openxmlformats.org/officeDocument/2006/relationships/hyperlink" Target="http://www.ehow.com/list_6900032_advantages-portfolio-assessment-techniques.html" TargetMode="External"/><Relationship Id="rId1" Type="http://schemas.openxmlformats.org/officeDocument/2006/relationships/slideLayout" Target="../slideLayouts/slideLayout2.xml"/><Relationship Id="rId5" Type="http://schemas.openxmlformats.org/officeDocument/2006/relationships/hyperlink" Target="http://www.tev.org.tr/" TargetMode="External"/><Relationship Id="rId4" Type="http://schemas.openxmlformats.org/officeDocument/2006/relationships/hyperlink" Target="http://www.sosyalbilgilerci.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Rectangle 20"/>
          <p:cNvSpPr>
            <a:spLocks noGrp="1" noChangeArrowheads="1"/>
          </p:cNvSpPr>
          <p:nvPr>
            <p:ph type="sldNum" sz="quarter" idx="4"/>
          </p:nvPr>
        </p:nvSpPr>
        <p:spPr/>
        <p:txBody>
          <a:bodyPr/>
          <a:lstStyle/>
          <a:p>
            <a:fld id="{F25ED53B-BF3E-480F-961A-D08675290B23}" type="slidenum">
              <a:rPr lang="en-US"/>
              <a:pPr/>
              <a:t>1</a:t>
            </a:fld>
            <a:endParaRPr lang="en-US"/>
          </a:p>
        </p:txBody>
      </p:sp>
      <p:sp>
        <p:nvSpPr>
          <p:cNvPr id="2050" name="Rectangle 2"/>
          <p:cNvSpPr>
            <a:spLocks noGrp="1" noChangeArrowheads="1"/>
          </p:cNvSpPr>
          <p:nvPr>
            <p:ph type="ctrTitle"/>
          </p:nvPr>
        </p:nvSpPr>
        <p:spPr>
          <a:xfrm>
            <a:off x="1187624" y="2924944"/>
            <a:ext cx="7086600" cy="3168352"/>
          </a:xfrm>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16200000" scaled="0"/>
          </a:gradFill>
        </p:spPr>
        <p:style>
          <a:lnRef idx="0">
            <a:schemeClr val="dk1"/>
          </a:lnRef>
          <a:fillRef idx="3">
            <a:schemeClr val="dk1"/>
          </a:fillRef>
          <a:effectRef idx="3">
            <a:schemeClr val="dk1"/>
          </a:effectRef>
          <a:fontRef idx="minor">
            <a:schemeClr val="lt1"/>
          </a:fontRef>
        </p:style>
        <p:txBody>
          <a:bodyPr/>
          <a:lstStyle/>
          <a:p>
            <a:pPr algn="ctr"/>
            <a:r>
              <a:rPr lang="tr-TR" sz="4800" dirty="0" smtClean="0">
                <a:solidFill>
                  <a:srgbClr val="FF0000"/>
                </a:solidFill>
                <a:latin typeface="Calibri" pitchFamily="34" charset="0"/>
                <a:cs typeface="Calibri" pitchFamily="34" charset="0"/>
              </a:rPr>
              <a:t/>
            </a:r>
            <a:br>
              <a:rPr lang="tr-TR" sz="4800" dirty="0" smtClean="0">
                <a:solidFill>
                  <a:srgbClr val="FF0000"/>
                </a:solidFill>
                <a:latin typeface="Calibri" pitchFamily="34" charset="0"/>
                <a:cs typeface="Calibri" pitchFamily="34" charset="0"/>
              </a:rPr>
            </a:br>
            <a:r>
              <a:rPr lang="tr-TR" sz="4800" dirty="0" smtClean="0">
                <a:solidFill>
                  <a:srgbClr val="FF0000"/>
                </a:solidFill>
                <a:latin typeface="Calibri" pitchFamily="34" charset="0"/>
                <a:cs typeface="Calibri" pitchFamily="34" charset="0"/>
              </a:rPr>
              <a:t/>
            </a:r>
            <a:br>
              <a:rPr lang="tr-TR" sz="4800" dirty="0" smtClean="0">
                <a:solidFill>
                  <a:srgbClr val="FF0000"/>
                </a:solidFill>
                <a:latin typeface="Calibri" pitchFamily="34" charset="0"/>
                <a:cs typeface="Calibri" pitchFamily="34" charset="0"/>
              </a:rPr>
            </a:br>
            <a:r>
              <a:rPr lang="tr-TR" sz="4800" dirty="0" smtClean="0">
                <a:solidFill>
                  <a:srgbClr val="FF0000"/>
                </a:solidFill>
                <a:latin typeface="Calibri" pitchFamily="34" charset="0"/>
                <a:cs typeface="Calibri" pitchFamily="34" charset="0"/>
              </a:rPr>
              <a:t/>
            </a:r>
            <a:br>
              <a:rPr lang="tr-TR" sz="4800" dirty="0" smtClean="0">
                <a:solidFill>
                  <a:srgbClr val="FF0000"/>
                </a:solidFill>
                <a:latin typeface="Calibri" pitchFamily="34" charset="0"/>
                <a:cs typeface="Calibri" pitchFamily="34" charset="0"/>
              </a:rPr>
            </a:br>
            <a:r>
              <a:rPr lang="tr-TR" sz="4800" dirty="0" smtClean="0">
                <a:solidFill>
                  <a:srgbClr val="FF0000"/>
                </a:solidFill>
                <a:latin typeface="Calibri" pitchFamily="34" charset="0"/>
                <a:cs typeface="Calibri" pitchFamily="34" charset="0"/>
              </a:rPr>
              <a:t>‘</a:t>
            </a:r>
            <a:r>
              <a:rPr lang="en-US" sz="4800" dirty="0" smtClean="0">
                <a:solidFill>
                  <a:srgbClr val="FF0000"/>
                </a:solidFill>
                <a:latin typeface="Calibri" pitchFamily="34" charset="0"/>
                <a:cs typeface="Calibri" pitchFamily="34" charset="0"/>
              </a:rPr>
              <a:t>Portfolio</a:t>
            </a:r>
            <a:r>
              <a:rPr lang="tr-TR" sz="4800" dirty="0" smtClean="0">
                <a:solidFill>
                  <a:srgbClr val="FF0000"/>
                </a:solidFill>
                <a:latin typeface="Calibri" pitchFamily="34" charset="0"/>
                <a:cs typeface="Calibri" pitchFamily="34" charset="0"/>
              </a:rPr>
              <a:t>’</a:t>
            </a:r>
            <a:r>
              <a:rPr lang="en-US" sz="4800" dirty="0" smtClean="0">
                <a:latin typeface="Calibri" pitchFamily="34" charset="0"/>
                <a:cs typeface="Calibri" pitchFamily="34" charset="0"/>
              </a:rPr>
              <a:t> </a:t>
            </a:r>
            <a:r>
              <a:rPr lang="tr-TR" sz="4800" dirty="0" smtClean="0">
                <a:latin typeface="Calibri" pitchFamily="34" charset="0"/>
                <a:cs typeface="Calibri" pitchFamily="34" charset="0"/>
              </a:rPr>
              <a:t/>
            </a:r>
            <a:br>
              <a:rPr lang="tr-TR" sz="4800" dirty="0" smtClean="0">
                <a:latin typeface="Calibri" pitchFamily="34" charset="0"/>
                <a:cs typeface="Calibri" pitchFamily="34" charset="0"/>
              </a:rPr>
            </a:br>
            <a:r>
              <a:rPr lang="tr-TR" sz="4800" dirty="0" smtClean="0">
                <a:latin typeface="Calibri" pitchFamily="34" charset="0"/>
                <a:cs typeface="Calibri" pitchFamily="34" charset="0"/>
              </a:rPr>
              <a:t>PROJECT BASET LEARNING </a:t>
            </a:r>
            <a:r>
              <a:rPr lang="tr-TR" dirty="0" smtClean="0">
                <a:latin typeface="Calibri" pitchFamily="34" charset="0"/>
                <a:cs typeface="Calibri" pitchFamily="34" charset="0"/>
              </a:rPr>
              <a:t>‘</a:t>
            </a:r>
            <a:r>
              <a:rPr lang="en-US" dirty="0" smtClean="0">
                <a:latin typeface="Calibri" pitchFamily="34" charset="0"/>
                <a:cs typeface="Calibri" pitchFamily="34" charset="0"/>
              </a:rPr>
              <a:t>A Way to Shine</a:t>
            </a:r>
            <a:r>
              <a:rPr lang="tr-TR" dirty="0" smtClean="0">
                <a:latin typeface="Calibri" pitchFamily="34" charset="0"/>
                <a:cs typeface="Calibri" pitchFamily="34" charset="0"/>
              </a:rPr>
              <a:t>’</a:t>
            </a:r>
            <a:r>
              <a:rPr lang="en-US" dirty="0" smtClean="0">
                <a:latin typeface="Calibri" pitchFamily="34" charset="0"/>
                <a:cs typeface="Calibri" pitchFamily="34" charset="0"/>
              </a:rPr>
              <a:t> </a:t>
            </a:r>
            <a:r>
              <a:rPr lang="en-US" sz="4800" dirty="0">
                <a:latin typeface="Calibri" pitchFamily="34" charset="0"/>
                <a:cs typeface="Calibri" pitchFamily="34" charset="0"/>
              </a:rPr>
              <a:t/>
            </a:r>
            <a:br>
              <a:rPr lang="en-US" sz="4800" dirty="0">
                <a:latin typeface="Calibri" pitchFamily="34" charset="0"/>
                <a:cs typeface="Calibri" pitchFamily="34" charset="0"/>
              </a:rPr>
            </a:br>
            <a:endParaRPr lang="en-US" sz="4800" dirty="0">
              <a:latin typeface="Calibri" pitchFamily="34" charset="0"/>
              <a:cs typeface="Calibri" pitchFamily="34" charset="0"/>
            </a:endParaRPr>
          </a:p>
        </p:txBody>
      </p:sp>
      <p:pic>
        <p:nvPicPr>
          <p:cNvPr id="2053" name="Picture 5" descr="PortfolioPromo.gif"/>
          <p:cNvPicPr>
            <a:picLocks noChangeAspect="1" noChangeArrowheads="1"/>
          </p:cNvPicPr>
          <p:nvPr/>
        </p:nvPicPr>
        <p:blipFill>
          <a:blip r:embed="rId3" cstate="print"/>
          <a:srcRect/>
          <a:stretch>
            <a:fillRect/>
          </a:stretch>
        </p:blipFill>
        <p:spPr bwMode="auto">
          <a:xfrm>
            <a:off x="3501282" y="440668"/>
            <a:ext cx="2348708" cy="1368151"/>
          </a:xfrm>
          <a:prstGeom prst="rect">
            <a:avLst/>
          </a:prstGeom>
          <a:noFill/>
        </p:spPr>
      </p:pic>
      <p:pic>
        <p:nvPicPr>
          <p:cNvPr id="5" name="Picture 4" descr="http://www.coe.int/t/dg4/education/elp/system/Images/LANGUAGE-PASSPORT_image%208.jpg"/>
          <p:cNvPicPr/>
          <p:nvPr/>
        </p:nvPicPr>
        <p:blipFill>
          <a:blip r:embed="rId4" cstate="print"/>
          <a:srcRect/>
          <a:stretch>
            <a:fillRect/>
          </a:stretch>
        </p:blipFill>
        <p:spPr bwMode="auto">
          <a:xfrm>
            <a:off x="1187623" y="404465"/>
            <a:ext cx="1440161" cy="1218656"/>
          </a:xfrm>
          <a:prstGeom prst="rect">
            <a:avLst/>
          </a:prstGeom>
          <a:noFill/>
          <a:ln w="9525">
            <a:noFill/>
            <a:miter lim="800000"/>
            <a:headEnd/>
            <a:tailEnd/>
          </a:ln>
        </p:spPr>
      </p:pic>
      <p:pic>
        <p:nvPicPr>
          <p:cNvPr id="7" name="Picture 6" descr="http://www.coe.int/t/dg4/education/elp/system/Images/LANGUAGE-PASSPORT_image%2020.jpg"/>
          <p:cNvPicPr/>
          <p:nvPr/>
        </p:nvPicPr>
        <p:blipFill>
          <a:blip r:embed="rId5" cstate="print"/>
          <a:srcRect/>
          <a:stretch>
            <a:fillRect/>
          </a:stretch>
        </p:blipFill>
        <p:spPr bwMode="auto">
          <a:xfrm>
            <a:off x="4748813" y="1788027"/>
            <a:ext cx="1144905" cy="1144905"/>
          </a:xfrm>
          <a:prstGeom prst="rect">
            <a:avLst/>
          </a:prstGeom>
          <a:noFill/>
          <a:ln w="9525">
            <a:noFill/>
            <a:miter lim="800000"/>
            <a:headEnd/>
            <a:tailEnd/>
          </a:ln>
        </p:spPr>
      </p:pic>
      <p:pic>
        <p:nvPicPr>
          <p:cNvPr id="8" name="Picture 7" descr="http://www.coe.int/t/dg4/education/elp/system/Images/LANGUAGE-PASSPORT_image%2024.jpg"/>
          <p:cNvPicPr/>
          <p:nvPr/>
        </p:nvPicPr>
        <p:blipFill>
          <a:blip r:embed="rId6" cstate="print"/>
          <a:srcRect/>
          <a:stretch>
            <a:fillRect/>
          </a:stretch>
        </p:blipFill>
        <p:spPr bwMode="auto">
          <a:xfrm>
            <a:off x="3500719" y="1788028"/>
            <a:ext cx="1224136" cy="1144905"/>
          </a:xfrm>
          <a:prstGeom prst="rect">
            <a:avLst/>
          </a:prstGeom>
          <a:noFill/>
          <a:ln w="9525">
            <a:noFill/>
            <a:miter lim="800000"/>
            <a:headEnd/>
            <a:tailEnd/>
          </a:ln>
        </p:spPr>
      </p:pic>
      <p:pic>
        <p:nvPicPr>
          <p:cNvPr id="9" name="Picture 8" descr="http://www.coe.int/t/dg4/education/elp/system/Images/LANGUAGE-PASSPORT_image%204.jpg"/>
          <p:cNvPicPr/>
          <p:nvPr/>
        </p:nvPicPr>
        <p:blipFill>
          <a:blip r:embed="rId7" cstate="print"/>
          <a:srcRect/>
          <a:stretch>
            <a:fillRect/>
          </a:stretch>
        </p:blipFill>
        <p:spPr bwMode="auto">
          <a:xfrm>
            <a:off x="1187624" y="1628800"/>
            <a:ext cx="1440160" cy="1368152"/>
          </a:xfrm>
          <a:prstGeom prst="rect">
            <a:avLst/>
          </a:prstGeom>
          <a:noFill/>
          <a:ln w="9525">
            <a:noFill/>
            <a:miter lim="800000"/>
            <a:headEnd/>
            <a:tailEnd/>
          </a:ln>
        </p:spPr>
      </p:pic>
      <p:pic>
        <p:nvPicPr>
          <p:cNvPr id="10" name="Picture 9" descr="http://www.coe.int/t/dg4/education/elp/system/Images/LANGUAGE-PASSPORT_image%2014.jpg"/>
          <p:cNvPicPr/>
          <p:nvPr/>
        </p:nvPicPr>
        <p:blipFill>
          <a:blip r:embed="rId8" cstate="print"/>
          <a:srcRect/>
          <a:stretch>
            <a:fillRect/>
          </a:stretch>
        </p:blipFill>
        <p:spPr bwMode="auto">
          <a:xfrm>
            <a:off x="6660232" y="404464"/>
            <a:ext cx="1576951" cy="1144905"/>
          </a:xfrm>
          <a:prstGeom prst="rect">
            <a:avLst/>
          </a:prstGeom>
          <a:noFill/>
          <a:ln w="9525">
            <a:noFill/>
            <a:miter lim="800000"/>
            <a:headEnd/>
            <a:tailEnd/>
          </a:ln>
        </p:spPr>
      </p:pic>
      <p:pic>
        <p:nvPicPr>
          <p:cNvPr id="11" name="Picture 10" descr="http://www.coe.int/t/dg4/education/elp/system/Images/LANGUAGE-PASSPORT_image%205.jpg"/>
          <p:cNvPicPr/>
          <p:nvPr/>
        </p:nvPicPr>
        <p:blipFill>
          <a:blip r:embed="rId9" cstate="print"/>
          <a:srcRect/>
          <a:stretch>
            <a:fillRect/>
          </a:stretch>
        </p:blipFill>
        <p:spPr bwMode="auto">
          <a:xfrm>
            <a:off x="6660233" y="1572003"/>
            <a:ext cx="1576952" cy="1360929"/>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892" y="1052736"/>
            <a:ext cx="7543800" cy="799728"/>
          </a:xfrm>
        </p:spPr>
        <p:txBody>
          <a:bodyPr/>
          <a:lstStyle/>
          <a:p>
            <a:r>
              <a:rPr lang="tr-TR" dirty="0" smtClean="0"/>
              <a:t>Öğrenmede öğrencinin rolü nedir?</a:t>
            </a:r>
          </a:p>
          <a:p>
            <a:pPr marL="0" indent="0">
              <a:buNone/>
            </a:pP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2</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780928"/>
            <a:ext cx="5610225"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452320" y="3429000"/>
            <a:ext cx="739305" cy="369332"/>
          </a:xfrm>
          <a:prstGeom prst="rect">
            <a:avLst/>
          </a:prstGeom>
        </p:spPr>
        <p:txBody>
          <a:bodyPr wrap="none">
            <a:spAutoFit/>
          </a:bodyPr>
          <a:lstStyle/>
          <a:p>
            <a:r>
              <a:rPr lang="tr-TR" dirty="0">
                <a:hlinkClick r:id="rId3" action="ppaction://hlinkfile"/>
              </a:rPr>
              <a:t>Tıkla!</a:t>
            </a:r>
            <a:endParaRPr lang="en-US" dirty="0"/>
          </a:p>
        </p:txBody>
      </p:sp>
    </p:spTree>
    <p:extLst>
      <p:ext uri="{BB962C8B-B14F-4D97-AF65-F5344CB8AC3E}">
        <p14:creationId xmlns:p14="http://schemas.microsoft.com/office/powerpoint/2010/main" val="2195942807"/>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3</a:t>
            </a:fld>
            <a:endParaRPr lang="en-US"/>
          </a:p>
        </p:txBody>
      </p:sp>
      <p:sp>
        <p:nvSpPr>
          <p:cNvPr id="6" name="Content Placeholder 2"/>
          <p:cNvSpPr>
            <a:spLocks noGrp="1"/>
          </p:cNvSpPr>
          <p:nvPr>
            <p:ph idx="1"/>
          </p:nvPr>
        </p:nvSpPr>
        <p:spPr>
          <a:xfrm>
            <a:off x="1043608" y="1844824"/>
            <a:ext cx="7543800" cy="943744"/>
          </a:xfrm>
        </p:spPr>
        <p:txBody>
          <a:bodyPr/>
          <a:lstStyle/>
          <a:p>
            <a:r>
              <a:rPr lang="tr-TR" dirty="0"/>
              <a:t>E</a:t>
            </a:r>
            <a:r>
              <a:rPr lang="tr-TR" dirty="0" smtClean="0"/>
              <a:t>ğitimde öğretmenin rolü nedir?</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780928"/>
            <a:ext cx="58007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2336433"/>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04800"/>
            <a:ext cx="8820472" cy="1956547"/>
          </a:xfrm>
        </p:spPr>
        <p:txBody>
          <a:bodyPr/>
          <a:lstStyle/>
          <a:p>
            <a:r>
              <a:rPr lang="tr-TR" sz="3200" dirty="0" smtClean="0"/>
              <a:t>Öğrencinin sesini, rengini, parmak izini okul duvarlarına , gazetesine, aile hayatına ve geleceğine yansıtan bir öğretim sistemimiz var mı? </a:t>
            </a:r>
            <a:endParaRPr lang="en-US" sz="32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4</a:t>
            </a:fld>
            <a:endParaRPr lang="en-US"/>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61347"/>
            <a:ext cx="8128000"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1581787"/>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FUTURE LEARNING</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5</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8048625"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5901260"/>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422"/>
            <a:ext cx="9144000" cy="1008112"/>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Proje Tabanlı Eğitim Ne Zaman Başlamıştır?</a:t>
            </a:r>
            <a:endParaRPr lang="en-US" sz="32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6</a:t>
            </a:fld>
            <a:endParaRPr lang="en-US"/>
          </a:p>
        </p:txBody>
      </p:sp>
      <p:sp>
        <p:nvSpPr>
          <p:cNvPr id="5" name="Rectangle 4"/>
          <p:cNvSpPr/>
          <p:nvPr/>
        </p:nvSpPr>
        <p:spPr>
          <a:xfrm>
            <a:off x="251520" y="1412776"/>
            <a:ext cx="8712968" cy="3539430"/>
          </a:xfrm>
          <a:prstGeom prst="rect">
            <a:avLst/>
          </a:prstGeom>
        </p:spPr>
        <p:txBody>
          <a:bodyPr wrap="square">
            <a:spAutoFit/>
          </a:bodyPr>
          <a:lstStyle/>
          <a:p>
            <a:pPr marL="457200" indent="-457200">
              <a:buFont typeface="Arial" pitchFamily="34" charset="0"/>
              <a:buChar char="•"/>
            </a:pPr>
            <a:r>
              <a:rPr lang="en-US" sz="3200" dirty="0" err="1" smtClean="0"/>
              <a:t>Amerikalı</a:t>
            </a:r>
            <a:r>
              <a:rPr lang="en-US" sz="3200" dirty="0" smtClean="0"/>
              <a:t> Stimson </a:t>
            </a:r>
            <a:r>
              <a:rPr lang="en-US" sz="3200" dirty="0" err="1" smtClean="0"/>
              <a:t>adında</a:t>
            </a:r>
            <a:r>
              <a:rPr lang="en-US" sz="3200" dirty="0" smtClean="0"/>
              <a:t> </a:t>
            </a:r>
            <a:r>
              <a:rPr lang="en-US" sz="3200" dirty="0" err="1" smtClean="0"/>
              <a:t>bir</a:t>
            </a:r>
            <a:r>
              <a:rPr lang="en-US" sz="3200" dirty="0" smtClean="0"/>
              <a:t> </a:t>
            </a:r>
            <a:r>
              <a:rPr lang="en-US" sz="3200" dirty="0" err="1" smtClean="0"/>
              <a:t>öğretmen</a:t>
            </a:r>
            <a:r>
              <a:rPr lang="en-US" sz="3200" dirty="0" smtClean="0"/>
              <a:t> </a:t>
            </a:r>
            <a:r>
              <a:rPr lang="en-US" sz="3200" dirty="0" err="1" smtClean="0"/>
              <a:t>tarafından</a:t>
            </a:r>
            <a:r>
              <a:rPr lang="en-US" sz="3200" dirty="0" smtClean="0"/>
              <a:t> 1908’de </a:t>
            </a:r>
            <a:r>
              <a:rPr lang="tr-TR" sz="3200" dirty="0" smtClean="0"/>
              <a:t>kullanılmaya başlamıştır.</a:t>
            </a:r>
            <a:endParaRPr lang="en-US" sz="3200" dirty="0" smtClean="0"/>
          </a:p>
          <a:p>
            <a:pPr marL="457200" indent="-457200">
              <a:buFont typeface="Arial" pitchFamily="34" charset="0"/>
              <a:buChar char="•"/>
            </a:pPr>
            <a:r>
              <a:rPr lang="tr-TR" sz="3200" dirty="0" smtClean="0"/>
              <a:t>Uygulamayı sistemli hale getiren</a:t>
            </a:r>
            <a:r>
              <a:rPr lang="en-US" sz="3200" dirty="0" smtClean="0"/>
              <a:t> </a:t>
            </a:r>
            <a:r>
              <a:rPr lang="en-US" sz="3200" dirty="0" err="1" smtClean="0"/>
              <a:t>ve</a:t>
            </a:r>
            <a:r>
              <a:rPr lang="en-US" sz="3200" dirty="0" smtClean="0"/>
              <a:t> </a:t>
            </a:r>
            <a:r>
              <a:rPr lang="en-US" sz="3200" dirty="0" err="1" smtClean="0"/>
              <a:t>geliştiren</a:t>
            </a:r>
            <a:r>
              <a:rPr lang="en-US" sz="3200" dirty="0" smtClean="0"/>
              <a:t> </a:t>
            </a:r>
            <a:r>
              <a:rPr lang="en-US" sz="3200" dirty="0" err="1" smtClean="0"/>
              <a:t>eğitimci</a:t>
            </a:r>
            <a:r>
              <a:rPr lang="en-US" sz="3200" dirty="0" smtClean="0"/>
              <a:t> John </a:t>
            </a:r>
            <a:r>
              <a:rPr lang="en-US" sz="3200" dirty="0" err="1" smtClean="0"/>
              <a:t>Dewey’dir</a:t>
            </a:r>
            <a:r>
              <a:rPr lang="en-US" sz="3200" dirty="0" smtClean="0"/>
              <a:t>. </a:t>
            </a:r>
          </a:p>
          <a:p>
            <a:pPr marL="457200" indent="-457200">
              <a:buFont typeface="Arial" pitchFamily="34" charset="0"/>
              <a:buChar char="•"/>
            </a:pPr>
            <a:r>
              <a:rPr lang="en-US" sz="3200" dirty="0" err="1" smtClean="0"/>
              <a:t>Proje</a:t>
            </a:r>
            <a:r>
              <a:rPr lang="en-US" sz="3200" dirty="0" smtClean="0"/>
              <a:t> </a:t>
            </a:r>
            <a:r>
              <a:rPr lang="en-US" sz="3200" dirty="0" err="1" smtClean="0"/>
              <a:t>tekniği</a:t>
            </a:r>
            <a:r>
              <a:rPr lang="en-US" sz="3200" dirty="0" smtClean="0"/>
              <a:t> </a:t>
            </a:r>
            <a:r>
              <a:rPr lang="en-US" sz="3200" dirty="0" err="1" smtClean="0"/>
              <a:t>Türkiye’de</a:t>
            </a:r>
            <a:r>
              <a:rPr lang="en-US" sz="3200" dirty="0" smtClean="0"/>
              <a:t> ilk </a:t>
            </a:r>
            <a:r>
              <a:rPr lang="en-US" sz="3200" dirty="0" err="1" smtClean="0"/>
              <a:t>kez</a:t>
            </a:r>
            <a:r>
              <a:rPr lang="en-US" sz="3200" dirty="0" smtClean="0"/>
              <a:t> TÜBİTAK </a:t>
            </a:r>
            <a:r>
              <a:rPr lang="en-US" sz="3200" dirty="0" err="1" smtClean="0"/>
              <a:t>tarafından</a:t>
            </a:r>
            <a:r>
              <a:rPr lang="en-US" sz="3200" dirty="0" smtClean="0"/>
              <a:t> </a:t>
            </a:r>
            <a:r>
              <a:rPr lang="en-US" sz="3200" dirty="0" err="1" smtClean="0"/>
              <a:t>yürütülen</a:t>
            </a:r>
            <a:r>
              <a:rPr lang="en-US" sz="3200" dirty="0" smtClean="0"/>
              <a:t> </a:t>
            </a:r>
            <a:r>
              <a:rPr lang="en-US" sz="3200" dirty="0" err="1" smtClean="0"/>
              <a:t>yarışmalarda</a:t>
            </a:r>
            <a:r>
              <a:rPr lang="en-US" sz="3200" dirty="0" smtClean="0"/>
              <a:t> </a:t>
            </a:r>
            <a:r>
              <a:rPr lang="en-US" sz="3200" dirty="0" err="1" smtClean="0"/>
              <a:t>kullanılmıştır</a:t>
            </a:r>
            <a:r>
              <a:rPr lang="en-US" sz="3200" dirty="0" smtClean="0"/>
              <a:t>. </a:t>
            </a:r>
            <a:endParaRPr lang="en-US" sz="3200"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80728"/>
            <a:ext cx="8784976" cy="5877272"/>
          </a:xfrm>
        </p:spPr>
        <p:style>
          <a:lnRef idx="2">
            <a:schemeClr val="accent1"/>
          </a:lnRef>
          <a:fillRef idx="1">
            <a:schemeClr val="lt1"/>
          </a:fillRef>
          <a:effectRef idx="0">
            <a:schemeClr val="accent1"/>
          </a:effectRef>
          <a:fontRef idx="minor">
            <a:schemeClr val="dk1"/>
          </a:fontRef>
        </p:style>
        <p:txBody>
          <a:bodyPr/>
          <a:lstStyle/>
          <a:p>
            <a:r>
              <a:rPr lang="tr-TR" sz="2600" dirty="0" smtClean="0">
                <a:solidFill>
                  <a:schemeClr val="bg2">
                    <a:lumMod val="50000"/>
                  </a:schemeClr>
                </a:solidFill>
                <a:effectLst/>
              </a:rPr>
              <a:t>Proje Tabanlı Öğrenme Yaklaşımı, günlük yaşamdan seçilen </a:t>
            </a:r>
            <a:r>
              <a:rPr lang="tr-TR" sz="2600" b="1" dirty="0" smtClean="0">
                <a:solidFill>
                  <a:schemeClr val="bg1">
                    <a:lumMod val="60000"/>
                    <a:lumOff val="40000"/>
                  </a:schemeClr>
                </a:solidFill>
                <a:effectLst/>
              </a:rPr>
              <a:t>bir problemin kişisel ya da küçük gruplar aracılığı ile bilimsel yöntem süreci kullanılarak</a:t>
            </a:r>
            <a:r>
              <a:rPr lang="tr-TR" sz="2600" dirty="0" smtClean="0">
                <a:solidFill>
                  <a:schemeClr val="bg2">
                    <a:lumMod val="50000"/>
                  </a:schemeClr>
                </a:solidFill>
                <a:effectLst/>
              </a:rPr>
              <a:t>, problem çözümünü amaçlayan bir yaklaşımdır. </a:t>
            </a:r>
          </a:p>
          <a:p>
            <a:r>
              <a:rPr lang="tr-TR" sz="2600" dirty="0" smtClean="0">
                <a:solidFill>
                  <a:schemeClr val="bg2">
                    <a:lumMod val="50000"/>
                  </a:schemeClr>
                </a:solidFill>
                <a:effectLst/>
              </a:rPr>
              <a:t>Proje Tabanlı Öğrenme, öğrencinin</a:t>
            </a:r>
            <a:r>
              <a:rPr lang="tr-TR" sz="2600" b="1" dirty="0" smtClean="0">
                <a:solidFill>
                  <a:schemeClr val="bg2">
                    <a:lumMod val="50000"/>
                  </a:schemeClr>
                </a:solidFill>
                <a:effectLst/>
              </a:rPr>
              <a:t> </a:t>
            </a:r>
            <a:r>
              <a:rPr lang="tr-TR" sz="2600" b="1" dirty="0" smtClean="0">
                <a:solidFill>
                  <a:schemeClr val="bg1">
                    <a:lumMod val="60000"/>
                    <a:lumOff val="40000"/>
                  </a:schemeClr>
                </a:solidFill>
                <a:effectLst/>
              </a:rPr>
              <a:t>etkin katılımının sağlandığı, üst düzey düşünme becerilerinin geliştirildiği</a:t>
            </a:r>
            <a:r>
              <a:rPr lang="tr-TR" sz="2600" dirty="0" smtClean="0">
                <a:solidFill>
                  <a:schemeClr val="bg1">
                    <a:lumMod val="60000"/>
                    <a:lumOff val="40000"/>
                  </a:schemeClr>
                </a:solidFill>
                <a:effectLst/>
              </a:rPr>
              <a:t>, </a:t>
            </a:r>
            <a:r>
              <a:rPr lang="tr-TR" sz="2600" b="1" dirty="0" smtClean="0">
                <a:solidFill>
                  <a:schemeClr val="bg1">
                    <a:lumMod val="60000"/>
                    <a:lumOff val="40000"/>
                  </a:schemeClr>
                </a:solidFill>
                <a:effectLst/>
              </a:rPr>
              <a:t>çok çeşitli araç ve kaynak kullanımıyla desteklenen; günlük yaşam becerilerinin sınıf ortamına taşınıp sergilendiği, süreç sonunda elde edilen bilgi ve becerilerin ise günlük hayata aktarılmasını amaçlayan; </a:t>
            </a:r>
            <a:r>
              <a:rPr lang="tr-TR" sz="2600" dirty="0" smtClean="0">
                <a:solidFill>
                  <a:schemeClr val="bg2">
                    <a:lumMod val="50000"/>
                  </a:schemeClr>
                </a:solidFill>
                <a:effectLst/>
              </a:rPr>
              <a:t>bilgisayarın ve diğer teknolojik donanımların bir araç olarak kullanımının vurgulandığı bir yaklaşımdır.</a:t>
            </a:r>
            <a:endParaRPr lang="en-US" sz="2600" dirty="0" smtClean="0">
              <a:solidFill>
                <a:schemeClr val="bg2">
                  <a:lumMod val="50000"/>
                </a:schemeClr>
              </a:solidFill>
              <a:effectLst/>
            </a:endParaRPr>
          </a:p>
          <a:p>
            <a:endParaRPr lang="en-US" sz="2600" dirty="0">
              <a:solidFill>
                <a:schemeClr val="bg2">
                  <a:lumMod val="50000"/>
                </a:schemeClr>
              </a:solidFill>
              <a:effectLst/>
            </a:endParaRPr>
          </a:p>
        </p:txBody>
      </p:sp>
      <p:sp>
        <p:nvSpPr>
          <p:cNvPr id="7" name="Title 1"/>
          <p:cNvSpPr>
            <a:spLocks noGrp="1"/>
          </p:cNvSpPr>
          <p:nvPr>
            <p:ph type="title"/>
          </p:nvPr>
        </p:nvSpPr>
        <p:spPr>
          <a:xfrm>
            <a:off x="0" y="1"/>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Proje Tabanlı Eğitim Nedir?</a:t>
            </a:r>
            <a:endParaRPr lang="en-US" sz="3200" dirty="0"/>
          </a:p>
        </p:txBody>
      </p:sp>
    </p:spTree>
    <p:extLst>
      <p:ext uri="{BB962C8B-B14F-4D97-AF65-F5344CB8AC3E}">
        <p14:creationId xmlns:p14="http://schemas.microsoft.com/office/powerpoint/2010/main" val="821914673"/>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8568952" cy="5112568"/>
          </a:xfrm>
        </p:spPr>
        <p:txBody>
          <a:bodyPr/>
          <a:lstStyle/>
          <a:p>
            <a:r>
              <a:rPr lang="tr-TR" dirty="0">
                <a:effectLst/>
              </a:rPr>
              <a:t>Öğrenci “Kendi şehrinizi kendiniz kurun” gibi bir </a:t>
            </a:r>
            <a:r>
              <a:rPr lang="tr-TR" dirty="0" smtClean="0">
                <a:effectLst/>
              </a:rPr>
              <a:t>ders senaryosu </a:t>
            </a:r>
            <a:r>
              <a:rPr lang="tr-TR" dirty="0">
                <a:effectLst/>
              </a:rPr>
              <a:t>içinde gerçek problemlerin çözümüne </a:t>
            </a:r>
            <a:r>
              <a:rPr lang="tr-TR" u="sng" dirty="0">
                <a:solidFill>
                  <a:srgbClr val="FFFF00"/>
                </a:solidFill>
                <a:effectLst/>
              </a:rPr>
              <a:t>yönelik, ağırlıklı olarak, düşünme, problem çözme, yaratıcılık, bilgiye erişim, işleme, yeniden harmanlama, sorgulama ve uzlaşma </a:t>
            </a:r>
            <a:r>
              <a:rPr lang="tr-TR" dirty="0">
                <a:solidFill>
                  <a:srgbClr val="FFFF00"/>
                </a:solidFill>
                <a:effectLst/>
              </a:rPr>
              <a:t>gibi aktiviteler yapar. </a:t>
            </a:r>
            <a:r>
              <a:rPr lang="tr-TR" dirty="0">
                <a:effectLst/>
              </a:rPr>
              <a:t>Bu, hem bireysel etkinliğe, hem de küçük gruplar içinde ekip çalışmasına </a:t>
            </a:r>
            <a:r>
              <a:rPr lang="tr-TR" dirty="0" smtClean="0">
                <a:effectLst/>
              </a:rPr>
              <a:t>imkan veren </a:t>
            </a:r>
            <a:r>
              <a:rPr lang="tr-TR" dirty="0">
                <a:effectLst/>
              </a:rPr>
              <a:t>bir süreçtir.</a:t>
            </a:r>
            <a:endParaRPr lang="en-US" dirty="0">
              <a:effectLst/>
            </a:endParaRPr>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a:t>
            </a:fld>
            <a:endParaRPr lang="en-US"/>
          </a:p>
        </p:txBody>
      </p:sp>
      <p:pic>
        <p:nvPicPr>
          <p:cNvPr id="10242" name="Picture 2" descr="https://encrypted-tbn0.gstatic.com/images?q=tbn:ANd9GcRe9qgr31CQUiD_DczXFErKs29yXa6OkBQO7wvh3hnmZespn7ju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3181" y="4728195"/>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encrypted-tbn1.gstatic.com/images?q=tbn:ANd9GcTcsiFOa45jVNg82LlZe13UDlbfBlr_UhL_5fK4Zm6KFynaj9NMg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2556" y="4509120"/>
            <a:ext cx="2095500" cy="218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359650"/>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484784"/>
            <a:ext cx="8316416" cy="4896544"/>
          </a:xfrm>
        </p:spPr>
        <p:txBody>
          <a:bodyPr/>
          <a:lstStyle/>
          <a:p>
            <a:r>
              <a:rPr lang="tr-TR" sz="2800" dirty="0" smtClean="0"/>
              <a:t>Geleneksel öğrenmede </a:t>
            </a:r>
            <a:r>
              <a:rPr lang="tr-TR" sz="2800" dirty="0" smtClean="0">
                <a:solidFill>
                  <a:srgbClr val="FFFF00"/>
                </a:solidFill>
              </a:rPr>
              <a:t>öğretmen  bir konuya dayalı ders </a:t>
            </a:r>
            <a:r>
              <a:rPr lang="tr-TR" sz="2800" dirty="0" smtClean="0"/>
              <a:t>anlatır. Bu tür eğitimde öğrenciler monoton bir şekilde öğretmeni dinlemeye maruz kalır; genellikle kendi aralarında konuşur, sıkılır veya bazen anlatılanı düşünmeye çalışırlar. </a:t>
            </a:r>
          </a:p>
          <a:p>
            <a:r>
              <a:rPr lang="tr-TR" sz="2800" dirty="0" smtClean="0"/>
              <a:t>Proje Tabanlı Öğrenmede ise araştırmaya dayalı </a:t>
            </a:r>
            <a:r>
              <a:rPr lang="tr-TR" sz="2800" b="1" dirty="0" smtClean="0">
                <a:solidFill>
                  <a:srgbClr val="FFFF00"/>
                </a:solidFill>
              </a:rPr>
              <a:t>grupla veya kendi kendine </a:t>
            </a:r>
            <a:r>
              <a:rPr lang="tr-TR" sz="2800" dirty="0" smtClean="0"/>
              <a:t>öğrenme vardır. </a:t>
            </a:r>
          </a:p>
          <a:p>
            <a:pPr marL="0" indent="0">
              <a:buNone/>
            </a:pPr>
            <a:endParaRPr lang="tr-TR" sz="2800" dirty="0" smtClean="0"/>
          </a:p>
          <a:p>
            <a:endParaRPr lang="en-US" sz="2800" dirty="0"/>
          </a:p>
        </p:txBody>
      </p:sp>
      <p:sp>
        <p:nvSpPr>
          <p:cNvPr id="5" name="Title 1"/>
          <p:cNvSpPr>
            <a:spLocks noGrp="1"/>
          </p:cNvSpPr>
          <p:nvPr>
            <p:ph type="title"/>
          </p:nvPr>
        </p:nvSpPr>
        <p:spPr>
          <a:xfrm>
            <a:off x="0" y="1"/>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Geleneksel Öğrenme ve Proje Tabanlı Öğrenme Farkı Nedir?</a:t>
            </a:r>
            <a:endParaRPr lang="en-US" sz="32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724430"/>
            <a:ext cx="3327573" cy="2432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302048"/>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556792"/>
            <a:ext cx="8215064" cy="3096344"/>
          </a:xfrm>
        </p:spPr>
        <p:txBody>
          <a:bodyPr/>
          <a:lstStyle/>
          <a:p>
            <a:r>
              <a:rPr lang="tr-TR" sz="2800" dirty="0" smtClean="0"/>
              <a:t>Proje Tabanlı Öğrenmede grup </a:t>
            </a:r>
            <a:r>
              <a:rPr lang="tr-TR" sz="2800" dirty="0"/>
              <a:t>içinde her öğrenci; </a:t>
            </a:r>
            <a:r>
              <a:rPr lang="tr-TR" sz="2800" b="1" dirty="0">
                <a:solidFill>
                  <a:srgbClr val="FFFF00"/>
                </a:solidFill>
              </a:rPr>
              <a:t>öğrenen ve iletişim kuran pozisyona sahiptir</a:t>
            </a:r>
            <a:r>
              <a:rPr lang="tr-TR" sz="2800" dirty="0"/>
              <a:t>, bazen öğrenci öğreten konumunda da olabilir. </a:t>
            </a:r>
          </a:p>
          <a:p>
            <a:r>
              <a:rPr lang="tr-TR" sz="2800" dirty="0"/>
              <a:t>Öğretmen sadece </a:t>
            </a:r>
            <a:r>
              <a:rPr lang="tr-TR" sz="2800" b="1" dirty="0">
                <a:solidFill>
                  <a:srgbClr val="FFFF00"/>
                </a:solidFill>
              </a:rPr>
              <a:t>öğrenme imkanlarını sağlar</a:t>
            </a:r>
            <a:r>
              <a:rPr lang="tr-TR" sz="2800" dirty="0"/>
              <a:t>, ortamı etkili bir öğrenme için hazır hale getirir. </a:t>
            </a:r>
          </a:p>
          <a:p>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10</a:t>
            </a:fld>
            <a:endParaRPr lang="en-US"/>
          </a:p>
        </p:txBody>
      </p:sp>
      <p:sp>
        <p:nvSpPr>
          <p:cNvPr id="6" name="Title 1"/>
          <p:cNvSpPr>
            <a:spLocks noGrp="1"/>
          </p:cNvSpPr>
          <p:nvPr>
            <p:ph type="title"/>
          </p:nvPr>
        </p:nvSpPr>
        <p:spPr>
          <a:xfrm>
            <a:off x="2268" y="188640"/>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Geleneksel Öğrenme ve Proje Tabanlı Öğrenme Farkı Nedir?</a:t>
            </a:r>
            <a:endParaRPr lang="en-US" sz="32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4437112"/>
            <a:ext cx="4860032" cy="2064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556714"/>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395536" y="1772816"/>
            <a:ext cx="8352928" cy="3168352"/>
          </a:xfrm>
        </p:spPr>
        <p:txBody>
          <a:bodyPr/>
          <a:lstStyle/>
          <a:p>
            <a:pPr lvl="0"/>
            <a:r>
              <a:rPr lang="tr-TR" dirty="0" smtClean="0">
                <a:solidFill>
                  <a:srgbClr val="FFFF00"/>
                </a:solidFill>
                <a:effectLst>
                  <a:outerShdw blurRad="38100" dist="38100" dir="2700000" algn="tl">
                    <a:srgbClr val="000000">
                      <a:alpha val="43137"/>
                    </a:srgbClr>
                  </a:outerShdw>
                </a:effectLst>
              </a:rPr>
              <a:t>Proje Tabanlı Öğrenmeyd, etkinliklerle birlikte aktif</a:t>
            </a:r>
            <a:r>
              <a:rPr lang="tr-TR" dirty="0" smtClean="0">
                <a:effectLst/>
              </a:rPr>
              <a:t>  bir öğrenme vardır. </a:t>
            </a:r>
          </a:p>
          <a:p>
            <a:r>
              <a:rPr lang="tr-TR" dirty="0" smtClean="0">
                <a:solidFill>
                  <a:srgbClr val="FFFF00"/>
                </a:solidFill>
                <a:effectLst>
                  <a:outerShdw blurRad="38100" dist="38100" dir="2700000" algn="tl">
                    <a:srgbClr val="000000">
                      <a:alpha val="43137"/>
                    </a:srgbClr>
                  </a:outerShdw>
                </a:effectLst>
              </a:rPr>
              <a:t>Etkinlik temelli öğrenme </a:t>
            </a:r>
            <a:r>
              <a:rPr lang="tr-TR" dirty="0">
                <a:solidFill>
                  <a:srgbClr val="FFFF00"/>
                </a:solidFill>
                <a:effectLst>
                  <a:outerShdw blurRad="38100" dist="38100" dir="2700000" algn="tl">
                    <a:srgbClr val="000000">
                      <a:alpha val="43137"/>
                    </a:srgbClr>
                  </a:outerShdw>
                </a:effectLst>
              </a:rPr>
              <a:t>ile </a:t>
            </a:r>
            <a:r>
              <a:rPr lang="tr-TR" dirty="0" smtClean="0">
                <a:solidFill>
                  <a:srgbClr val="FFFF00"/>
                </a:solidFill>
                <a:effectLst>
                  <a:outerShdw blurRad="38100" dist="38100" dir="2700000" algn="tl">
                    <a:srgbClr val="000000">
                      <a:alpha val="43137"/>
                    </a:srgbClr>
                  </a:outerShdw>
                </a:effectLst>
              </a:rPr>
              <a:t>öğrenciler kalıpların dışına </a:t>
            </a:r>
            <a:r>
              <a:rPr lang="tr-TR" dirty="0">
                <a:solidFill>
                  <a:srgbClr val="FFFF00"/>
                </a:solidFill>
                <a:effectLst>
                  <a:outerShdw blurRad="38100" dist="38100" dir="2700000" algn="tl">
                    <a:srgbClr val="000000">
                      <a:alpha val="43137"/>
                    </a:srgbClr>
                  </a:outerShdw>
                </a:effectLst>
              </a:rPr>
              <a:t>çıkarak </a:t>
            </a:r>
            <a:r>
              <a:rPr lang="tr-TR" dirty="0" smtClean="0">
                <a:effectLst/>
              </a:rPr>
              <a:t>konuları gerçek hayatla ilişkilendirirler. </a:t>
            </a:r>
            <a:endParaRPr lang="en-US" dirty="0">
              <a:effectLst/>
            </a:endParaRPr>
          </a:p>
          <a:p>
            <a:endParaRPr lang="en-US" dirty="0"/>
          </a:p>
        </p:txBody>
      </p:sp>
      <p:sp>
        <p:nvSpPr>
          <p:cNvPr id="3" name="Title 1"/>
          <p:cNvSpPr>
            <a:spLocks noGrp="1"/>
          </p:cNvSpPr>
          <p:nvPr>
            <p:ph type="title"/>
          </p:nvPr>
        </p:nvSpPr>
        <p:spPr>
          <a:xfrm>
            <a:off x="36512" y="53198"/>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Proje Tabanlı Öğrenme ve Etkinlik Temelli Öğrenmede Nasıl  Bir İlişkisi Nedir?</a:t>
            </a:r>
            <a:endParaRPr lang="en-US" sz="32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517" y="4297750"/>
            <a:ext cx="3745483" cy="2492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descr="https://encrypted-tbn1.gstatic.com/images?q=tbn:ANd9GcRXROS1mrUqL2YoXnLO0JKwuoY4DAUNW1DKhbuCMW0BGcG5HW2ND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4805645"/>
            <a:ext cx="2770733" cy="1843798"/>
          </a:xfrm>
          <a:prstGeom prst="rect">
            <a:avLst/>
          </a:prstGeom>
          <a:noFill/>
          <a:extLst>
            <a:ext uri="{909E8E84-426E-40DD-AFC4-6F175D3DCCD1}">
              <a14:hiddenFill xmlns:a14="http://schemas.microsoft.com/office/drawing/2010/main">
                <a:solidFill>
                  <a:srgbClr val="FFFFFF"/>
                </a:solidFill>
              </a14:hiddenFill>
            </a:ext>
          </a:extLst>
        </p:spPr>
      </p:pic>
      <p:sp>
        <p:nvSpPr>
          <p:cNvPr id="2" name="Lightning Bolt 1"/>
          <p:cNvSpPr/>
          <p:nvPr/>
        </p:nvSpPr>
        <p:spPr bwMode="auto">
          <a:xfrm rot="8895466">
            <a:off x="3059832" y="5373216"/>
            <a:ext cx="2338685" cy="576064"/>
          </a:xfrm>
          <a:prstGeom prst="lightningBol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Tree>
    <p:extLst>
      <p:ext uri="{BB962C8B-B14F-4D97-AF65-F5344CB8AC3E}">
        <p14:creationId xmlns:p14="http://schemas.microsoft.com/office/powerpoint/2010/main" val="1144777221"/>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30" y="1"/>
            <a:ext cx="9131470" cy="908720"/>
          </a:xfrm>
        </p:spPr>
        <p:style>
          <a:lnRef idx="0">
            <a:schemeClr val="dk1"/>
          </a:lnRef>
          <a:fillRef idx="3">
            <a:schemeClr val="dk1"/>
          </a:fillRef>
          <a:effectRef idx="3">
            <a:schemeClr val="dk1"/>
          </a:effectRef>
          <a:fontRef idx="minor">
            <a:schemeClr val="lt1"/>
          </a:fontRef>
        </p:style>
        <p:txBody>
          <a:bodyPr/>
          <a:lstStyle/>
          <a:p>
            <a:pPr algn="ctr"/>
            <a:r>
              <a:rPr lang="tr-TR" sz="4000" dirty="0" smtClean="0"/>
              <a:t>Neden Proje Tabanlı Eğitim ? </a:t>
            </a:r>
            <a:endParaRPr lang="en-US" sz="4000" dirty="0"/>
          </a:p>
        </p:txBody>
      </p:sp>
      <p:sp>
        <p:nvSpPr>
          <p:cNvPr id="3" name="Content Placeholder 2"/>
          <p:cNvSpPr>
            <a:spLocks noGrp="1"/>
          </p:cNvSpPr>
          <p:nvPr>
            <p:ph idx="1"/>
          </p:nvPr>
        </p:nvSpPr>
        <p:spPr>
          <a:xfrm>
            <a:off x="251520" y="1052736"/>
            <a:ext cx="8640960" cy="5544616"/>
          </a:xfrm>
        </p:spPr>
        <p:txBody>
          <a:bodyPr/>
          <a:lstStyle/>
          <a:p>
            <a:pPr eaLnBrk="1" hangingPunct="1">
              <a:lnSpc>
                <a:spcPct val="90000"/>
              </a:lnSpc>
            </a:pPr>
            <a:r>
              <a:rPr lang="tr-TR" sz="2800" dirty="0"/>
              <a:t>Fen ve Sosyal derslerinde öğrenci merkezli eğitim yapılmaması öğrencileri </a:t>
            </a:r>
            <a:r>
              <a:rPr lang="tr-TR" sz="2800" dirty="0">
                <a:solidFill>
                  <a:srgbClr val="FFFF00"/>
                </a:solidFill>
              </a:rPr>
              <a:t>ezbere yönlendirmekte ve onların derslere karşı negatif tutum </a:t>
            </a:r>
            <a:r>
              <a:rPr lang="tr-TR" sz="2800" dirty="0"/>
              <a:t>geliştirmelerine neden olmaktadır. </a:t>
            </a:r>
          </a:p>
          <a:p>
            <a:pPr eaLnBrk="1" hangingPunct="1">
              <a:lnSpc>
                <a:spcPct val="90000"/>
              </a:lnSpc>
            </a:pPr>
            <a:r>
              <a:rPr lang="tr-TR" sz="2800" dirty="0"/>
              <a:t>Öğrencilerin ezberden uzaklaştırılması, </a:t>
            </a:r>
            <a:r>
              <a:rPr lang="tr-TR" sz="2800" b="1" u="sng" dirty="0">
                <a:solidFill>
                  <a:srgbClr val="FFFF00"/>
                </a:solidFill>
                <a:effectLst/>
              </a:rPr>
              <a:t>etkili bir öğretim </a:t>
            </a:r>
            <a:r>
              <a:rPr lang="tr-TR" sz="2800" dirty="0"/>
              <a:t>yapılması için öğretmenlerin derslerinde mümkün olduğu kadar çok metot ve teknik kullanması gerekir. </a:t>
            </a:r>
          </a:p>
          <a:p>
            <a:pPr eaLnBrk="1" hangingPunct="1">
              <a:lnSpc>
                <a:spcPct val="90000"/>
              </a:lnSpc>
            </a:pPr>
            <a:r>
              <a:rPr lang="tr-TR" sz="2800" dirty="0"/>
              <a:t>Ancak bu şekilde öğrencilerde derslere karşı pozitif tutum geliştirilebilir ve </a:t>
            </a:r>
            <a:r>
              <a:rPr lang="tr-TR" sz="2800" b="1" u="sng" dirty="0">
                <a:solidFill>
                  <a:srgbClr val="FFFF00"/>
                </a:solidFill>
              </a:rPr>
              <a:t>anlamlı bir öğretim </a:t>
            </a:r>
            <a:r>
              <a:rPr lang="tr-TR" sz="2800" dirty="0" smtClean="0"/>
              <a:t>yapılabilir.</a:t>
            </a:r>
          </a:p>
          <a:p>
            <a:pPr eaLnBrk="1" hangingPunct="1">
              <a:lnSpc>
                <a:spcPct val="90000"/>
              </a:lnSpc>
            </a:pPr>
            <a:endParaRPr lang="tr-TR" sz="2800" dirty="0"/>
          </a:p>
          <a:p>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12</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6" y="5072063"/>
            <a:ext cx="2143124" cy="178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397534"/>
      </p:ext>
    </p:extLst>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96" y="1268760"/>
            <a:ext cx="9001000" cy="5589240"/>
          </a:xfrm>
        </p:spPr>
        <p:txBody>
          <a:bodyPr/>
          <a:lstStyle/>
          <a:p>
            <a:r>
              <a:rPr lang="tr-TR" sz="2800" b="1" dirty="0" smtClean="0">
                <a:solidFill>
                  <a:srgbClr val="FF0000"/>
                </a:solidFill>
              </a:rPr>
              <a:t>Proje tabanlı öğrenme, </a:t>
            </a:r>
            <a:r>
              <a:rPr lang="tr-TR" sz="2800" dirty="0" smtClean="0"/>
              <a:t>öğrencilere okul hayatı süresince  daha derin bir bilgi elde etmeleri hususunda yardımcı olur. </a:t>
            </a:r>
            <a:r>
              <a:rPr lang="tr-TR" sz="2800" dirty="0" smtClean="0">
                <a:solidFill>
                  <a:srgbClr val="FFFF00"/>
                </a:solidFill>
              </a:rPr>
              <a:t>Geleneksel kitap merkezli ders işlemede sınırlı  bir öğrenme  sözkonusu olduğunu araştırmalar göstermiştir. </a:t>
            </a:r>
            <a:r>
              <a:rPr lang="tr-TR" sz="2800" dirty="0" smtClean="0"/>
              <a:t>Proje tabanlı öğrenmede ise </a:t>
            </a:r>
            <a:r>
              <a:rPr lang="tr-TR" sz="2800" dirty="0" smtClean="0">
                <a:solidFill>
                  <a:srgbClr val="FFFF00"/>
                </a:solidFill>
              </a:rPr>
              <a:t>bilgi takım halinde veya bağımsız çalışma </a:t>
            </a:r>
            <a:r>
              <a:rPr lang="tr-TR" sz="2800" dirty="0" smtClean="0"/>
              <a:t>ile  elde edilir. </a:t>
            </a:r>
          </a:p>
          <a:p>
            <a:r>
              <a:rPr lang="tr-TR" sz="2800" b="1" dirty="0" smtClean="0">
                <a:solidFill>
                  <a:srgbClr val="FF0000"/>
                </a:solidFill>
              </a:rPr>
              <a:t>Proje tabanlı öğrenmede </a:t>
            </a:r>
            <a:r>
              <a:rPr lang="tr-TR" sz="2800" dirty="0" smtClean="0">
                <a:solidFill>
                  <a:srgbClr val="FFFF00"/>
                </a:solidFill>
              </a:rPr>
              <a:t>öğrenciler  yoğun  bir öğrenme içindedirler.Öğrenciler kitaplardaki bilgileri  projlerini uygularken kullanırlar. </a:t>
            </a:r>
          </a:p>
          <a:p>
            <a:r>
              <a:rPr lang="tr-TR" sz="2800" dirty="0">
                <a:cs typeface="Times New Roman" pitchFamily="18" charset="0"/>
              </a:rPr>
              <a:t>Ayrıca proje çalışması </a:t>
            </a:r>
            <a:r>
              <a:rPr lang="tr-TR" sz="2800" b="1" dirty="0">
                <a:solidFill>
                  <a:srgbClr val="FFFF00"/>
                </a:solidFill>
                <a:cs typeface="Times New Roman" pitchFamily="18" charset="0"/>
              </a:rPr>
              <a:t>çoklu zekâ </a:t>
            </a:r>
            <a:r>
              <a:rPr lang="tr-TR" sz="2800" dirty="0">
                <a:cs typeface="Times New Roman" pitchFamily="18" charset="0"/>
              </a:rPr>
              <a:t>kuramına da uygun bir çalışmadır.</a:t>
            </a:r>
          </a:p>
          <a:p>
            <a:endParaRPr lang="tr-TR"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13</a:t>
            </a:fld>
            <a:endParaRPr lang="en-US"/>
          </a:p>
        </p:txBody>
      </p:sp>
      <p:sp>
        <p:nvSpPr>
          <p:cNvPr id="6" name="Title 1"/>
          <p:cNvSpPr>
            <a:spLocks noGrp="1"/>
          </p:cNvSpPr>
          <p:nvPr>
            <p:ph type="title"/>
          </p:nvPr>
        </p:nvSpPr>
        <p:spPr>
          <a:xfrm>
            <a:off x="12530" y="1"/>
            <a:ext cx="9131470" cy="908720"/>
          </a:xfrm>
        </p:spPr>
        <p:style>
          <a:lnRef idx="0">
            <a:schemeClr val="dk1"/>
          </a:lnRef>
          <a:fillRef idx="3">
            <a:schemeClr val="dk1"/>
          </a:fillRef>
          <a:effectRef idx="3">
            <a:schemeClr val="dk1"/>
          </a:effectRef>
          <a:fontRef idx="minor">
            <a:schemeClr val="lt1"/>
          </a:fontRef>
        </p:style>
        <p:txBody>
          <a:bodyPr/>
          <a:lstStyle/>
          <a:p>
            <a:pPr algn="ctr"/>
            <a:r>
              <a:rPr lang="tr-TR" sz="4000" dirty="0" smtClean="0"/>
              <a:t>Neden Proje Tabanlı Eğitim ? </a:t>
            </a:r>
            <a:endParaRPr lang="en-US" sz="4000" dirty="0"/>
          </a:p>
        </p:txBody>
      </p:sp>
    </p:spTree>
    <p:extLst>
      <p:ext uri="{BB962C8B-B14F-4D97-AF65-F5344CB8AC3E}">
        <p14:creationId xmlns:p14="http://schemas.microsoft.com/office/powerpoint/2010/main" val="100487210"/>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9632" y="2492896"/>
            <a:ext cx="7543800" cy="1431925"/>
          </a:xfrm>
        </p:spPr>
        <p:txBody>
          <a:bodyPr/>
          <a:lstStyle/>
          <a:p>
            <a:pPr algn="ctr"/>
            <a:r>
              <a:rPr lang="tr-TR" sz="6600" dirty="0" smtClean="0"/>
              <a:t>Proje Tabanlı Öğrenme İşleyişi</a:t>
            </a:r>
            <a:endParaRPr lang="en-US" sz="66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14</a:t>
            </a:fld>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4365104"/>
            <a:ext cx="3425339" cy="2348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0"/>
            <a:ext cx="3347417" cy="222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711263"/>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268760"/>
            <a:ext cx="8712968" cy="5589240"/>
          </a:xfrm>
        </p:spPr>
        <p:txBody>
          <a:bodyPr/>
          <a:lstStyle/>
          <a:p>
            <a:pPr marL="0" indent="0">
              <a:buNone/>
            </a:pPr>
            <a:r>
              <a:rPr lang="tr-TR" dirty="0" smtClean="0"/>
              <a:t>Proje konusu; </a:t>
            </a:r>
          </a:p>
          <a:p>
            <a:pPr marL="514350" indent="-514350">
              <a:buAutoNum type="arabicPeriod"/>
            </a:pPr>
            <a:r>
              <a:rPr lang="tr-TR" dirty="0" smtClean="0">
                <a:solidFill>
                  <a:srgbClr val="FFFF00"/>
                </a:solidFill>
                <a:effectLst/>
              </a:rPr>
              <a:t>Öğretmen</a:t>
            </a:r>
            <a:r>
              <a:rPr lang="tr-TR" dirty="0" smtClean="0">
                <a:effectLst/>
              </a:rPr>
              <a:t> tarafından verilir.</a:t>
            </a:r>
          </a:p>
          <a:p>
            <a:pPr marL="514350" indent="-514350">
              <a:buAutoNum type="arabicPeriod"/>
            </a:pPr>
            <a:r>
              <a:rPr lang="tr-TR" dirty="0" smtClean="0">
                <a:solidFill>
                  <a:srgbClr val="FFFF00"/>
                </a:solidFill>
                <a:effectLst/>
              </a:rPr>
              <a:t>Müfredat paralelinde </a:t>
            </a:r>
            <a:r>
              <a:rPr lang="tr-TR" dirty="0" smtClean="0"/>
              <a:t>mevcut başlıklardan seçilebilir.</a:t>
            </a:r>
          </a:p>
          <a:p>
            <a:pPr marL="514350" indent="-514350">
              <a:buAutoNum type="arabicPeriod"/>
            </a:pPr>
            <a:r>
              <a:rPr lang="tr-TR" dirty="0" smtClean="0"/>
              <a:t>Sınıfta  oluşturulan </a:t>
            </a:r>
            <a:r>
              <a:rPr lang="tr-TR" dirty="0" smtClean="0">
                <a:solidFill>
                  <a:srgbClr val="FFFF00"/>
                </a:solidFill>
              </a:rPr>
              <a:t>gruplar tarafından tespit </a:t>
            </a:r>
            <a:r>
              <a:rPr lang="tr-TR" dirty="0" smtClean="0"/>
              <a:t>edilebilir.</a:t>
            </a:r>
          </a:p>
          <a:p>
            <a:pPr marL="514350" indent="-514350">
              <a:buAutoNum type="arabicPeriod"/>
            </a:pPr>
            <a:r>
              <a:rPr lang="tr-TR" dirty="0" smtClean="0">
                <a:solidFill>
                  <a:srgbClr val="FFFF00"/>
                </a:solidFill>
              </a:rPr>
              <a:t>Öğrencilerin kendileri </a:t>
            </a:r>
            <a:r>
              <a:rPr lang="tr-TR" dirty="0" smtClean="0"/>
              <a:t>proje konusu üretebilirler.   </a:t>
            </a:r>
          </a:p>
          <a:p>
            <a:pPr marL="0" indent="0">
              <a:buNone/>
            </a:pP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solidFill>
                  <a:srgbClr val="FFFFFF"/>
                </a:solidFill>
              </a:rPr>
              <a:pPr/>
              <a:t>15</a:t>
            </a:fld>
            <a:endParaRPr lang="en-US" dirty="0">
              <a:solidFill>
                <a:srgbClr val="FFFFFF"/>
              </a:solidFill>
            </a:endParaRPr>
          </a:p>
        </p:txBody>
      </p:sp>
      <p:sp>
        <p:nvSpPr>
          <p:cNvPr id="5" name="Title 1"/>
          <p:cNvSpPr>
            <a:spLocks noGrp="1"/>
          </p:cNvSpPr>
          <p:nvPr>
            <p:ph type="title"/>
          </p:nvPr>
        </p:nvSpPr>
        <p:spPr>
          <a:xfrm>
            <a:off x="0" y="0"/>
            <a:ext cx="9144000" cy="1071546"/>
          </a:xfrm>
          <a:solidFill>
            <a:srgbClr val="002060"/>
          </a:solidFill>
        </p:spPr>
        <p:style>
          <a:lnRef idx="0">
            <a:schemeClr val="accent1"/>
          </a:lnRef>
          <a:fillRef idx="3">
            <a:schemeClr val="accent1"/>
          </a:fillRef>
          <a:effectRef idx="3">
            <a:schemeClr val="accent1"/>
          </a:effectRef>
          <a:fontRef idx="minor">
            <a:schemeClr val="lt1"/>
          </a:fontRef>
        </p:style>
        <p:txBody>
          <a:bodyPr/>
          <a:lstStyle/>
          <a:p>
            <a:pPr algn="ctr"/>
            <a:r>
              <a:rPr lang="tr-TR" sz="3200" dirty="0" smtClean="0"/>
              <a:t>Proje Tabanlı Öğrenmede  </a:t>
            </a:r>
            <a:r>
              <a:rPr lang="tr-TR" sz="3200" dirty="0" smtClean="0">
                <a:solidFill>
                  <a:srgbClr val="FFFF00"/>
                </a:solidFill>
              </a:rPr>
              <a:t>Konu Tespiti </a:t>
            </a:r>
            <a:r>
              <a:rPr lang="tr-TR" sz="3200" dirty="0" smtClean="0"/>
              <a:t>Nasıl Yapılır? </a:t>
            </a:r>
            <a:endParaRPr lang="en-US" sz="3200" dirty="0"/>
          </a:p>
        </p:txBody>
      </p:sp>
    </p:spTree>
    <p:extLst>
      <p:ext uri="{BB962C8B-B14F-4D97-AF65-F5344CB8AC3E}">
        <p14:creationId xmlns:p14="http://schemas.microsoft.com/office/powerpoint/2010/main" val="4011346362"/>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0" y="980728"/>
            <a:ext cx="9134850" cy="4392488"/>
          </a:xfrm>
        </p:spPr>
        <p:txBody>
          <a:bodyPr/>
          <a:lstStyle/>
          <a:p>
            <a:r>
              <a:rPr lang="tr-TR" sz="2800" dirty="0" smtClean="0"/>
              <a:t>4</a:t>
            </a:r>
            <a:r>
              <a:rPr lang="tr-TR" sz="2800" dirty="0"/>
              <a:t>, </a:t>
            </a:r>
            <a:r>
              <a:rPr lang="tr-TR" sz="2800" dirty="0" smtClean="0"/>
              <a:t>5 </a:t>
            </a:r>
            <a:r>
              <a:rPr lang="tr-TR" sz="2800" dirty="0"/>
              <a:t>veya </a:t>
            </a:r>
            <a:r>
              <a:rPr lang="tr-TR" sz="2800" dirty="0" smtClean="0"/>
              <a:t>6 kişiden </a:t>
            </a:r>
            <a:r>
              <a:rPr lang="tr-TR" sz="2800" dirty="0"/>
              <a:t>oluşan gruplar oluşturulur. </a:t>
            </a:r>
            <a:r>
              <a:rPr lang="tr-TR" sz="2800" b="1" dirty="0">
                <a:solidFill>
                  <a:srgbClr val="FFFF00"/>
                </a:solidFill>
              </a:rPr>
              <a:t>Her grubun bir başkanı </a:t>
            </a:r>
            <a:r>
              <a:rPr lang="tr-TR" sz="2800" dirty="0"/>
              <a:t>olur. </a:t>
            </a:r>
            <a:endParaRPr lang="tr-TR" sz="2800" dirty="0" smtClean="0"/>
          </a:p>
          <a:p>
            <a:r>
              <a:rPr lang="tr-TR" sz="2800" dirty="0"/>
              <a:t>Gruplar bir plan dahilinde bir araya gelir. </a:t>
            </a:r>
            <a:endParaRPr lang="tr-TR" sz="2800" dirty="0" smtClean="0"/>
          </a:p>
          <a:p>
            <a:r>
              <a:rPr lang="tr-TR" sz="2800" dirty="0"/>
              <a:t>Problem parçalara </a:t>
            </a:r>
            <a:r>
              <a:rPr lang="tr-TR" sz="2800" dirty="0" smtClean="0"/>
              <a:t>ayrılır; tartışılır</a:t>
            </a:r>
            <a:r>
              <a:rPr lang="tr-TR" sz="2800" dirty="0"/>
              <a:t>. Öğretmen zaman zaman </a:t>
            </a:r>
            <a:r>
              <a:rPr lang="tr-TR" sz="2800" dirty="0" smtClean="0"/>
              <a:t>tartışmalara </a:t>
            </a:r>
            <a:r>
              <a:rPr lang="tr-TR" sz="2800" dirty="0"/>
              <a:t>katılır notlar alır.</a:t>
            </a:r>
          </a:p>
          <a:p>
            <a:r>
              <a:rPr lang="tr-TR" sz="2800" b="1" dirty="0" smtClean="0">
                <a:solidFill>
                  <a:srgbClr val="FFFF00"/>
                </a:solidFill>
              </a:rPr>
              <a:t>Araştırma yapılır</a:t>
            </a:r>
            <a:r>
              <a:rPr lang="tr-TR" sz="2800" b="1" dirty="0" smtClean="0"/>
              <a:t>. </a:t>
            </a:r>
            <a:r>
              <a:rPr lang="tr-TR" sz="2800" dirty="0" smtClean="0"/>
              <a:t>Bulunan ve tespit edilen bilgiler </a:t>
            </a:r>
            <a:r>
              <a:rPr lang="tr-TR" sz="2800" dirty="0"/>
              <a:t>o</a:t>
            </a:r>
            <a:r>
              <a:rPr lang="tr-TR" sz="2800" dirty="0" smtClean="0"/>
              <a:t>rganizerlere yazılır. </a:t>
            </a:r>
            <a:r>
              <a:rPr lang="tr-TR" sz="2800" dirty="0" smtClean="0">
                <a:solidFill>
                  <a:srgbClr val="FFFF00"/>
                </a:solidFill>
              </a:rPr>
              <a:t>Sunum şekline </a:t>
            </a:r>
            <a:r>
              <a:rPr lang="tr-TR" sz="2800" dirty="0" smtClean="0"/>
              <a:t>getirilir.</a:t>
            </a:r>
          </a:p>
          <a:p>
            <a:r>
              <a:rPr lang="tr-TR" sz="2800" dirty="0" smtClean="0"/>
              <a:t>Çalışmayı sonlandırmadan önce öğretmen gerekli kontrolleri (yazım hataları, konu bütünlüğü) yapar. </a:t>
            </a:r>
          </a:p>
          <a:p>
            <a:endParaRPr lang="tr-TR" sz="2800" dirty="0"/>
          </a:p>
          <a:p>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solidFill>
                  <a:srgbClr val="FFFFFF"/>
                </a:solidFill>
              </a:rPr>
              <a:pPr/>
              <a:t>16</a:t>
            </a:fld>
            <a:endParaRPr lang="en-US">
              <a:solidFill>
                <a:srgbClr val="FFFFFF"/>
              </a:solidFill>
            </a:endParaRPr>
          </a:p>
        </p:txBody>
      </p:sp>
      <p:sp>
        <p:nvSpPr>
          <p:cNvPr id="5" name="Title 1"/>
          <p:cNvSpPr>
            <a:spLocks noGrp="1"/>
          </p:cNvSpPr>
          <p:nvPr>
            <p:ph type="title"/>
          </p:nvPr>
        </p:nvSpPr>
        <p:spPr>
          <a:xfrm>
            <a:off x="0" y="1"/>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200" dirty="0" smtClean="0"/>
              <a:t>Proje Tabanlı Öğrenmede  İşleyiş Nasıldır? </a:t>
            </a:r>
            <a:endParaRPr lang="en-US" sz="32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5035" y="5167771"/>
            <a:ext cx="2267133" cy="169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5278396"/>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68760"/>
            <a:ext cx="8928484" cy="3096344"/>
          </a:xfrm>
        </p:spPr>
        <p:txBody>
          <a:bodyPr/>
          <a:lstStyle/>
          <a:p>
            <a:r>
              <a:rPr lang="tr-TR" dirty="0"/>
              <a:t>Çalışmalar </a:t>
            </a:r>
            <a:r>
              <a:rPr lang="tr-TR" dirty="0" smtClean="0"/>
              <a:t>sınıf </a:t>
            </a:r>
            <a:r>
              <a:rPr lang="tr-TR" dirty="0"/>
              <a:t>veya grup içinde  resimli, grafikli ve yazılı </a:t>
            </a:r>
            <a:r>
              <a:rPr lang="tr-TR" dirty="0" smtClean="0"/>
              <a:t>olarak hazırlanıp </a:t>
            </a:r>
            <a:r>
              <a:rPr lang="tr-TR" dirty="0"/>
              <a:t>sergilenir. </a:t>
            </a:r>
            <a:endParaRPr lang="tr-TR" dirty="0" smtClean="0"/>
          </a:p>
          <a:p>
            <a:r>
              <a:rPr lang="tr-TR" dirty="0" smtClean="0"/>
              <a:t>Bu çalışmaları </a:t>
            </a:r>
            <a:r>
              <a:rPr lang="tr-TR" dirty="0"/>
              <a:t>sınıf </a:t>
            </a:r>
            <a:r>
              <a:rPr lang="tr-TR" dirty="0" smtClean="0"/>
              <a:t>içi </a:t>
            </a:r>
            <a:r>
              <a:rPr lang="tr-TR" dirty="0"/>
              <a:t>ve dışı sözlü sunum şekline </a:t>
            </a:r>
            <a:r>
              <a:rPr lang="tr-TR" dirty="0" smtClean="0"/>
              <a:t>de dönüştürmek mümkündür. </a:t>
            </a:r>
            <a:endParaRPr lang="tr-TR" dirty="0"/>
          </a:p>
          <a:p>
            <a:pPr marL="0" indent="0">
              <a:buNone/>
            </a:pPr>
            <a:r>
              <a:rPr lang="tr-TR" dirty="0"/>
              <a:t>Örnek çalışma </a:t>
            </a:r>
            <a:r>
              <a:rPr lang="tr-TR" dirty="0">
                <a:hlinkClick r:id="rId2" action="ppaction://hlinkfile"/>
              </a:rPr>
              <a:t>için tıkla!</a:t>
            </a:r>
            <a:endParaRPr lang="tr-TR" dirty="0"/>
          </a:p>
          <a:p>
            <a:pPr marL="0" indent="0">
              <a:buNone/>
            </a:pP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solidFill>
                  <a:srgbClr val="FFFFFF"/>
                </a:solidFill>
              </a:rPr>
              <a:pPr/>
              <a:t>17</a:t>
            </a:fld>
            <a:endParaRPr lang="en-US" dirty="0">
              <a:solidFill>
                <a:srgbClr val="FFFFFF"/>
              </a:solidFill>
            </a:endParaRPr>
          </a:p>
        </p:txBody>
      </p:sp>
      <p:sp>
        <p:nvSpPr>
          <p:cNvPr id="5" name="Title 1"/>
          <p:cNvSpPr>
            <a:spLocks noGrp="1"/>
          </p:cNvSpPr>
          <p:nvPr>
            <p:ph type="title"/>
          </p:nvPr>
        </p:nvSpPr>
        <p:spPr>
          <a:xfrm>
            <a:off x="0" y="1"/>
            <a:ext cx="9144000" cy="1071546"/>
          </a:xfrm>
        </p:spPr>
        <p:style>
          <a:lnRef idx="0">
            <a:schemeClr val="accent1"/>
          </a:lnRef>
          <a:fillRef idx="1003">
            <a:schemeClr val="dk1"/>
          </a:fillRef>
          <a:effectRef idx="3">
            <a:schemeClr val="accent1"/>
          </a:effectRef>
          <a:fontRef idx="minor">
            <a:schemeClr val="lt1"/>
          </a:fontRef>
        </p:style>
        <p:txBody>
          <a:bodyPr/>
          <a:lstStyle/>
          <a:p>
            <a:pPr algn="ctr"/>
            <a:r>
              <a:rPr lang="tr-TR" sz="3200" dirty="0" smtClean="0"/>
              <a:t>Projenin Sunulması? </a:t>
            </a:r>
            <a:endParaRPr lang="en-US" sz="320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4219583"/>
            <a:ext cx="3528392" cy="263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71186"/>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71546"/>
          </a:xfrm>
        </p:spPr>
        <p:style>
          <a:lnRef idx="0">
            <a:schemeClr val="dk1"/>
          </a:lnRef>
          <a:fillRef idx="3">
            <a:schemeClr val="dk1"/>
          </a:fillRef>
          <a:effectRef idx="3">
            <a:schemeClr val="dk1"/>
          </a:effectRef>
          <a:fontRef idx="minor">
            <a:schemeClr val="lt1"/>
          </a:fontRef>
        </p:style>
        <p:txBody>
          <a:bodyPr/>
          <a:lstStyle/>
          <a:p>
            <a:pPr algn="ctr"/>
            <a:r>
              <a:rPr lang="tr-TR" sz="3600" dirty="0" smtClean="0"/>
              <a:t>Proje Tabanlı Öğrenme Dikkat Edilecek Hususlar?</a:t>
            </a:r>
            <a:endParaRPr lang="en-US" sz="3600" dirty="0"/>
          </a:p>
        </p:txBody>
      </p:sp>
      <p:sp>
        <p:nvSpPr>
          <p:cNvPr id="3" name="Content Placeholder 2"/>
          <p:cNvSpPr>
            <a:spLocks noGrp="1"/>
          </p:cNvSpPr>
          <p:nvPr>
            <p:ph idx="1"/>
          </p:nvPr>
        </p:nvSpPr>
        <p:spPr>
          <a:xfrm>
            <a:off x="0" y="1454386"/>
            <a:ext cx="9144000" cy="5214974"/>
          </a:xfrm>
        </p:spPr>
        <p:txBody>
          <a:bodyPr/>
          <a:lstStyle/>
          <a:p>
            <a:pPr>
              <a:buFont typeface="Wingdings" pitchFamily="2" charset="2"/>
              <a:buChar char="§"/>
            </a:pPr>
            <a:r>
              <a:rPr lang="tr-TR" b="1" dirty="0" smtClean="0">
                <a:solidFill>
                  <a:srgbClr val="FFFF00"/>
                </a:solidFill>
              </a:rPr>
              <a:t>Projelerin öğrencinin </a:t>
            </a:r>
            <a:r>
              <a:rPr lang="tr-TR" b="1" dirty="0" smtClean="0">
                <a:solidFill>
                  <a:srgbClr val="FFFF00"/>
                </a:solidFill>
              </a:rPr>
              <a:t>ilgilerine göre </a:t>
            </a:r>
            <a:r>
              <a:rPr lang="tr-TR" dirty="0" smtClean="0"/>
              <a:t>yapılması.</a:t>
            </a:r>
            <a:endParaRPr lang="tr-TR" dirty="0" smtClean="0"/>
          </a:p>
          <a:p>
            <a:pPr marL="0" indent="0">
              <a:buNone/>
            </a:pPr>
            <a:r>
              <a:rPr lang="tr-TR" sz="2400" dirty="0" smtClean="0"/>
              <a:t>(Her öğrenciden verilen ‘task’ le ilgili birebir çalışma beklenilmez.)</a:t>
            </a:r>
          </a:p>
          <a:p>
            <a:pPr>
              <a:buFont typeface="Wingdings" pitchFamily="2" charset="2"/>
              <a:buChar char="§"/>
            </a:pPr>
            <a:r>
              <a:rPr lang="tr-TR" b="1" dirty="0" smtClean="0">
                <a:solidFill>
                  <a:srgbClr val="FFFF00"/>
                </a:solidFill>
              </a:rPr>
              <a:t>Problem </a:t>
            </a:r>
            <a:r>
              <a:rPr lang="tr-TR" b="1" dirty="0" smtClean="0">
                <a:solidFill>
                  <a:srgbClr val="FFFF00"/>
                </a:solidFill>
              </a:rPr>
              <a:t>çözme yöntemi </a:t>
            </a:r>
            <a:r>
              <a:rPr lang="tr-TR" dirty="0" smtClean="0"/>
              <a:t>esas </a:t>
            </a:r>
            <a:r>
              <a:rPr lang="tr-TR" dirty="0" smtClean="0"/>
              <a:t>alınması, </a:t>
            </a:r>
            <a:endParaRPr lang="tr-TR" dirty="0" smtClean="0"/>
          </a:p>
          <a:p>
            <a:pPr>
              <a:buFont typeface="Wingdings" pitchFamily="2" charset="2"/>
              <a:buChar char="§"/>
            </a:pPr>
            <a:r>
              <a:rPr lang="tr-TR" dirty="0" smtClean="0"/>
              <a:t>Öğrencileri </a:t>
            </a:r>
            <a:r>
              <a:rPr lang="tr-TR" b="1" dirty="0" smtClean="0">
                <a:solidFill>
                  <a:srgbClr val="FFFF00"/>
                </a:solidFill>
              </a:rPr>
              <a:t>yarıştırmaktan çok, işbirliğine </a:t>
            </a:r>
            <a:r>
              <a:rPr lang="tr-TR" b="1" dirty="0" smtClean="0">
                <a:solidFill>
                  <a:srgbClr val="FFFF00"/>
                </a:solidFill>
              </a:rPr>
              <a:t>özendirilmesi</a:t>
            </a:r>
            <a:r>
              <a:rPr lang="tr-TR" dirty="0" smtClean="0"/>
              <a:t>.</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18</a:t>
            </a:fld>
            <a:endParaRPr lang="en-US"/>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771852"/>
            <a:ext cx="5472608" cy="2952328"/>
          </a:xfrm>
        </p:spPr>
        <p:txBody>
          <a:bodyPr/>
          <a:lstStyle/>
          <a:p>
            <a:pPr marL="0" indent="0" algn="ctr">
              <a:buNone/>
            </a:pPr>
            <a:r>
              <a:rPr lang="tr-TR" sz="4800" b="1" dirty="0" smtClean="0"/>
              <a:t>PROJE TABANLI ÖĞRENMENİN</a:t>
            </a:r>
          </a:p>
          <a:p>
            <a:pPr marL="0" indent="0" algn="ctr">
              <a:buNone/>
            </a:pPr>
            <a:r>
              <a:rPr lang="tr-TR" sz="4800" b="1" dirty="0" smtClean="0"/>
              <a:t> GENİŞ KAPSAMLI FAYDALARI</a:t>
            </a:r>
            <a:endParaRPr lang="en-US" sz="4800" b="1"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19</a:t>
            </a:fld>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968"/>
            <a:ext cx="258127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5425" y="1556792"/>
            <a:ext cx="3838575" cy="383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965878"/>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24"/>
            <a:ext cx="9144000" cy="1008112"/>
          </a:xfrm>
        </p:spPr>
        <p:style>
          <a:lnRef idx="0">
            <a:schemeClr val="dk1"/>
          </a:lnRef>
          <a:fillRef idx="3">
            <a:schemeClr val="dk1"/>
          </a:fillRef>
          <a:effectRef idx="3">
            <a:schemeClr val="dk1"/>
          </a:effectRef>
          <a:fontRef idx="minor">
            <a:schemeClr val="lt1"/>
          </a:fontRef>
        </p:style>
        <p:txBody>
          <a:bodyPr/>
          <a:lstStyle/>
          <a:p>
            <a:pPr algn="ctr"/>
            <a:r>
              <a:rPr lang="tr-TR" sz="2800" dirty="0" smtClean="0">
                <a:ln w="18415" cmpd="sng">
                  <a:solidFill>
                    <a:srgbClr val="FFFFFF"/>
                  </a:solidFill>
                  <a:prstDash val="solid"/>
                </a:ln>
                <a:solidFill>
                  <a:srgbClr val="FFFFFF"/>
                </a:solidFill>
                <a:effectLst>
                  <a:outerShdw blurRad="38100" dist="38100" dir="2700000" algn="tl">
                    <a:srgbClr val="000000">
                      <a:alpha val="43137"/>
                    </a:srgbClr>
                  </a:outerShdw>
                </a:effectLst>
              </a:rPr>
              <a:t>Proje Tabanlı Öğrenmenin Öğrenciye Yansımaları Nelerdir? 1 </a:t>
            </a:r>
            <a:endParaRPr lang="en-US" sz="2800" dirty="0">
              <a:ln w="18415" cmpd="sng">
                <a:solidFill>
                  <a:srgbClr val="FFFFFF"/>
                </a:solidFill>
                <a:prstDash val="solid"/>
              </a:ln>
              <a:solidFill>
                <a:srgbClr val="FFFFFF"/>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124744"/>
            <a:ext cx="9144000" cy="4808576"/>
          </a:xfrm>
        </p:spPr>
        <p:txBody>
          <a:bodyPr/>
          <a:lstStyle/>
          <a:p>
            <a:pPr lvl="0">
              <a:buFont typeface="Arial" pitchFamily="34" charset="0"/>
              <a:buChar char="•"/>
            </a:pPr>
            <a:r>
              <a:rPr lang="tr-TR" sz="2800" b="1" u="sng" dirty="0">
                <a:solidFill>
                  <a:srgbClr val="FFFF00"/>
                </a:solidFill>
                <a:latin typeface="Calibri" pitchFamily="34" charset="0"/>
                <a:cs typeface="Calibri" pitchFamily="34" charset="0"/>
              </a:rPr>
              <a:t>Birlikte iş</a:t>
            </a:r>
            <a:r>
              <a:rPr lang="tr-TR" sz="2800" b="1" dirty="0">
                <a:solidFill>
                  <a:srgbClr val="FFFF00"/>
                </a:solidFill>
                <a:latin typeface="Calibri" pitchFamily="34" charset="0"/>
                <a:cs typeface="Calibri" pitchFamily="34" charset="0"/>
              </a:rPr>
              <a:t> </a:t>
            </a:r>
            <a:r>
              <a:rPr lang="tr-TR" sz="2800" b="1" dirty="0">
                <a:latin typeface="Calibri" pitchFamily="34" charset="0"/>
                <a:cs typeface="Calibri" pitchFamily="34" charset="0"/>
              </a:rPr>
              <a:t>yapma duygusu </a:t>
            </a:r>
            <a:r>
              <a:rPr lang="tr-TR" sz="2800" b="1" dirty="0" smtClean="0">
                <a:latin typeface="Calibri" pitchFamily="34" charset="0"/>
                <a:cs typeface="Calibri" pitchFamily="34" charset="0"/>
              </a:rPr>
              <a:t>pekiştirir. </a:t>
            </a:r>
            <a:endParaRPr lang="tr-TR" sz="2800" b="1" dirty="0" smtClean="0">
              <a:latin typeface="Calibri" pitchFamily="34" charset="0"/>
              <a:cs typeface="Calibri" pitchFamily="34" charset="0"/>
            </a:endParaRPr>
          </a:p>
          <a:p>
            <a:pPr lvl="0">
              <a:buFont typeface="Arial" pitchFamily="34" charset="0"/>
              <a:buChar char="•"/>
            </a:pPr>
            <a:r>
              <a:rPr lang="tr-TR" sz="2800" b="1" u="sng" dirty="0" smtClean="0">
                <a:solidFill>
                  <a:srgbClr val="FFFF00"/>
                </a:solidFill>
                <a:latin typeface="Calibri" pitchFamily="34" charset="0"/>
                <a:cs typeface="Calibri" pitchFamily="34" charset="0"/>
              </a:rPr>
              <a:t>Düzenli </a:t>
            </a:r>
            <a:r>
              <a:rPr lang="tr-TR" sz="2800" b="1" u="sng" dirty="0">
                <a:solidFill>
                  <a:srgbClr val="FFFF00"/>
                </a:solidFill>
                <a:latin typeface="Calibri" pitchFamily="34" charset="0"/>
                <a:cs typeface="Calibri" pitchFamily="34" charset="0"/>
              </a:rPr>
              <a:t>ve </a:t>
            </a:r>
            <a:r>
              <a:rPr lang="tr-TR" sz="2800" b="1" u="sng" dirty="0" smtClean="0">
                <a:solidFill>
                  <a:srgbClr val="FFFF00"/>
                </a:solidFill>
                <a:latin typeface="Calibri" pitchFamily="34" charset="0"/>
                <a:cs typeface="Calibri" pitchFamily="34" charset="0"/>
              </a:rPr>
              <a:t>birlikte programlı </a:t>
            </a:r>
            <a:r>
              <a:rPr lang="tr-TR" sz="2800" b="1" u="sng" dirty="0">
                <a:solidFill>
                  <a:srgbClr val="FFFF00"/>
                </a:solidFill>
                <a:latin typeface="Calibri" pitchFamily="34" charset="0"/>
                <a:cs typeface="Calibri" pitchFamily="34" charset="0"/>
              </a:rPr>
              <a:t>iş </a:t>
            </a:r>
            <a:r>
              <a:rPr lang="tr-TR" sz="2800" b="1" dirty="0">
                <a:latin typeface="Calibri" pitchFamily="34" charset="0"/>
                <a:cs typeface="Calibri" pitchFamily="34" charset="0"/>
              </a:rPr>
              <a:t>yapma gerçekleşir. </a:t>
            </a:r>
          </a:p>
          <a:p>
            <a:pPr>
              <a:buFont typeface="Arial" pitchFamily="34" charset="0"/>
              <a:buChar char="•"/>
            </a:pPr>
            <a:r>
              <a:rPr lang="tr-TR" sz="2800" b="1" dirty="0" smtClean="0">
                <a:solidFill>
                  <a:srgbClr val="FFFF00"/>
                </a:solidFill>
                <a:effectLst/>
                <a:latin typeface="Calibri" pitchFamily="34" charset="0"/>
                <a:ea typeface="Times New Roman" pitchFamily="18" charset="0"/>
                <a:cs typeface="Calibri" pitchFamily="34" charset="0"/>
              </a:rPr>
              <a:t>Bağımsız </a:t>
            </a:r>
            <a:r>
              <a:rPr lang="tr-TR" sz="2800" b="1" dirty="0">
                <a:solidFill>
                  <a:srgbClr val="FFFF00"/>
                </a:solidFill>
                <a:effectLst/>
                <a:latin typeface="Calibri" pitchFamily="34" charset="0"/>
                <a:ea typeface="Times New Roman" pitchFamily="18" charset="0"/>
                <a:cs typeface="Calibri" pitchFamily="34" charset="0"/>
              </a:rPr>
              <a:t>düşünme, </a:t>
            </a:r>
            <a:r>
              <a:rPr lang="tr-TR" sz="2800" b="1" dirty="0">
                <a:solidFill>
                  <a:srgbClr val="FFFF00"/>
                </a:solidFill>
                <a:effectLst/>
                <a:latin typeface="Calibri" pitchFamily="34" charset="0"/>
                <a:ea typeface="Times New Roman" pitchFamily="18" charset="0"/>
                <a:cs typeface="Calibri" pitchFamily="34" charset="0"/>
              </a:rPr>
              <a:t>ö</a:t>
            </a:r>
            <a:r>
              <a:rPr lang="tr-TR" sz="2800" b="1" dirty="0" smtClean="0">
                <a:solidFill>
                  <a:srgbClr val="FFFF00"/>
                </a:solidFill>
                <a:effectLst/>
                <a:latin typeface="Calibri" pitchFamily="34" charset="0"/>
                <a:ea typeface="Times New Roman" pitchFamily="18" charset="0"/>
                <a:cs typeface="Calibri" pitchFamily="34" charset="0"/>
              </a:rPr>
              <a:t>ğrencilerin kendilerine güvenlerinin </a:t>
            </a:r>
            <a:r>
              <a:rPr lang="tr-TR" sz="2800" b="1" dirty="0">
                <a:solidFill>
                  <a:srgbClr val="FFFF00"/>
                </a:solidFill>
                <a:effectLst/>
                <a:latin typeface="Calibri" pitchFamily="34" charset="0"/>
                <a:ea typeface="Times New Roman" pitchFamily="18" charset="0"/>
                <a:cs typeface="Calibri" pitchFamily="34" charset="0"/>
              </a:rPr>
              <a:t>gelişmesine </a:t>
            </a:r>
            <a:r>
              <a:rPr lang="tr-TR" sz="2800" b="1" dirty="0">
                <a:effectLst/>
                <a:latin typeface="Calibri" pitchFamily="34" charset="0"/>
                <a:ea typeface="Times New Roman" pitchFamily="18" charset="0"/>
                <a:cs typeface="Calibri" pitchFamily="34" charset="0"/>
              </a:rPr>
              <a:t>katkıda bulunur</a:t>
            </a:r>
            <a:r>
              <a:rPr lang="tr-TR" sz="2800" b="1" dirty="0" smtClean="0">
                <a:effectLst/>
                <a:latin typeface="Calibri" pitchFamily="34" charset="0"/>
                <a:ea typeface="Times New Roman" pitchFamily="18" charset="0"/>
                <a:cs typeface="Calibri" pitchFamily="34" charset="0"/>
              </a:rPr>
              <a:t>.</a:t>
            </a:r>
          </a:p>
          <a:p>
            <a:pPr>
              <a:buFont typeface="Arial" pitchFamily="34" charset="0"/>
              <a:buChar char="•"/>
            </a:pPr>
            <a:r>
              <a:rPr lang="tr-TR" sz="2800" b="1" dirty="0">
                <a:latin typeface="Calibri" pitchFamily="34" charset="0"/>
                <a:cs typeface="Calibri" pitchFamily="34" charset="0"/>
              </a:rPr>
              <a:t>Araştırma ve sergileme veya onu sunmanın verdiği </a:t>
            </a:r>
            <a:r>
              <a:rPr lang="tr-TR" sz="2800" b="1" dirty="0">
                <a:solidFill>
                  <a:srgbClr val="FFFF00"/>
                </a:solidFill>
                <a:latin typeface="Calibri" pitchFamily="34" charset="0"/>
                <a:cs typeface="Calibri" pitchFamily="34" charset="0"/>
              </a:rPr>
              <a:t>başarı hissi vardır</a:t>
            </a:r>
            <a:r>
              <a:rPr lang="tr-TR" sz="2800" b="1" dirty="0" smtClean="0">
                <a:solidFill>
                  <a:srgbClr val="FFFF00"/>
                </a:solidFill>
                <a:latin typeface="Calibri" pitchFamily="34" charset="0"/>
                <a:cs typeface="Calibri" pitchFamily="34" charset="0"/>
              </a:rPr>
              <a:t>.</a:t>
            </a:r>
            <a:r>
              <a:rPr lang="tr-TR" sz="2800" b="1" dirty="0">
                <a:solidFill>
                  <a:srgbClr val="FFFF00"/>
                </a:solidFill>
                <a:effectLst/>
                <a:latin typeface="Calibri" pitchFamily="34" charset="0"/>
                <a:ea typeface="Times New Roman" pitchFamily="18" charset="0"/>
                <a:cs typeface="Calibri" pitchFamily="34" charset="0"/>
              </a:rPr>
              <a:t> çalışma ve başarı hissini tatmasına </a:t>
            </a:r>
            <a:r>
              <a:rPr lang="tr-TR" sz="2800" b="1" dirty="0">
                <a:effectLst/>
                <a:latin typeface="Calibri" pitchFamily="34" charset="0"/>
                <a:ea typeface="Times New Roman" pitchFamily="18" charset="0"/>
                <a:cs typeface="Calibri" pitchFamily="34" charset="0"/>
              </a:rPr>
              <a:t>yardımcı olur;</a:t>
            </a:r>
            <a:r>
              <a:rPr lang="tr-TR" sz="2800" b="1" dirty="0">
                <a:solidFill>
                  <a:srgbClr val="FFFF00"/>
                </a:solidFill>
                <a:effectLst/>
                <a:latin typeface="Calibri" pitchFamily="34" charset="0"/>
                <a:ea typeface="Times New Roman" pitchFamily="18" charset="0"/>
                <a:cs typeface="Calibri" pitchFamily="34" charset="0"/>
              </a:rPr>
              <a:t> </a:t>
            </a:r>
          </a:p>
          <a:p>
            <a:pPr>
              <a:buFont typeface="Arial" pitchFamily="34" charset="0"/>
              <a:buChar char="•"/>
            </a:pPr>
            <a:r>
              <a:rPr lang="tr-TR" sz="2800" b="1" dirty="0" smtClean="0">
                <a:latin typeface="Calibri" pitchFamily="34" charset="0"/>
                <a:cs typeface="Calibri" pitchFamily="34" charset="0"/>
              </a:rPr>
              <a:t>Toplum </a:t>
            </a:r>
            <a:r>
              <a:rPr lang="tr-TR" sz="2800" b="1" dirty="0" smtClean="0">
                <a:latin typeface="Calibri" pitchFamily="34" charset="0"/>
                <a:cs typeface="Calibri" pitchFamily="34" charset="0"/>
              </a:rPr>
              <a:t>içinde </a:t>
            </a:r>
            <a:r>
              <a:rPr lang="tr-TR" sz="2800" b="1" u="sng" dirty="0" smtClean="0">
                <a:solidFill>
                  <a:srgbClr val="FFFF00"/>
                </a:solidFill>
                <a:latin typeface="Calibri" pitchFamily="34" charset="0"/>
                <a:cs typeface="Calibri" pitchFamily="34" charset="0"/>
              </a:rPr>
              <a:t>konuşma cesareti ve</a:t>
            </a:r>
            <a:r>
              <a:rPr lang="tr-TR" sz="2800" b="1" dirty="0" smtClean="0">
                <a:latin typeface="Calibri" pitchFamily="34" charset="0"/>
                <a:cs typeface="Calibri" pitchFamily="34" charset="0"/>
              </a:rPr>
              <a:t> özgüven duygusu gelişir.</a:t>
            </a:r>
          </a:p>
        </p:txBody>
      </p:sp>
      <p:sp>
        <p:nvSpPr>
          <p:cNvPr id="5" name="Slide Number Placeholder 4"/>
          <p:cNvSpPr>
            <a:spLocks noGrp="1"/>
          </p:cNvSpPr>
          <p:nvPr>
            <p:ph type="sldNum" sz="quarter" idx="12"/>
          </p:nvPr>
        </p:nvSpPr>
        <p:spPr/>
        <p:txBody>
          <a:bodyPr/>
          <a:lstStyle/>
          <a:p>
            <a:fld id="{E7FA480C-42CB-4601-BD2C-73150E491BAA}" type="slidenum">
              <a:rPr lang="en-US" smtClean="0"/>
              <a:pPr/>
              <a:t>20</a:t>
            </a:fld>
            <a:endParaRPr lang="en-US"/>
          </a:p>
        </p:txBody>
      </p:sp>
    </p:spTree>
    <p:extLst>
      <p:ext uri="{BB962C8B-B14F-4D97-AF65-F5344CB8AC3E}">
        <p14:creationId xmlns:p14="http://schemas.microsoft.com/office/powerpoint/2010/main" val="2692312075"/>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1008112"/>
          </a:xfrm>
        </p:spPr>
        <p:style>
          <a:lnRef idx="0">
            <a:schemeClr val="dk1"/>
          </a:lnRef>
          <a:fillRef idx="3">
            <a:schemeClr val="dk1"/>
          </a:fillRef>
          <a:effectRef idx="3">
            <a:schemeClr val="dk1"/>
          </a:effectRef>
          <a:fontRef idx="minor">
            <a:schemeClr val="lt1"/>
          </a:fontRef>
        </p:style>
        <p:txBody>
          <a:bodyPr/>
          <a:lstStyle/>
          <a:p>
            <a:pPr algn="ctr"/>
            <a:r>
              <a:rPr lang="tr-TR"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Proje Tabanlı Eğitimin Olumlu Yansımaları  2</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sz="half" idx="1"/>
          </p:nvPr>
        </p:nvSpPr>
        <p:spPr>
          <a:xfrm>
            <a:off x="0" y="1124744"/>
            <a:ext cx="9144000" cy="5256584"/>
          </a:xfrm>
        </p:spPr>
        <p:txBody>
          <a:bodyPr/>
          <a:lstStyle/>
          <a:p>
            <a:pPr>
              <a:buFont typeface="Arial" pitchFamily="34" charset="0"/>
              <a:buChar char="•"/>
            </a:pPr>
            <a:r>
              <a:rPr lang="tr-TR" b="1" dirty="0" smtClean="0">
                <a:effectLst/>
                <a:latin typeface="Calibri" pitchFamily="34" charset="0"/>
                <a:ea typeface="Times New Roman" pitchFamily="18" charset="0"/>
                <a:cs typeface="Calibri" pitchFamily="34" charset="0"/>
              </a:rPr>
              <a:t>Yaptıkları projelerle ilgili konularda </a:t>
            </a:r>
            <a:r>
              <a:rPr lang="tr-TR" b="1" dirty="0" smtClean="0">
                <a:solidFill>
                  <a:srgbClr val="FFFF00"/>
                </a:solidFill>
                <a:effectLst/>
                <a:latin typeface="Calibri" pitchFamily="34" charset="0"/>
                <a:ea typeface="Times New Roman" pitchFamily="18" charset="0"/>
                <a:cs typeface="Calibri" pitchFamily="34" charset="0"/>
              </a:rPr>
              <a:t>ilk elden bilgi edinmelerini </a:t>
            </a:r>
            <a:r>
              <a:rPr lang="tr-TR" b="1" dirty="0" smtClean="0">
                <a:effectLst/>
                <a:latin typeface="Calibri" pitchFamily="34" charset="0"/>
                <a:ea typeface="Times New Roman" pitchFamily="18" charset="0"/>
                <a:cs typeface="Calibri" pitchFamily="34" charset="0"/>
              </a:rPr>
              <a:t>sağlar (Çevre, fabrika, şehir, olay yeri  gezileri; yetkili kişilerle görüşme gibi...).</a:t>
            </a:r>
          </a:p>
          <a:p>
            <a:pPr>
              <a:buFont typeface="Arial" pitchFamily="34" charset="0"/>
              <a:buChar char="•"/>
            </a:pPr>
            <a:r>
              <a:rPr lang="tr-TR" b="1" dirty="0" smtClean="0">
                <a:solidFill>
                  <a:srgbClr val="FFFF00"/>
                </a:solidFill>
                <a:effectLst/>
                <a:latin typeface="Calibri" pitchFamily="34" charset="0"/>
                <a:ea typeface="Times New Roman" pitchFamily="18" charset="0"/>
                <a:cs typeface="Calibri" pitchFamily="34" charset="0"/>
              </a:rPr>
              <a:t>Eleştirel düşünme yeteneği </a:t>
            </a:r>
            <a:r>
              <a:rPr lang="tr-TR" b="1" dirty="0" smtClean="0">
                <a:effectLst/>
                <a:latin typeface="Calibri" pitchFamily="34" charset="0"/>
                <a:ea typeface="Times New Roman" pitchFamily="18" charset="0"/>
                <a:cs typeface="Calibri" pitchFamily="34" charset="0"/>
              </a:rPr>
              <a:t>kazanmalarına yardımcı olur.</a:t>
            </a:r>
          </a:p>
          <a:p>
            <a:pPr>
              <a:buFont typeface="Arial" pitchFamily="34" charset="0"/>
              <a:buChar char="•"/>
            </a:pPr>
            <a:r>
              <a:rPr lang="tr-TR" b="1" dirty="0" smtClean="0">
                <a:solidFill>
                  <a:srgbClr val="FFFF00"/>
                </a:solidFill>
                <a:effectLst/>
                <a:latin typeface="Calibri" pitchFamily="34" charset="0"/>
                <a:ea typeface="Times New Roman" pitchFamily="18" charset="0"/>
                <a:cs typeface="Calibri" pitchFamily="34" charset="0"/>
              </a:rPr>
              <a:t>Problem çözme tekniklerini, bilimsel yöntemin </a:t>
            </a:r>
            <a:r>
              <a:rPr lang="tr-TR" b="1" dirty="0" smtClean="0">
                <a:effectLst/>
                <a:latin typeface="Calibri" pitchFamily="34" charset="0"/>
                <a:ea typeface="Times New Roman" pitchFamily="18" charset="0"/>
                <a:cs typeface="Calibri" pitchFamily="34" charset="0"/>
              </a:rPr>
              <a:t>aşamalarını öğrenip geliştirmelerini sağlar.</a:t>
            </a:r>
          </a:p>
          <a:p>
            <a:pPr>
              <a:buFont typeface="Arial" pitchFamily="34" charset="0"/>
              <a:buChar char="•"/>
            </a:pPr>
            <a:r>
              <a:rPr lang="tr-TR" b="1" dirty="0" smtClean="0">
                <a:effectLst/>
                <a:latin typeface="Calibri" pitchFamily="34" charset="0"/>
                <a:ea typeface="Times New Roman" pitchFamily="18" charset="0"/>
                <a:cs typeface="Calibri" pitchFamily="34" charset="0"/>
              </a:rPr>
              <a:t>Seçilen </a:t>
            </a:r>
            <a:r>
              <a:rPr lang="tr-TR" b="1" dirty="0">
                <a:effectLst/>
                <a:latin typeface="Calibri" pitchFamily="34" charset="0"/>
                <a:ea typeface="Times New Roman" pitchFamily="18" charset="0"/>
                <a:cs typeface="Calibri" pitchFamily="34" charset="0"/>
              </a:rPr>
              <a:t>araştırma alanının farklı yönleriyle ilgili </a:t>
            </a:r>
            <a:r>
              <a:rPr lang="tr-TR" b="1" u="sng" dirty="0">
                <a:solidFill>
                  <a:srgbClr val="FFFF00"/>
                </a:solidFill>
                <a:effectLst>
                  <a:outerShdw blurRad="38100" dist="38100" dir="2700000" algn="tl">
                    <a:srgbClr val="000000">
                      <a:alpha val="43137"/>
                    </a:srgbClr>
                  </a:outerShdw>
                </a:effectLst>
                <a:latin typeface="Calibri" pitchFamily="34" charset="0"/>
                <a:ea typeface="Times New Roman" pitchFamily="18" charset="0"/>
                <a:cs typeface="Calibri" pitchFamily="34" charset="0"/>
              </a:rPr>
              <a:t>meraklarını gidermelerini </a:t>
            </a:r>
            <a:r>
              <a:rPr lang="tr-TR" b="1" dirty="0">
                <a:effectLst/>
                <a:latin typeface="Calibri" pitchFamily="34" charset="0"/>
                <a:ea typeface="Times New Roman" pitchFamily="18" charset="0"/>
                <a:cs typeface="Calibri" pitchFamily="34" charset="0"/>
              </a:rPr>
              <a:t>sağlar.</a:t>
            </a:r>
          </a:p>
          <a:p>
            <a:pPr>
              <a:buFont typeface="Arial" pitchFamily="34" charset="0"/>
              <a:buChar char="•"/>
            </a:pPr>
            <a:endParaRPr lang="tr-TR" b="1" dirty="0" smtClean="0">
              <a:effectLst/>
              <a:latin typeface="Calibri" pitchFamily="34" charset="0"/>
              <a:ea typeface="Times New Roman" pitchFamily="18" charset="0"/>
              <a:cs typeface="Calibri" pitchFamily="34" charset="0"/>
            </a:endParaRPr>
          </a:p>
        </p:txBody>
      </p:sp>
      <p:sp>
        <p:nvSpPr>
          <p:cNvPr id="5" name="Slide Number Placeholder 4"/>
          <p:cNvSpPr>
            <a:spLocks noGrp="1"/>
          </p:cNvSpPr>
          <p:nvPr>
            <p:ph type="sldNum" sz="quarter" idx="12"/>
          </p:nvPr>
        </p:nvSpPr>
        <p:spPr/>
        <p:txBody>
          <a:bodyPr/>
          <a:lstStyle/>
          <a:p>
            <a:fld id="{E7FA480C-42CB-4601-BD2C-73150E491BAA}" type="slidenum">
              <a:rPr lang="en-US" smtClean="0"/>
              <a:pPr/>
              <a:t>21</a:t>
            </a:fld>
            <a:endParaRPr lang="en-US"/>
          </a:p>
        </p:txBody>
      </p:sp>
    </p:spTree>
    <p:extLst>
      <p:ext uri="{BB962C8B-B14F-4D97-AF65-F5344CB8AC3E}">
        <p14:creationId xmlns:p14="http://schemas.microsoft.com/office/powerpoint/2010/main" val="3785348133"/>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864096"/>
          </a:xfrm>
        </p:spPr>
        <p:style>
          <a:lnRef idx="0">
            <a:schemeClr val="dk1"/>
          </a:lnRef>
          <a:fillRef idx="3">
            <a:schemeClr val="dk1"/>
          </a:fillRef>
          <a:effectRef idx="3">
            <a:schemeClr val="dk1"/>
          </a:effectRef>
          <a:fontRef idx="minor">
            <a:schemeClr val="lt1"/>
          </a:fontRef>
        </p:style>
        <p:txBody>
          <a:bodyPr/>
          <a:lstStyle/>
          <a:p>
            <a:pPr algn="ctr"/>
            <a:r>
              <a:rPr lang="tr-TR" sz="2800" dirty="0" smtClean="0">
                <a:ln w="18415" cmpd="sng">
                  <a:solidFill>
                    <a:srgbClr val="FFFFFF"/>
                  </a:solidFill>
                  <a:prstDash val="solid"/>
                </a:ln>
                <a:solidFill>
                  <a:srgbClr val="FFFFFF"/>
                </a:solidFill>
                <a:effectLst/>
              </a:rPr>
              <a:t>Proje Tabanlı Eğitimin Olumlu Yansımaları 3 </a:t>
            </a:r>
            <a:endParaRPr lang="en-US" sz="2800" dirty="0">
              <a:ln w="18415" cmpd="sng">
                <a:solidFill>
                  <a:srgbClr val="FFFFFF"/>
                </a:solidFill>
                <a:prstDash val="solid"/>
              </a:ln>
              <a:solidFill>
                <a:srgbClr val="FFFFFF"/>
              </a:solidFill>
              <a:effectLst/>
            </a:endParaRPr>
          </a:p>
        </p:txBody>
      </p:sp>
      <p:sp>
        <p:nvSpPr>
          <p:cNvPr id="3" name="Content Placeholder 2"/>
          <p:cNvSpPr>
            <a:spLocks noGrp="1"/>
          </p:cNvSpPr>
          <p:nvPr>
            <p:ph sz="half" idx="1"/>
          </p:nvPr>
        </p:nvSpPr>
        <p:spPr>
          <a:xfrm>
            <a:off x="17331" y="1268760"/>
            <a:ext cx="9144000" cy="4804016"/>
          </a:xfrm>
        </p:spPr>
        <p:txBody>
          <a:bodyPr/>
          <a:lstStyle/>
          <a:p>
            <a:pPr>
              <a:buFont typeface="Arial" pitchFamily="34" charset="0"/>
              <a:buChar char="•"/>
            </a:pPr>
            <a:r>
              <a:rPr lang="tr-TR" b="1" dirty="0" smtClean="0">
                <a:solidFill>
                  <a:srgbClr val="FFFF00"/>
                </a:solidFill>
                <a:effectLst/>
                <a:latin typeface="Calibri" pitchFamily="34" charset="0"/>
                <a:ea typeface="Times New Roman" pitchFamily="18" charset="0"/>
                <a:cs typeface="Calibri" pitchFamily="34" charset="0"/>
              </a:rPr>
              <a:t>Bilimsel çalışma alışkanlığı </a:t>
            </a:r>
            <a:r>
              <a:rPr lang="tr-TR" b="1" dirty="0" smtClean="0">
                <a:effectLst/>
                <a:latin typeface="Calibri" pitchFamily="34" charset="0"/>
                <a:ea typeface="Times New Roman" pitchFamily="18" charset="0"/>
                <a:cs typeface="Calibri" pitchFamily="34" charset="0"/>
              </a:rPr>
              <a:t>kazandırır.</a:t>
            </a:r>
          </a:p>
          <a:p>
            <a:pPr>
              <a:buFont typeface="Arial" pitchFamily="34" charset="0"/>
              <a:buChar char="•"/>
            </a:pPr>
            <a:r>
              <a:rPr lang="tr-TR" b="1" dirty="0" smtClean="0">
                <a:solidFill>
                  <a:srgbClr val="FFFF00"/>
                </a:solidFill>
                <a:effectLst/>
                <a:latin typeface="Calibri" pitchFamily="34" charset="0"/>
                <a:ea typeface="Times New Roman" pitchFamily="18" charset="0"/>
                <a:cs typeface="Calibri" pitchFamily="34" charset="0"/>
              </a:rPr>
              <a:t>Soru sorma, seçme, planlama, inceleme ve araştırma </a:t>
            </a:r>
            <a:r>
              <a:rPr lang="tr-TR" b="1" dirty="0" smtClean="0">
                <a:effectLst/>
                <a:latin typeface="Calibri" pitchFamily="34" charset="0"/>
                <a:ea typeface="Times New Roman" pitchFamily="18" charset="0"/>
                <a:cs typeface="Calibri" pitchFamily="34" charset="0"/>
              </a:rPr>
              <a:t>yapma becerilerini geliştirir.</a:t>
            </a:r>
          </a:p>
          <a:p>
            <a:pPr>
              <a:buFont typeface="Arial" pitchFamily="34" charset="0"/>
              <a:buChar char="•"/>
            </a:pPr>
            <a:r>
              <a:rPr lang="tr-TR" b="1" dirty="0" smtClean="0">
                <a:effectLst/>
                <a:latin typeface="Calibri" pitchFamily="34" charset="0"/>
                <a:ea typeface="Times New Roman" pitchFamily="18" charset="0"/>
                <a:cs typeface="Calibri" pitchFamily="34" charset="0"/>
              </a:rPr>
              <a:t>Kendi öğrenmelerinde etkin bir rol oynadıklarından, öğrencilerin </a:t>
            </a:r>
            <a:r>
              <a:rPr lang="tr-TR" b="1" dirty="0" smtClean="0">
                <a:solidFill>
                  <a:srgbClr val="FFFF00"/>
                </a:solidFill>
                <a:effectLst/>
                <a:latin typeface="Calibri" pitchFamily="34" charset="0"/>
                <a:ea typeface="Times New Roman" pitchFamily="18" charset="0"/>
                <a:cs typeface="Calibri" pitchFamily="34" charset="0"/>
              </a:rPr>
              <a:t>motivasyonlarını arttırır </a:t>
            </a:r>
            <a:r>
              <a:rPr lang="tr-TR" b="1" dirty="0" smtClean="0">
                <a:effectLst/>
                <a:latin typeface="Calibri" pitchFamily="34" charset="0"/>
                <a:ea typeface="Times New Roman" pitchFamily="18" charset="0"/>
                <a:cs typeface="Calibri" pitchFamily="34" charset="0"/>
              </a:rPr>
              <a:t>ve yeni ilgi alanlarının doğmasına sebep olur.</a:t>
            </a:r>
            <a:endParaRPr lang="tr-TR" b="1" dirty="0" smtClean="0">
              <a:effectLst/>
              <a:latin typeface="Calibri" pitchFamily="34" charset="0"/>
              <a:cs typeface="Calibri" pitchFamily="34" charset="0"/>
            </a:endParaRPr>
          </a:p>
        </p:txBody>
      </p:sp>
      <p:sp>
        <p:nvSpPr>
          <p:cNvPr id="5" name="Slide Number Placeholder 4"/>
          <p:cNvSpPr>
            <a:spLocks noGrp="1"/>
          </p:cNvSpPr>
          <p:nvPr>
            <p:ph type="sldNum" sz="quarter" idx="12"/>
          </p:nvPr>
        </p:nvSpPr>
        <p:spPr/>
        <p:txBody>
          <a:bodyPr/>
          <a:lstStyle/>
          <a:p>
            <a:fld id="{E7FA480C-42CB-4601-BD2C-73150E491BAA}" type="slidenum">
              <a:rPr lang="en-US" smtClean="0"/>
              <a:pPr/>
              <a:t>22</a:t>
            </a:fld>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383274"/>
            <a:ext cx="4565426" cy="2474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2243010"/>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38000"/>
            <a:ext cx="8784976" cy="4595256"/>
          </a:xfrm>
        </p:spPr>
        <p:txBody>
          <a:bodyPr/>
          <a:lstStyle/>
          <a:p>
            <a:pPr marL="0" lvl="0" indent="0" eaLnBrk="0" hangingPunct="0">
              <a:spcBef>
                <a:spcPct val="0"/>
              </a:spcBef>
              <a:buClrTx/>
              <a:buSzTx/>
              <a:buFont typeface="Arial" pitchFamily="34" charset="0"/>
              <a:buChar char="•"/>
              <a:tabLst>
                <a:tab pos="457200" algn="l"/>
              </a:tabLst>
            </a:pPr>
            <a:r>
              <a:rPr lang="tr-TR" b="1" dirty="0" smtClean="0">
                <a:effectLst/>
                <a:latin typeface="Calibri" pitchFamily="34" charset="0"/>
                <a:ea typeface="Times New Roman" pitchFamily="18" charset="0"/>
                <a:cs typeface="Calibri" pitchFamily="34" charset="0"/>
              </a:rPr>
              <a:t> Öğrencilerin bazı konuların “</a:t>
            </a:r>
            <a:r>
              <a:rPr lang="tr-TR" b="1" dirty="0" smtClean="0">
                <a:solidFill>
                  <a:srgbClr val="FFFF00"/>
                </a:solidFill>
                <a:effectLst/>
                <a:latin typeface="Calibri" pitchFamily="34" charset="0"/>
                <a:ea typeface="Times New Roman" pitchFamily="18" charset="0"/>
                <a:cs typeface="Calibri" pitchFamily="34" charset="0"/>
              </a:rPr>
              <a:t>nedenlerini</a:t>
            </a:r>
            <a:r>
              <a:rPr lang="tr-TR" b="1" dirty="0" smtClean="0">
                <a:effectLst/>
                <a:latin typeface="Calibri" pitchFamily="34" charset="0"/>
                <a:ea typeface="Times New Roman" pitchFamily="18" charset="0"/>
                <a:cs typeface="Calibri" pitchFamily="34" charset="0"/>
              </a:rPr>
              <a:t>” daha iyi görmelerine yardımcı olur.</a:t>
            </a:r>
            <a:endParaRPr lang="tr-TR" b="1" dirty="0" smtClean="0">
              <a:effectLst/>
              <a:latin typeface="Calibri" pitchFamily="34" charset="0"/>
              <a:cs typeface="Calibri" pitchFamily="34" charset="0"/>
            </a:endParaRPr>
          </a:p>
          <a:p>
            <a:pPr marL="0" lvl="0" indent="0" eaLnBrk="0" hangingPunct="0">
              <a:spcBef>
                <a:spcPct val="0"/>
              </a:spcBef>
              <a:buClrTx/>
              <a:buSzTx/>
              <a:buFont typeface="Arial" pitchFamily="34" charset="0"/>
              <a:buChar char="•"/>
              <a:tabLst>
                <a:tab pos="457200" algn="l"/>
              </a:tabLst>
            </a:pPr>
            <a:r>
              <a:rPr lang="tr-TR" b="1" dirty="0" smtClean="0">
                <a:effectLst/>
                <a:latin typeface="Calibri" pitchFamily="34" charset="0"/>
                <a:ea typeface="Times New Roman" pitchFamily="18" charset="0"/>
                <a:cs typeface="Calibri" pitchFamily="34" charset="0"/>
              </a:rPr>
              <a:t>Öğrencilerin </a:t>
            </a:r>
            <a:r>
              <a:rPr lang="tr-TR" b="1" dirty="0" smtClean="0">
                <a:solidFill>
                  <a:srgbClr val="FFFF00"/>
                </a:solidFill>
                <a:effectLst/>
                <a:latin typeface="Calibri" pitchFamily="34" charset="0"/>
                <a:ea typeface="Times New Roman" pitchFamily="18" charset="0"/>
                <a:cs typeface="Calibri" pitchFamily="34" charset="0"/>
              </a:rPr>
              <a:t>kendi başlarına karar almalarını </a:t>
            </a:r>
            <a:r>
              <a:rPr lang="tr-TR" b="1" dirty="0" smtClean="0">
                <a:effectLst/>
                <a:latin typeface="Calibri" pitchFamily="34" charset="0"/>
                <a:ea typeface="Times New Roman" pitchFamily="18" charset="0"/>
                <a:cs typeface="Calibri" pitchFamily="34" charset="0"/>
              </a:rPr>
              <a:t>teşvik eder.</a:t>
            </a:r>
            <a:endParaRPr lang="tr-TR" b="1" dirty="0" smtClean="0">
              <a:effectLst/>
              <a:latin typeface="Calibri" pitchFamily="34" charset="0"/>
              <a:cs typeface="Calibri" pitchFamily="34" charset="0"/>
            </a:endParaRPr>
          </a:p>
          <a:p>
            <a:pPr marL="0" lvl="0" indent="0" eaLnBrk="0" hangingPunct="0">
              <a:spcBef>
                <a:spcPct val="0"/>
              </a:spcBef>
              <a:buClrTx/>
              <a:buSzTx/>
              <a:buFont typeface="Arial" pitchFamily="34" charset="0"/>
              <a:buChar char="•"/>
              <a:tabLst>
                <a:tab pos="457200" algn="l"/>
              </a:tabLst>
            </a:pPr>
            <a:r>
              <a:rPr lang="tr-TR" b="1" dirty="0" smtClean="0">
                <a:solidFill>
                  <a:srgbClr val="FFFF00"/>
                </a:solidFill>
                <a:effectLst/>
                <a:latin typeface="Calibri" pitchFamily="34" charset="0"/>
                <a:ea typeface="Times New Roman" pitchFamily="18" charset="0"/>
                <a:cs typeface="Calibri" pitchFamily="34" charset="0"/>
              </a:rPr>
              <a:t>Zekanın farklı yönlerinin </a:t>
            </a:r>
            <a:r>
              <a:rPr lang="tr-TR" b="1" dirty="0" smtClean="0">
                <a:effectLst/>
                <a:latin typeface="Calibri" pitchFamily="34" charset="0"/>
                <a:ea typeface="Times New Roman" pitchFamily="18" charset="0"/>
                <a:cs typeface="Calibri" pitchFamily="34" charset="0"/>
              </a:rPr>
              <a:t>de kullanımına imkan sağlar.</a:t>
            </a:r>
            <a:endParaRPr lang="tr-TR" b="1" dirty="0" smtClean="0">
              <a:effectLst/>
              <a:latin typeface="Calibri" pitchFamily="34" charset="0"/>
              <a:cs typeface="Calibri" pitchFamily="34" charset="0"/>
            </a:endParaRPr>
          </a:p>
          <a:p>
            <a:pPr marL="0" lvl="0" indent="0" eaLnBrk="0" hangingPunct="0">
              <a:spcBef>
                <a:spcPct val="0"/>
              </a:spcBef>
              <a:buClrTx/>
              <a:buSzTx/>
              <a:buFont typeface="Arial" pitchFamily="34" charset="0"/>
              <a:buChar char="•"/>
              <a:tabLst>
                <a:tab pos="457200" algn="l"/>
              </a:tabLst>
            </a:pPr>
            <a:r>
              <a:rPr lang="tr-TR" b="1" dirty="0" smtClean="0">
                <a:effectLst/>
                <a:latin typeface="Calibri" pitchFamily="34" charset="0"/>
                <a:ea typeface="Times New Roman" pitchFamily="18" charset="0"/>
                <a:cs typeface="Calibri" pitchFamily="34" charset="0"/>
              </a:rPr>
              <a:t>Öğrencilerin </a:t>
            </a:r>
            <a:r>
              <a:rPr lang="tr-TR" b="1" dirty="0" smtClean="0">
                <a:solidFill>
                  <a:srgbClr val="FFFF00"/>
                </a:solidFill>
                <a:effectLst/>
                <a:latin typeface="Calibri" pitchFamily="34" charset="0"/>
                <a:ea typeface="Times New Roman" pitchFamily="18" charset="0"/>
                <a:cs typeface="Calibri" pitchFamily="34" charset="0"/>
              </a:rPr>
              <a:t>çeşitli beceriler </a:t>
            </a:r>
            <a:r>
              <a:rPr lang="tr-TR" b="1" dirty="0" smtClean="0">
                <a:effectLst/>
                <a:latin typeface="Calibri" pitchFamily="34" charset="0"/>
                <a:ea typeface="Times New Roman" pitchFamily="18" charset="0"/>
                <a:cs typeface="Calibri" pitchFamily="34" charset="0"/>
              </a:rPr>
              <a:t>kazanmalarını destekler. (örneğin, yaşamsal beceriler, bilişsel beceriler,  özdenetim becerileri, vb)</a:t>
            </a:r>
            <a:endParaRPr lang="tr-TR" b="1" dirty="0" smtClean="0">
              <a:effectLst/>
              <a:latin typeface="Calibri" pitchFamily="34" charset="0"/>
              <a:cs typeface="Calibri" pitchFamily="34" charset="0"/>
            </a:endParaRPr>
          </a:p>
          <a:p>
            <a:pPr marL="0" indent="0">
              <a:buNone/>
            </a:pPr>
            <a:endParaRPr lang="tr-TR" b="1" dirty="0" smtClean="0">
              <a:latin typeface="Calibri" pitchFamily="34" charset="0"/>
              <a:cs typeface="Calibri" pitchFamily="34" charset="0"/>
            </a:endParaRPr>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23</a:t>
            </a:fld>
            <a:endParaRPr lang="en-US"/>
          </a:p>
        </p:txBody>
      </p:sp>
      <p:sp>
        <p:nvSpPr>
          <p:cNvPr id="5" name="Title 1"/>
          <p:cNvSpPr>
            <a:spLocks noGrp="1"/>
          </p:cNvSpPr>
          <p:nvPr>
            <p:ph type="title"/>
          </p:nvPr>
        </p:nvSpPr>
        <p:spPr>
          <a:xfrm>
            <a:off x="0" y="-27384"/>
            <a:ext cx="9144000" cy="864096"/>
          </a:xfrm>
        </p:spPr>
        <p:style>
          <a:lnRef idx="0">
            <a:schemeClr val="dk1"/>
          </a:lnRef>
          <a:fillRef idx="3">
            <a:schemeClr val="dk1"/>
          </a:fillRef>
          <a:effectRef idx="3">
            <a:schemeClr val="dk1"/>
          </a:effectRef>
          <a:fontRef idx="minor">
            <a:schemeClr val="lt1"/>
          </a:fontRef>
        </p:style>
        <p:txBody>
          <a:bodyPr/>
          <a:lstStyle/>
          <a:p>
            <a:pPr algn="ctr"/>
            <a:r>
              <a:rPr lang="tr-TR" sz="2800" dirty="0" smtClean="0">
                <a:ln w="18415" cmpd="sng">
                  <a:solidFill>
                    <a:srgbClr val="FFFFFF"/>
                  </a:solidFill>
                  <a:prstDash val="solid"/>
                </a:ln>
                <a:solidFill>
                  <a:srgbClr val="FFFFFF"/>
                </a:solidFill>
                <a:effectLst/>
              </a:rPr>
              <a:t>Portfolio Hazırlamanın  Olumlu Yansımaları 4 </a:t>
            </a:r>
            <a:endParaRPr lang="en-US" sz="2800" dirty="0">
              <a:ln w="18415" cmpd="sng">
                <a:solidFill>
                  <a:srgbClr val="FFFFFF"/>
                </a:solidFill>
                <a:prstDash val="solid"/>
              </a:ln>
              <a:solidFill>
                <a:srgbClr val="FFFFFF"/>
              </a:solidFill>
              <a:effectLst/>
            </a:endParaRPr>
          </a:p>
        </p:txBody>
      </p:sp>
      <p:pic>
        <p:nvPicPr>
          <p:cNvPr id="12290" name="Picture 2" descr="D:\000-PORTFOLIO\PICTURES-POSTERS\SAMPLE-PICTURES-PBE\primary-school-projec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7" y="5154701"/>
            <a:ext cx="2232946" cy="1676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509803"/>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920" y="332656"/>
            <a:ext cx="4968552" cy="4680520"/>
          </a:xfrm>
        </p:spPr>
        <p:txBody>
          <a:bodyPr/>
          <a:lstStyle/>
          <a:p>
            <a:pPr marL="0" indent="0" algn="ctr">
              <a:buNone/>
            </a:pPr>
            <a:r>
              <a:rPr lang="tr-TR" sz="4800" b="1" dirty="0" smtClean="0"/>
              <a:t>PROJE TABANLI ÖĞRENME VE PORTFOLYO İLİŞKİSİ NEDİR? </a:t>
            </a:r>
            <a:endParaRPr lang="en-US" sz="4800" b="1"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24</a:t>
            </a:fld>
            <a:endParaRPr lang="en-US"/>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772816"/>
            <a:ext cx="2971031" cy="2225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055425"/>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8A8FF886-3A84-4039-86F6-C6EDA6EAB3EF}" type="slidenum">
              <a:rPr lang="en-US"/>
              <a:pPr/>
              <a:t>25</a:t>
            </a:fld>
            <a:endParaRPr lang="en-US"/>
          </a:p>
        </p:txBody>
      </p:sp>
      <p:sp>
        <p:nvSpPr>
          <p:cNvPr id="26628" name="Rectangle 4"/>
          <p:cNvSpPr>
            <a:spLocks noGrp="1" noChangeArrowheads="1"/>
          </p:cNvSpPr>
          <p:nvPr>
            <p:ph type="title"/>
          </p:nvPr>
        </p:nvSpPr>
        <p:spPr>
          <a:xfrm>
            <a:off x="0" y="-27384"/>
            <a:ext cx="9144000" cy="1080120"/>
          </a:xfrm>
        </p:spPr>
        <p:style>
          <a:lnRef idx="0">
            <a:schemeClr val="dk1"/>
          </a:lnRef>
          <a:fillRef idx="3">
            <a:schemeClr val="dk1"/>
          </a:fillRef>
          <a:effectRef idx="3">
            <a:schemeClr val="dk1"/>
          </a:effectRef>
          <a:fontRef idx="minor">
            <a:schemeClr val="lt1"/>
          </a:fontRef>
        </p:style>
        <p:txBody>
          <a:bodyPr/>
          <a:lstStyle/>
          <a:p>
            <a:pPr algn="ctr"/>
            <a:r>
              <a:rPr lang="tr-TR" sz="2800" dirty="0" smtClean="0">
                <a:solidFill>
                  <a:schemeClr val="tx1"/>
                </a:solidFill>
              </a:rPr>
              <a:t>Proje Tabanlı Öğrenme de Portfolionun Yeri Nedir?</a:t>
            </a:r>
            <a:endParaRPr lang="en-US" sz="2800" dirty="0">
              <a:solidFill>
                <a:schemeClr val="tx1"/>
              </a:solidFill>
            </a:endParaRPr>
          </a:p>
        </p:txBody>
      </p:sp>
      <p:sp>
        <p:nvSpPr>
          <p:cNvPr id="26630" name="Rectangle 6"/>
          <p:cNvSpPr>
            <a:spLocks noGrp="1" noChangeArrowheads="1"/>
          </p:cNvSpPr>
          <p:nvPr>
            <p:ph type="body" sz="half" idx="2"/>
          </p:nvPr>
        </p:nvSpPr>
        <p:spPr>
          <a:xfrm>
            <a:off x="27434" y="1484784"/>
            <a:ext cx="8932988" cy="5112568"/>
          </a:xfrm>
        </p:spPr>
        <p:txBody>
          <a:bodyPr/>
          <a:lstStyle/>
          <a:p>
            <a:r>
              <a:rPr lang="tr-TR" sz="3000" dirty="0" err="1" smtClean="0"/>
              <a:t>Portfolio</a:t>
            </a:r>
            <a:r>
              <a:rPr lang="tr-TR" sz="3000" dirty="0" smtClean="0"/>
              <a:t>,  yapılan </a:t>
            </a:r>
            <a:r>
              <a:rPr lang="tr-TR" sz="3000" b="1" dirty="0" smtClean="0">
                <a:solidFill>
                  <a:srgbClr val="FFFF00"/>
                </a:solidFill>
              </a:rPr>
              <a:t>çalışmaların bir plan dahilinde </a:t>
            </a:r>
            <a:r>
              <a:rPr lang="tr-TR" sz="3000" dirty="0" smtClean="0"/>
              <a:t>sunulmasıdır.</a:t>
            </a:r>
            <a:endParaRPr lang="en-US" sz="3000" dirty="0"/>
          </a:p>
          <a:p>
            <a:r>
              <a:rPr lang="tr-TR" sz="3000" dirty="0" smtClean="0"/>
              <a:t>Portfolio, yapılan </a:t>
            </a:r>
            <a:r>
              <a:rPr lang="tr-TR" sz="3000" b="1" dirty="0" smtClean="0"/>
              <a:t>çalışmaların </a:t>
            </a:r>
            <a:r>
              <a:rPr lang="tr-TR" sz="3000" b="1" dirty="0" smtClean="0">
                <a:solidFill>
                  <a:srgbClr val="FFFF00"/>
                </a:solidFill>
              </a:rPr>
              <a:t>bir kayıt altına alınması ve gelişmelerin gözlemlenmesidir</a:t>
            </a:r>
            <a:r>
              <a:rPr lang="tr-TR" sz="3000" dirty="0" smtClean="0"/>
              <a:t>. </a:t>
            </a:r>
          </a:p>
          <a:p>
            <a:pPr marL="0" indent="0">
              <a:buNone/>
            </a:pPr>
            <a:r>
              <a:rPr lang="tr-TR" sz="3000" dirty="0" smtClean="0"/>
              <a:t>(Dosyalama ve düzenli tutulan bir defter, kitap...)</a:t>
            </a:r>
          </a:p>
          <a:p>
            <a:r>
              <a:rPr lang="tr-TR" sz="3000" dirty="0" smtClean="0"/>
              <a:t>Portfolio, </a:t>
            </a:r>
            <a:r>
              <a:rPr lang="tr-TR" sz="3000" b="1" dirty="0" smtClean="0">
                <a:solidFill>
                  <a:srgbClr val="FFFF00"/>
                </a:solidFill>
              </a:rPr>
              <a:t>öğrenci başarılarının öğretmene, sınıf arkadaşlarına, anne-babaya  </a:t>
            </a:r>
            <a:r>
              <a:rPr lang="tr-TR" sz="3000" dirty="0" smtClean="0"/>
              <a:t>ve diğer insanlara yansımasıdır. </a:t>
            </a:r>
          </a:p>
          <a:p>
            <a:r>
              <a:rPr lang="tr-TR" sz="3000" dirty="0" smtClean="0"/>
              <a:t>Dolaysiyle </a:t>
            </a:r>
            <a:r>
              <a:rPr lang="tr-TR" sz="3000" b="1" dirty="0" smtClean="0">
                <a:solidFill>
                  <a:srgbClr val="FFFF00"/>
                </a:solidFill>
              </a:rPr>
              <a:t>portfolio ve proje tabanlı öğrenme </a:t>
            </a:r>
            <a:r>
              <a:rPr lang="tr-TR" sz="3000" dirty="0" smtClean="0"/>
              <a:t>içiçedir.</a:t>
            </a:r>
            <a:endParaRPr lang="en-US" sz="3000" dirty="0"/>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08"/>
            <a:ext cx="9144000" cy="729696"/>
          </a:xfrm>
        </p:spPr>
        <p:style>
          <a:lnRef idx="0">
            <a:schemeClr val="dk1"/>
          </a:lnRef>
          <a:fillRef idx="3">
            <a:schemeClr val="dk1"/>
          </a:fillRef>
          <a:effectRef idx="3">
            <a:schemeClr val="dk1"/>
          </a:effectRef>
          <a:fontRef idx="minor">
            <a:schemeClr val="lt1"/>
          </a:fontRef>
        </p:style>
        <p:txBody>
          <a:bodyPr/>
          <a:lstStyle/>
          <a:p>
            <a:pPr algn="ctr"/>
            <a:r>
              <a:rPr lang="tr-TR" dirty="0" smtClean="0"/>
              <a:t>Portfolio ile Öğrenci Tanıma </a:t>
            </a:r>
            <a:endParaRPr lang="en-US" dirty="0"/>
          </a:p>
        </p:txBody>
      </p:sp>
      <p:sp>
        <p:nvSpPr>
          <p:cNvPr id="3" name="Content Placeholder 2"/>
          <p:cNvSpPr>
            <a:spLocks noGrp="1"/>
          </p:cNvSpPr>
          <p:nvPr>
            <p:ph idx="1"/>
          </p:nvPr>
        </p:nvSpPr>
        <p:spPr>
          <a:xfrm>
            <a:off x="0" y="908720"/>
            <a:ext cx="9396536" cy="5832648"/>
          </a:xfrm>
        </p:spPr>
        <p:txBody>
          <a:bodyPr/>
          <a:lstStyle/>
          <a:p>
            <a:r>
              <a:rPr lang="tr-TR" dirty="0" smtClean="0"/>
              <a:t>Portfolio ile öğrenci daha iyi tanınır ve geliştirilir. </a:t>
            </a:r>
          </a:p>
          <a:p>
            <a:r>
              <a:rPr lang="tr-TR" dirty="0" smtClean="0"/>
              <a:t>Öğrencinin </a:t>
            </a:r>
            <a:r>
              <a:rPr lang="tr-TR" b="1" dirty="0" smtClean="0">
                <a:solidFill>
                  <a:srgbClr val="FFFF00"/>
                </a:solidFill>
              </a:rPr>
              <a:t>gelişimi </a:t>
            </a:r>
            <a:r>
              <a:rPr lang="tr-TR" dirty="0" smtClean="0"/>
              <a:t>gözlemlenebilir. </a:t>
            </a:r>
          </a:p>
          <a:p>
            <a:pPr marL="0" indent="0">
              <a:buNone/>
            </a:pPr>
            <a:r>
              <a:rPr lang="tr-TR" dirty="0" smtClean="0"/>
              <a:t>(Portfolio çizelgelerinin olduğu bir defter</a:t>
            </a:r>
            <a:r>
              <a:rPr lang="en-US" dirty="0" smtClean="0"/>
              <a:t> </a:t>
            </a:r>
            <a:r>
              <a:rPr lang="tr-TR" dirty="0" smtClean="0"/>
              <a:t>gibi. .)</a:t>
            </a:r>
          </a:p>
          <a:p>
            <a:r>
              <a:rPr lang="tr-TR" b="1" dirty="0">
                <a:solidFill>
                  <a:srgbClr val="FFFF00"/>
                </a:solidFill>
              </a:rPr>
              <a:t>Kabiliyetleri</a:t>
            </a:r>
            <a:r>
              <a:rPr lang="tr-TR" dirty="0"/>
              <a:t> ortaya çıkar.</a:t>
            </a:r>
          </a:p>
          <a:p>
            <a:r>
              <a:rPr lang="tr-TR" b="1" dirty="0" smtClean="0">
                <a:solidFill>
                  <a:srgbClr val="FFFF00"/>
                </a:solidFill>
              </a:rPr>
              <a:t>Ailenin tanınması </a:t>
            </a:r>
            <a:r>
              <a:rPr lang="tr-TR" dirty="0" smtClean="0"/>
              <a:t>sağlanır.</a:t>
            </a:r>
          </a:p>
          <a:p>
            <a:r>
              <a:rPr lang="tr-TR" dirty="0" smtClean="0"/>
              <a:t>Öğrencinin </a:t>
            </a:r>
            <a:r>
              <a:rPr lang="tr-TR" b="1" dirty="0" smtClean="0">
                <a:solidFill>
                  <a:srgbClr val="FFFF00"/>
                </a:solidFill>
              </a:rPr>
              <a:t>kişisel meseleleri </a:t>
            </a:r>
            <a:r>
              <a:rPr lang="tr-TR" dirty="0" smtClean="0"/>
              <a:t>–varsa- tespit edilir. (Yazılan bir konu, resimleme gibi...)</a:t>
            </a:r>
          </a:p>
          <a:p>
            <a:r>
              <a:rPr lang="tr-TR" b="1" dirty="0" smtClean="0">
                <a:solidFill>
                  <a:srgbClr val="FFFF00"/>
                </a:solidFill>
              </a:rPr>
              <a:t>Okula ve öğretmene olan yaklaşımı tespit </a:t>
            </a:r>
            <a:r>
              <a:rPr lang="tr-TR" dirty="0" smtClean="0"/>
              <a:t>edilir (röportaj gibi). </a:t>
            </a:r>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26</a:t>
            </a:fld>
            <a:endParaRPr lang="en-US"/>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576" y="1565027"/>
            <a:ext cx="7543800" cy="1431925"/>
          </a:xfrm>
        </p:spPr>
        <p:txBody>
          <a:bodyPr/>
          <a:lstStyle/>
          <a:p>
            <a:pPr algn="ctr"/>
            <a:r>
              <a:rPr lang="tr-TR" dirty="0" smtClean="0"/>
              <a:t>PROJE/PORTFOLIO UYGULAMALARI</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27</a:t>
            </a:fld>
            <a:endParaRPr lang="en-US"/>
          </a:p>
        </p:txBody>
      </p:sp>
      <p:pic>
        <p:nvPicPr>
          <p:cNvPr id="12290" name="Picture 2" descr="https://encrypted-tbn2.gstatic.com/images?q=tbn:ANd9GcSdJkYnrfdDlZA0TxyvD4FZAufVwwmsor0xq-26K6EdbWdKRd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3717032"/>
            <a:ext cx="2819400" cy="161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546493"/>
      </p:ext>
    </p:extLst>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E2E0A25-3FDD-46F1-B056-5F37B969BD36}" type="slidenum">
              <a:rPr lang="en-US"/>
              <a:pPr/>
              <a:t>28</a:t>
            </a:fld>
            <a:endParaRPr lang="en-US"/>
          </a:p>
        </p:txBody>
      </p:sp>
      <p:sp>
        <p:nvSpPr>
          <p:cNvPr id="28674" name="Rectangle 2"/>
          <p:cNvSpPr>
            <a:spLocks noGrp="1" noChangeArrowheads="1"/>
          </p:cNvSpPr>
          <p:nvPr>
            <p:ph type="title"/>
          </p:nvPr>
        </p:nvSpPr>
        <p:spPr>
          <a:xfrm>
            <a:off x="0" y="0"/>
            <a:ext cx="9144000" cy="980728"/>
          </a:xfrm>
        </p:spPr>
        <p:style>
          <a:lnRef idx="0">
            <a:schemeClr val="dk1"/>
          </a:lnRef>
          <a:fillRef idx="3">
            <a:schemeClr val="dk1"/>
          </a:fillRef>
          <a:effectRef idx="3">
            <a:schemeClr val="dk1"/>
          </a:effectRef>
          <a:fontRef idx="minor">
            <a:schemeClr val="lt1"/>
          </a:fontRef>
        </p:style>
        <p:txBody>
          <a:bodyPr/>
          <a:lstStyle/>
          <a:p>
            <a:pPr algn="ctr"/>
            <a:r>
              <a:rPr lang="tr-TR" sz="3200" dirty="0" smtClean="0">
                <a:latin typeface="Times New Roman" pitchFamily="18" charset="0"/>
              </a:rPr>
              <a:t>Etkinlikliklerin Sunum Şekli, Müstakil Gün ve Saat Ayarlanması?</a:t>
            </a:r>
            <a:endParaRPr lang="en-US" sz="3200" dirty="0">
              <a:latin typeface="Times New Roman" pitchFamily="18" charset="0"/>
            </a:endParaRPr>
          </a:p>
        </p:txBody>
      </p:sp>
      <p:sp>
        <p:nvSpPr>
          <p:cNvPr id="28675" name="Rectangle 3"/>
          <p:cNvSpPr>
            <a:spLocks noGrp="1" noChangeArrowheads="1"/>
          </p:cNvSpPr>
          <p:nvPr>
            <p:ph type="body" idx="1"/>
          </p:nvPr>
        </p:nvSpPr>
        <p:spPr>
          <a:xfrm>
            <a:off x="992" y="980728"/>
            <a:ext cx="8891488" cy="5877272"/>
          </a:xfrm>
        </p:spPr>
        <p:txBody>
          <a:bodyPr/>
          <a:lstStyle/>
          <a:p>
            <a:pPr marL="742950" indent="-742950">
              <a:buAutoNum type="arabicPeriod"/>
            </a:pPr>
            <a:r>
              <a:rPr lang="tr-TR" sz="3600" dirty="0" smtClean="0">
                <a:latin typeface="Times New Roman" pitchFamily="18" charset="0"/>
              </a:rPr>
              <a:t>Bireysel Sunumlar:</a:t>
            </a:r>
          </a:p>
          <a:p>
            <a:pPr marL="742950" indent="-742950">
              <a:buAutoNum type="arabicPeriod"/>
            </a:pPr>
            <a:r>
              <a:rPr lang="tr-TR" sz="3600" dirty="0" smtClean="0">
                <a:latin typeface="Times New Roman" pitchFamily="18" charset="0"/>
              </a:rPr>
              <a:t>Grup (Takım) Sunumları:</a:t>
            </a:r>
          </a:p>
          <a:p>
            <a:pPr marL="0" indent="0">
              <a:buNone/>
            </a:pPr>
            <a:r>
              <a:rPr lang="tr-TR" sz="3600" dirty="0" smtClean="0">
                <a:latin typeface="Times New Roman" pitchFamily="18" charset="0"/>
              </a:rPr>
              <a:t>Öğretmen yapılan etkinlikleri öğrencilerin bireysel veya takım halinde sunmaları için haftalık veya aylık bir takvim belirler. Bu takvime göre projeler diğer sunulur.  </a:t>
            </a:r>
            <a:endParaRPr lang="en-US" sz="3600" dirty="0" smtClean="0">
              <a:latin typeface="Times New Roman" pitchFamily="18" charset="0"/>
            </a:endParaRPr>
          </a:p>
        </p:txBody>
      </p:sp>
    </p:spTree>
    <p:extLst>
      <p:ext uri="{BB962C8B-B14F-4D97-AF65-F5344CB8AC3E}">
        <p14:creationId xmlns:p14="http://schemas.microsoft.com/office/powerpoint/2010/main" val="2723735049"/>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F2801A7-9A04-4164-983E-A882F18F2057}" type="slidenum">
              <a:rPr lang="en-US"/>
              <a:pPr/>
              <a:t>29</a:t>
            </a:fld>
            <a:endParaRPr lang="en-US"/>
          </a:p>
        </p:txBody>
      </p:sp>
      <p:sp>
        <p:nvSpPr>
          <p:cNvPr id="30722" name="Rectangle 2"/>
          <p:cNvSpPr>
            <a:spLocks noGrp="1" noChangeArrowheads="1"/>
          </p:cNvSpPr>
          <p:nvPr>
            <p:ph type="title"/>
          </p:nvPr>
        </p:nvSpPr>
        <p:spPr>
          <a:xfrm>
            <a:off x="0" y="-27384"/>
            <a:ext cx="9144000" cy="963960"/>
          </a:xfrm>
        </p:spPr>
        <p:style>
          <a:lnRef idx="0">
            <a:schemeClr val="dk1"/>
          </a:lnRef>
          <a:fillRef idx="3">
            <a:schemeClr val="dk1"/>
          </a:fillRef>
          <a:effectRef idx="3">
            <a:schemeClr val="dk1"/>
          </a:effectRef>
          <a:fontRef idx="minor">
            <a:schemeClr val="lt1"/>
          </a:fontRef>
        </p:style>
        <p:txBody>
          <a:bodyPr/>
          <a:lstStyle/>
          <a:p>
            <a:pPr algn="ctr"/>
            <a:r>
              <a:rPr lang="tr-TR" dirty="0" smtClean="0"/>
              <a:t>Puanlama ve Değerlendirme</a:t>
            </a:r>
            <a:endParaRPr lang="en-US" dirty="0"/>
          </a:p>
        </p:txBody>
      </p:sp>
      <p:sp>
        <p:nvSpPr>
          <p:cNvPr id="30723" name="Rectangle 3"/>
          <p:cNvSpPr>
            <a:spLocks noGrp="1" noChangeArrowheads="1"/>
          </p:cNvSpPr>
          <p:nvPr>
            <p:ph type="body" idx="1"/>
          </p:nvPr>
        </p:nvSpPr>
        <p:spPr>
          <a:xfrm>
            <a:off x="285720" y="1142984"/>
            <a:ext cx="8324880" cy="4953016"/>
          </a:xfrm>
        </p:spPr>
        <p:txBody>
          <a:bodyPr/>
          <a:lstStyle/>
          <a:p>
            <a:pPr>
              <a:lnSpc>
                <a:spcPct val="90000"/>
              </a:lnSpc>
            </a:pPr>
            <a:r>
              <a:rPr lang="tr-TR" sz="3600" b="1" dirty="0" smtClean="0">
                <a:latin typeface="Calibri" pitchFamily="34" charset="0"/>
                <a:cs typeface="Calibri" pitchFamily="34" charset="0"/>
              </a:rPr>
              <a:t>Öğrenci motivasyonu ve öğretmen katkısı /yaptırımı sebebiyle proje veya portfolionun ders geçme notuna katkısı olmalıdır.  Öğretmen projeleri dinamik bir puanlama (yıldızlama) yapısı ile nota dönüştürebilir. </a:t>
            </a:r>
          </a:p>
        </p:txBody>
      </p:sp>
      <p:pic>
        <p:nvPicPr>
          <p:cNvPr id="30725" name="Picture 5" descr="MPj01749760000[1]"/>
          <p:cNvPicPr>
            <a:picLocks noChangeAspect="1" noChangeArrowheads="1"/>
          </p:cNvPicPr>
          <p:nvPr/>
        </p:nvPicPr>
        <p:blipFill>
          <a:blip r:embed="rId2" cstate="print"/>
          <a:srcRect/>
          <a:stretch>
            <a:fillRect/>
          </a:stretch>
        </p:blipFill>
        <p:spPr bwMode="auto">
          <a:xfrm>
            <a:off x="6690975" y="5229201"/>
            <a:ext cx="2453025" cy="1634546"/>
          </a:xfrm>
          <a:prstGeom prst="rect">
            <a:avLst/>
          </a:prstGeom>
          <a:noFill/>
        </p:spPr>
      </p:pic>
    </p:spTree>
    <p:extLst>
      <p:ext uri="{BB962C8B-B14F-4D97-AF65-F5344CB8AC3E}">
        <p14:creationId xmlns:p14="http://schemas.microsoft.com/office/powerpoint/2010/main" val="581866461"/>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576" y="1853059"/>
            <a:ext cx="7543800" cy="1431925"/>
          </a:xfrm>
        </p:spPr>
        <p:txBody>
          <a:bodyPr/>
          <a:lstStyle/>
          <a:p>
            <a:pPr algn="ctr"/>
            <a:r>
              <a:rPr lang="tr-TR" dirty="0" smtClean="0"/>
              <a:t>PROJE ÇEŞİTLERİ</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30</a:t>
            </a:fld>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93096"/>
            <a:ext cx="1855783" cy="279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8148" y="0"/>
            <a:ext cx="3204574" cy="213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582185"/>
            <a:ext cx="2876550"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68431" y="2850786"/>
            <a:ext cx="2195289" cy="1777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0400" y="3739355"/>
            <a:ext cx="3695690" cy="2996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0369115"/>
      </p:ext>
    </p:extLst>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70322582-FC6E-4552-B419-726A5867823C}" type="slidenum">
              <a:rPr lang="en-US"/>
              <a:pPr/>
              <a:t>31</a:t>
            </a:fld>
            <a:endParaRPr lang="en-US"/>
          </a:p>
        </p:txBody>
      </p:sp>
      <p:sp>
        <p:nvSpPr>
          <p:cNvPr id="29698" name="Rectangle 2"/>
          <p:cNvSpPr>
            <a:spLocks noGrp="1" noChangeArrowheads="1"/>
          </p:cNvSpPr>
          <p:nvPr>
            <p:ph type="title"/>
          </p:nvPr>
        </p:nvSpPr>
        <p:spPr>
          <a:xfrm>
            <a:off x="0" y="44624"/>
            <a:ext cx="9144000" cy="891952"/>
          </a:xfrm>
        </p:spPr>
        <p:style>
          <a:lnRef idx="0">
            <a:schemeClr val="dk1"/>
          </a:lnRef>
          <a:fillRef idx="3">
            <a:schemeClr val="dk1"/>
          </a:fillRef>
          <a:effectRef idx="3">
            <a:schemeClr val="dk1"/>
          </a:effectRef>
          <a:fontRef idx="minor">
            <a:schemeClr val="lt1"/>
          </a:fontRef>
        </p:style>
        <p:txBody>
          <a:bodyPr/>
          <a:lstStyle/>
          <a:p>
            <a:pPr algn="ctr"/>
            <a:r>
              <a:rPr lang="tr-TR" dirty="0" smtClean="0"/>
              <a:t>Proje -Portfolio Çeşitleri </a:t>
            </a:r>
            <a:endParaRPr lang="en-US" dirty="0"/>
          </a:p>
        </p:txBody>
      </p:sp>
      <p:sp>
        <p:nvSpPr>
          <p:cNvPr id="29699" name="Rectangle 3"/>
          <p:cNvSpPr>
            <a:spLocks noGrp="1" noChangeArrowheads="1"/>
          </p:cNvSpPr>
          <p:nvPr>
            <p:ph type="body" idx="1"/>
          </p:nvPr>
        </p:nvSpPr>
        <p:spPr>
          <a:xfrm>
            <a:off x="51272" y="1161711"/>
            <a:ext cx="8820472" cy="4392017"/>
          </a:xfrm>
        </p:spPr>
        <p:txBody>
          <a:bodyPr/>
          <a:lstStyle/>
          <a:p>
            <a:pPr marL="0" indent="0">
              <a:lnSpc>
                <a:spcPct val="90000"/>
              </a:lnSpc>
              <a:buNone/>
            </a:pPr>
            <a:r>
              <a:rPr lang="tr-TR" b="1" dirty="0" smtClean="0">
                <a:latin typeface="Calibri" pitchFamily="34" charset="0"/>
                <a:cs typeface="Calibri" pitchFamily="34" charset="0"/>
              </a:rPr>
              <a:t>Bütün dersler için proje hazırlanabilinir.</a:t>
            </a:r>
          </a:p>
          <a:p>
            <a:pPr marL="0" indent="0">
              <a:lnSpc>
                <a:spcPct val="90000"/>
              </a:lnSpc>
              <a:buNone/>
            </a:pPr>
            <a:endParaRPr lang="tr-TR" b="1" dirty="0">
              <a:latin typeface="Calibri" pitchFamily="34" charset="0"/>
              <a:cs typeface="Calibri" pitchFamily="34" charset="0"/>
            </a:endParaRPr>
          </a:p>
          <a:p>
            <a:pPr marL="0" indent="0">
              <a:lnSpc>
                <a:spcPct val="90000"/>
              </a:lnSpc>
              <a:buNone/>
            </a:pPr>
            <a:r>
              <a:rPr lang="tr-TR" b="1" dirty="0" smtClean="0">
                <a:solidFill>
                  <a:srgbClr val="FFFF00"/>
                </a:solidFill>
                <a:latin typeface="Calibri" pitchFamily="34" charset="0"/>
                <a:cs typeface="Calibri" pitchFamily="34" charset="0"/>
              </a:rPr>
              <a:t>1. Uygulama Projeleri</a:t>
            </a:r>
            <a:r>
              <a:rPr lang="tr-TR" b="1" dirty="0" smtClean="0">
                <a:latin typeface="Calibri" pitchFamily="34" charset="0"/>
                <a:cs typeface="Calibri" pitchFamily="34" charset="0"/>
              </a:rPr>
              <a:t>: Bir fikri ya da planı uygulamak. (Bir kütüphane veya  okul krokisi yapmak gibi)</a:t>
            </a:r>
          </a:p>
          <a:p>
            <a:pPr marL="0" indent="0">
              <a:lnSpc>
                <a:spcPct val="90000"/>
              </a:lnSpc>
              <a:buNone/>
            </a:pPr>
            <a:endParaRPr lang="tr-TR" b="1" dirty="0" smtClean="0">
              <a:latin typeface="Calibri" pitchFamily="34" charset="0"/>
              <a:cs typeface="Calibri" pitchFamily="34" charset="0"/>
            </a:endParaRPr>
          </a:p>
          <a:p>
            <a:pPr marL="0" indent="0">
              <a:lnSpc>
                <a:spcPct val="90000"/>
              </a:lnSpc>
              <a:buNone/>
            </a:pPr>
            <a:r>
              <a:rPr lang="tr-TR" b="1" dirty="0" smtClean="0">
                <a:solidFill>
                  <a:srgbClr val="FFFF00"/>
                </a:solidFill>
                <a:latin typeface="Calibri" pitchFamily="34" charset="0"/>
                <a:cs typeface="Calibri" pitchFamily="34" charset="0"/>
              </a:rPr>
              <a:t>2. İfade Etme Projeleri: </a:t>
            </a:r>
            <a:r>
              <a:rPr lang="tr-TR" b="1" dirty="0" smtClean="0">
                <a:latin typeface="Calibri" pitchFamily="34" charset="0"/>
                <a:cs typeface="Calibri" pitchFamily="34" charset="0"/>
              </a:rPr>
              <a:t>Öğrenilmiş olan bilgileri daha da geliştirmek için yapılan projelerdir. (Ders kitaplarında geçen konuların pekiştirilmesi gibi..)</a:t>
            </a:r>
          </a:p>
          <a:p>
            <a:pPr marL="514350" indent="-514350">
              <a:buAutoNum type="arabicPeriod"/>
            </a:pPr>
            <a:endParaRPr lang="tr-TR" b="1" dirty="0" smtClean="0">
              <a:latin typeface="Calibri" pitchFamily="34" charset="0"/>
              <a:cs typeface="Calibri" pitchFamily="34" charset="0"/>
            </a:endParaRPr>
          </a:p>
          <a:p>
            <a:pPr marL="514350" indent="-514350">
              <a:buAutoNum type="arabicPeriod"/>
            </a:pPr>
            <a:endParaRPr lang="tr-TR" b="1" dirty="0" smtClean="0">
              <a:latin typeface="Calibri" pitchFamily="34" charset="0"/>
              <a:cs typeface="Calibri" pitchFamily="34" charset="0"/>
            </a:endParaRPr>
          </a:p>
          <a:p>
            <a:pPr marL="514350" indent="-514350">
              <a:buAutoNum type="arabicPeriod"/>
            </a:pPr>
            <a:endParaRPr lang="tr-TR" b="1" dirty="0" smtClean="0">
              <a:latin typeface="Calibri" pitchFamily="34" charset="0"/>
              <a:cs typeface="Calibri" pitchFamily="34" charset="0"/>
            </a:endParaRPr>
          </a:p>
          <a:p>
            <a:endParaRPr lang="en-US" b="1" dirty="0" smtClean="0">
              <a:latin typeface="Calibri" pitchFamily="34" charset="0"/>
              <a:cs typeface="Calibri" pitchFamily="34" charset="0"/>
            </a:endParaRPr>
          </a:p>
          <a:p>
            <a:pPr marL="609600" indent="-609600">
              <a:lnSpc>
                <a:spcPct val="90000"/>
              </a:lnSpc>
              <a:buFont typeface="Wingdings" pitchFamily="2" charset="2"/>
              <a:buNone/>
            </a:pPr>
            <a:endParaRPr lang="tr-TR" b="1" dirty="0" smtClean="0">
              <a:latin typeface="Calibri" pitchFamily="34" charset="0"/>
              <a:cs typeface="Calibri" pitchFamily="34" charset="0"/>
            </a:endParaRPr>
          </a:p>
        </p:txBody>
      </p:sp>
    </p:spTree>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32</a:t>
            </a:fld>
            <a:endParaRPr lang="en-US"/>
          </a:p>
        </p:txBody>
      </p:sp>
      <p:sp>
        <p:nvSpPr>
          <p:cNvPr id="5" name="Rectangle 4"/>
          <p:cNvSpPr/>
          <p:nvPr/>
        </p:nvSpPr>
        <p:spPr>
          <a:xfrm>
            <a:off x="0" y="1124744"/>
            <a:ext cx="8748464" cy="6370975"/>
          </a:xfrm>
          <a:prstGeom prst="rect">
            <a:avLst/>
          </a:prstGeom>
        </p:spPr>
        <p:txBody>
          <a:bodyPr wrap="square">
            <a:spAutoFit/>
          </a:bodyPr>
          <a:lstStyle/>
          <a:p>
            <a:r>
              <a:rPr lang="tr-TR" sz="2400" b="1" dirty="0" smtClean="0">
                <a:solidFill>
                  <a:srgbClr val="FF0000"/>
                </a:solidFill>
              </a:rPr>
              <a:t>Aylık Gazete</a:t>
            </a:r>
            <a:endParaRPr lang="en-US" sz="2400" b="1" dirty="0" smtClean="0">
              <a:solidFill>
                <a:srgbClr val="FF0000"/>
              </a:solidFill>
            </a:endParaRPr>
          </a:p>
          <a:p>
            <a:pPr marL="342900" lvl="0" indent="-342900">
              <a:buFont typeface="Arial" pitchFamily="34" charset="0"/>
              <a:buChar char="•"/>
            </a:pPr>
            <a:r>
              <a:rPr lang="tr-TR" sz="2400" dirty="0" smtClean="0"/>
              <a:t>İçinde </a:t>
            </a:r>
            <a:r>
              <a:rPr lang="tr-TR" sz="2400" dirty="0"/>
              <a:t>bulmaca, şarkı sözleri, diyaloglar, fıkra, şiir, güzel sözler, spor ve </a:t>
            </a:r>
            <a:r>
              <a:rPr lang="tr-TR" sz="2400" dirty="0" smtClean="0"/>
              <a:t>haberlerin yer </a:t>
            </a:r>
            <a:r>
              <a:rPr lang="tr-TR" sz="2400" dirty="0"/>
              <a:t>aldığı </a:t>
            </a:r>
            <a:r>
              <a:rPr lang="tr-TR" sz="2400" b="1" dirty="0"/>
              <a:t>bir dergi </a:t>
            </a:r>
            <a:r>
              <a:rPr lang="tr-TR" sz="2400" b="1" dirty="0" smtClean="0"/>
              <a:t>çalışması yapmak. (Grup ve kişisel çalışma)</a:t>
            </a:r>
          </a:p>
          <a:p>
            <a:pPr marL="342900" lvl="0" indent="-342900">
              <a:buFont typeface="Arial" pitchFamily="34" charset="0"/>
              <a:buChar char="•"/>
            </a:pPr>
            <a:endParaRPr lang="tr-TR" sz="2400" b="1" dirty="0" smtClean="0"/>
          </a:p>
          <a:p>
            <a:pPr lvl="0"/>
            <a:r>
              <a:rPr lang="tr-TR" sz="2400" b="1" dirty="0">
                <a:solidFill>
                  <a:srgbClr val="FF0000"/>
                </a:solidFill>
              </a:rPr>
              <a:t>Toplum Projesi: Okulumuz </a:t>
            </a:r>
            <a:r>
              <a:rPr lang="tr-TR" sz="2400" b="1" dirty="0" smtClean="0">
                <a:solidFill>
                  <a:srgbClr val="FF0000"/>
                </a:solidFill>
              </a:rPr>
              <a:t>çevresini tanıyalım </a:t>
            </a:r>
          </a:p>
          <a:p>
            <a:pPr lvl="0"/>
            <a:r>
              <a:rPr lang="tr-TR" sz="2400" dirty="0" smtClean="0"/>
              <a:t>Öğrenciler </a:t>
            </a:r>
            <a:r>
              <a:rPr lang="tr-TR" sz="2400" dirty="0"/>
              <a:t>gruplar yapılır. Çevrede bulunan atölyeler, </a:t>
            </a:r>
          </a:p>
          <a:p>
            <a:pPr marL="342900" lvl="0" indent="-342900">
              <a:buFont typeface="Arial" pitchFamily="34" charset="0"/>
              <a:buChar char="•"/>
            </a:pPr>
            <a:r>
              <a:rPr lang="tr-TR" sz="2400" dirty="0"/>
              <a:t>mağazalar ziyaret edilip röportaj </a:t>
            </a:r>
            <a:r>
              <a:rPr lang="tr-TR" sz="2400" dirty="0" smtClean="0"/>
              <a:t>yapılır, fotoğraflar çekilir; daha sonra bu çalışmalar bir gazetede toplanır, daha </a:t>
            </a:r>
            <a:r>
              <a:rPr lang="tr-TR" sz="2400" dirty="0"/>
              <a:t>sonra </a:t>
            </a:r>
            <a:r>
              <a:rPr lang="tr-TR" sz="2400" dirty="0" smtClean="0"/>
              <a:t>çevreye dağıtılır</a:t>
            </a:r>
            <a:r>
              <a:rPr lang="tr-TR" sz="2400" dirty="0"/>
              <a:t>.  </a:t>
            </a:r>
            <a:r>
              <a:rPr lang="tr-TR" sz="2400" dirty="0" smtClean="0">
                <a:solidFill>
                  <a:srgbClr val="FFFF00"/>
                </a:solidFill>
                <a:hlinkClick r:id="rId2" action="ppaction://hlinkfile"/>
              </a:rPr>
              <a:t>(Örnek için bkz</a:t>
            </a:r>
            <a:r>
              <a:rPr lang="tr-TR" sz="2400" dirty="0" smtClean="0">
                <a:solidFill>
                  <a:srgbClr val="FFFF00"/>
                </a:solidFill>
                <a:hlinkClick r:id="rId2" action="ppaction://hlinkfile"/>
              </a:rPr>
              <a:t>.)</a:t>
            </a:r>
            <a:endParaRPr lang="tr-TR" sz="2400" dirty="0" smtClean="0">
              <a:solidFill>
                <a:srgbClr val="FFFF00"/>
              </a:solidFill>
            </a:endParaRPr>
          </a:p>
          <a:p>
            <a:pPr marL="342900" indent="-342900">
              <a:buFont typeface="Arial" pitchFamily="34" charset="0"/>
              <a:buChar char="•"/>
            </a:pPr>
            <a:r>
              <a:rPr lang="tr-TR" sz="2400" b="1" dirty="0" smtClean="0">
                <a:solidFill>
                  <a:srgbClr val="FF0000"/>
                </a:solidFill>
              </a:rPr>
              <a:t>Gezi  </a:t>
            </a:r>
            <a:r>
              <a:rPr lang="tr-TR" sz="2400" b="1" dirty="0">
                <a:solidFill>
                  <a:srgbClr val="FF0000"/>
                </a:solidFill>
              </a:rPr>
              <a:t>Projesi: </a:t>
            </a:r>
            <a:r>
              <a:rPr lang="tr-TR" sz="2400" b="1" dirty="0" smtClean="0">
                <a:solidFill>
                  <a:srgbClr val="FF0000"/>
                </a:solidFill>
              </a:rPr>
              <a:t>Şehrimizi ülkemizi tanıyalım</a:t>
            </a:r>
            <a:endParaRPr lang="tr-TR" sz="2400" b="1" dirty="0">
              <a:solidFill>
                <a:srgbClr val="FF0000"/>
              </a:solidFill>
            </a:endParaRPr>
          </a:p>
          <a:p>
            <a:pPr marL="342900" lvl="0" indent="-342900">
              <a:buFont typeface="Arial" pitchFamily="34" charset="0"/>
              <a:buChar char="•"/>
            </a:pPr>
            <a:endParaRPr lang="tr-TR" sz="2400" dirty="0" smtClean="0">
              <a:solidFill>
                <a:srgbClr val="FFFF00"/>
              </a:solidFill>
            </a:endParaRPr>
          </a:p>
          <a:p>
            <a:pPr lvl="0"/>
            <a:endParaRPr lang="en-US" sz="2400" dirty="0"/>
          </a:p>
          <a:p>
            <a:pPr lvl="0"/>
            <a:r>
              <a:rPr lang="tr-TR" sz="2400" b="1" dirty="0" smtClean="0">
                <a:solidFill>
                  <a:srgbClr val="FF0000"/>
                </a:solidFill>
              </a:rPr>
              <a:t>Alternatif Enerji Kaynakları</a:t>
            </a:r>
            <a:endParaRPr lang="en-US" sz="2400" b="1" dirty="0">
              <a:solidFill>
                <a:srgbClr val="FF0000"/>
              </a:solidFill>
            </a:endParaRPr>
          </a:p>
          <a:p>
            <a:pPr marL="342900" lvl="0" indent="-342900">
              <a:buFont typeface="Arial" pitchFamily="34" charset="0"/>
              <a:buChar char="•"/>
            </a:pPr>
            <a:r>
              <a:rPr lang="tr-TR" sz="2400" dirty="0" smtClean="0"/>
              <a:t>İleri sınıflarda uygulanacak bir proje çalışmasıdır</a:t>
            </a:r>
            <a:r>
              <a:rPr lang="tr-TR" sz="2400" b="1" dirty="0" smtClean="0"/>
              <a:t>. (Grup </a:t>
            </a:r>
            <a:r>
              <a:rPr lang="tr-TR" sz="2400" b="1" dirty="0"/>
              <a:t>çalışması</a:t>
            </a:r>
            <a:r>
              <a:rPr lang="tr-TR" sz="2400" b="1" dirty="0" smtClean="0"/>
              <a:t>)</a:t>
            </a:r>
          </a:p>
          <a:p>
            <a:pPr marL="342900" lvl="0" indent="-342900">
              <a:buFont typeface="Arial" pitchFamily="34" charset="0"/>
              <a:buChar char="•"/>
            </a:pPr>
            <a:endParaRPr lang="tr-TR" sz="2400" b="1" dirty="0" smtClean="0"/>
          </a:p>
        </p:txBody>
      </p:sp>
      <p:sp>
        <p:nvSpPr>
          <p:cNvPr id="6" name="Rectangle 2"/>
          <p:cNvSpPr>
            <a:spLocks noGrp="1" noChangeArrowheads="1"/>
          </p:cNvSpPr>
          <p:nvPr>
            <p:ph type="title"/>
          </p:nvPr>
        </p:nvSpPr>
        <p:spPr>
          <a:xfrm>
            <a:off x="395536" y="116632"/>
            <a:ext cx="7956376" cy="891952"/>
          </a:xfrm>
        </p:spPr>
        <p:style>
          <a:lnRef idx="0">
            <a:schemeClr val="dk1"/>
          </a:lnRef>
          <a:fillRef idx="3">
            <a:schemeClr val="dk1"/>
          </a:fillRef>
          <a:effectRef idx="3">
            <a:schemeClr val="dk1"/>
          </a:effectRef>
          <a:fontRef idx="minor">
            <a:schemeClr val="lt1"/>
          </a:fontRef>
        </p:style>
        <p:txBody>
          <a:bodyPr/>
          <a:lstStyle/>
          <a:p>
            <a:pPr algn="ctr"/>
            <a:r>
              <a:rPr lang="tr-TR" dirty="0" smtClean="0"/>
              <a:t>Proje -Portfolio Örnekleri</a:t>
            </a:r>
            <a:endParaRPr lang="en-US" dirty="0"/>
          </a:p>
        </p:txBody>
      </p:sp>
      <p:pic>
        <p:nvPicPr>
          <p:cNvPr id="9218" name="Picture 2" descr="http://www.hightechhigh.org/projects/projectFiles/0a55f414711512b34a41f04abb94546f/urbaneco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2708920"/>
            <a:ext cx="946560" cy="141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14989"/>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4853303"/>
            <a:ext cx="7543800" cy="747936"/>
          </a:xfrm>
        </p:spPr>
        <p:txBody>
          <a:bodyPr/>
          <a:lstStyle/>
          <a:p>
            <a:r>
              <a:rPr lang="en-US" dirty="0"/>
              <a:t>Story Map</a:t>
            </a:r>
          </a:p>
        </p:txBody>
      </p:sp>
      <p:sp>
        <p:nvSpPr>
          <p:cNvPr id="21507" name="Oval 3"/>
          <p:cNvSpPr>
            <a:spLocks noChangeArrowheads="1"/>
          </p:cNvSpPr>
          <p:nvPr/>
        </p:nvSpPr>
        <p:spPr bwMode="auto">
          <a:xfrm>
            <a:off x="685800" y="3276600"/>
            <a:ext cx="1295400" cy="9906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08" name="Rectangle 4"/>
          <p:cNvSpPr>
            <a:spLocks noChangeArrowheads="1"/>
          </p:cNvSpPr>
          <p:nvPr/>
        </p:nvSpPr>
        <p:spPr bwMode="auto">
          <a:xfrm>
            <a:off x="2362200" y="3200400"/>
            <a:ext cx="1633736" cy="1143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09" name="AutoShape 5"/>
          <p:cNvSpPr>
            <a:spLocks noChangeArrowheads="1"/>
          </p:cNvSpPr>
          <p:nvPr/>
        </p:nvSpPr>
        <p:spPr bwMode="auto">
          <a:xfrm>
            <a:off x="4191000" y="3048000"/>
            <a:ext cx="1371600" cy="1295400"/>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21510" name="Rectangle 6"/>
          <p:cNvSpPr>
            <a:spLocks noChangeArrowheads="1"/>
          </p:cNvSpPr>
          <p:nvPr/>
        </p:nvSpPr>
        <p:spPr bwMode="auto">
          <a:xfrm>
            <a:off x="6096000" y="2362200"/>
            <a:ext cx="2362200" cy="5334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2" name="Rectangle 8"/>
          <p:cNvSpPr>
            <a:spLocks noChangeArrowheads="1"/>
          </p:cNvSpPr>
          <p:nvPr/>
        </p:nvSpPr>
        <p:spPr bwMode="auto">
          <a:xfrm>
            <a:off x="6096000" y="3276600"/>
            <a:ext cx="2362200" cy="5334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3" name="Rectangle 9"/>
          <p:cNvSpPr>
            <a:spLocks noChangeArrowheads="1"/>
          </p:cNvSpPr>
          <p:nvPr/>
        </p:nvSpPr>
        <p:spPr bwMode="auto">
          <a:xfrm>
            <a:off x="6096000" y="4267200"/>
            <a:ext cx="2362200" cy="5334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4" name="Text Box 10"/>
          <p:cNvSpPr txBox="1">
            <a:spLocks noChangeArrowheads="1"/>
          </p:cNvSpPr>
          <p:nvPr/>
        </p:nvSpPr>
        <p:spPr bwMode="auto">
          <a:xfrm>
            <a:off x="838200" y="3505200"/>
            <a:ext cx="106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solidFill>
                  <a:srgbClr val="FF0000"/>
                </a:solidFill>
              </a:rPr>
              <a:t>setting</a:t>
            </a:r>
          </a:p>
        </p:txBody>
      </p:sp>
      <p:sp>
        <p:nvSpPr>
          <p:cNvPr id="21515" name="Text Box 11"/>
          <p:cNvSpPr txBox="1">
            <a:spLocks noChangeArrowheads="1"/>
          </p:cNvSpPr>
          <p:nvPr/>
        </p:nvSpPr>
        <p:spPr bwMode="auto">
          <a:xfrm>
            <a:off x="2362200" y="3374572"/>
            <a:ext cx="16383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dirty="0">
                <a:solidFill>
                  <a:srgbClr val="FF0000"/>
                </a:solidFill>
              </a:rPr>
              <a:t>characters</a:t>
            </a:r>
          </a:p>
        </p:txBody>
      </p:sp>
      <p:sp>
        <p:nvSpPr>
          <p:cNvPr id="21516" name="Text Box 12"/>
          <p:cNvSpPr txBox="1">
            <a:spLocks noChangeArrowheads="1"/>
          </p:cNvSpPr>
          <p:nvPr/>
        </p:nvSpPr>
        <p:spPr bwMode="auto">
          <a:xfrm>
            <a:off x="4278086" y="3558570"/>
            <a:ext cx="121920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solidFill>
                  <a:srgbClr val="FF0000"/>
                </a:solidFill>
              </a:rPr>
              <a:t>problem</a:t>
            </a:r>
          </a:p>
          <a:p>
            <a:pPr algn="ctr">
              <a:spcBef>
                <a:spcPct val="50000"/>
              </a:spcBef>
            </a:pPr>
            <a:r>
              <a:rPr lang="en-US" b="1" dirty="0">
                <a:solidFill>
                  <a:srgbClr val="FF0000"/>
                </a:solidFill>
              </a:rPr>
              <a:t>theme</a:t>
            </a:r>
          </a:p>
        </p:txBody>
      </p:sp>
      <p:sp>
        <p:nvSpPr>
          <p:cNvPr id="21517" name="Text Box 13"/>
          <p:cNvSpPr txBox="1">
            <a:spLocks noChangeArrowheads="1"/>
          </p:cNvSpPr>
          <p:nvPr/>
        </p:nvSpPr>
        <p:spPr bwMode="auto">
          <a:xfrm>
            <a:off x="6248400" y="2438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beginning</a:t>
            </a:r>
          </a:p>
        </p:txBody>
      </p:sp>
      <p:sp>
        <p:nvSpPr>
          <p:cNvPr id="21520" name="Text Box 16"/>
          <p:cNvSpPr txBox="1">
            <a:spLocks noChangeArrowheads="1"/>
          </p:cNvSpPr>
          <p:nvPr/>
        </p:nvSpPr>
        <p:spPr bwMode="auto">
          <a:xfrm>
            <a:off x="6248400" y="32766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middle</a:t>
            </a:r>
          </a:p>
        </p:txBody>
      </p:sp>
      <p:sp>
        <p:nvSpPr>
          <p:cNvPr id="21521" name="Text Box 17"/>
          <p:cNvSpPr txBox="1">
            <a:spLocks noChangeArrowheads="1"/>
          </p:cNvSpPr>
          <p:nvPr/>
        </p:nvSpPr>
        <p:spPr bwMode="auto">
          <a:xfrm>
            <a:off x="6477000" y="4343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end</a:t>
            </a:r>
          </a:p>
        </p:txBody>
      </p:sp>
      <p:sp>
        <p:nvSpPr>
          <p:cNvPr id="21522" name="Line 18"/>
          <p:cNvSpPr>
            <a:spLocks noChangeShapeType="1"/>
          </p:cNvSpPr>
          <p:nvPr/>
        </p:nvSpPr>
        <p:spPr bwMode="auto">
          <a:xfrm>
            <a:off x="1981200" y="38100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3" name="Line 19"/>
          <p:cNvSpPr>
            <a:spLocks noChangeShapeType="1"/>
          </p:cNvSpPr>
          <p:nvPr/>
        </p:nvSpPr>
        <p:spPr bwMode="auto">
          <a:xfrm>
            <a:off x="3810000" y="36576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4" name="Line 20"/>
          <p:cNvSpPr>
            <a:spLocks noChangeShapeType="1"/>
          </p:cNvSpPr>
          <p:nvPr/>
        </p:nvSpPr>
        <p:spPr bwMode="auto">
          <a:xfrm flipV="1">
            <a:off x="5181600" y="2819400"/>
            <a:ext cx="8382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5" name="Line 21"/>
          <p:cNvSpPr>
            <a:spLocks noChangeShapeType="1"/>
          </p:cNvSpPr>
          <p:nvPr/>
        </p:nvSpPr>
        <p:spPr bwMode="auto">
          <a:xfrm>
            <a:off x="7162800" y="28956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6" name="Line 22"/>
          <p:cNvSpPr>
            <a:spLocks noChangeShapeType="1"/>
          </p:cNvSpPr>
          <p:nvPr/>
        </p:nvSpPr>
        <p:spPr bwMode="auto">
          <a:xfrm>
            <a:off x="7239000" y="38100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p:cNvSpPr/>
          <p:nvPr/>
        </p:nvSpPr>
        <p:spPr>
          <a:xfrm>
            <a:off x="351972" y="1141274"/>
            <a:ext cx="4572000" cy="1754326"/>
          </a:xfrm>
          <a:prstGeom prst="rect">
            <a:avLst/>
          </a:prstGeom>
        </p:spPr>
        <p:txBody>
          <a:bodyPr>
            <a:spAutoFit/>
          </a:bodyPr>
          <a:lstStyle/>
          <a:p>
            <a:pPr marL="0" indent="0" algn="ctr">
              <a:buNone/>
            </a:pPr>
            <a:endParaRPr lang="tr-TR" b="1" dirty="0"/>
          </a:p>
          <a:p>
            <a:pPr marL="0" indent="0" algn="ctr">
              <a:buNone/>
            </a:pPr>
            <a:r>
              <a:rPr lang="tr-TR" b="1" dirty="0"/>
              <a:t>HİKAYE ÖZETİ ÇIKARMA</a:t>
            </a:r>
            <a:endParaRPr lang="en-US" b="1" dirty="0"/>
          </a:p>
          <a:p>
            <a:pPr lvl="0"/>
            <a:r>
              <a:rPr lang="tr-TR" dirty="0"/>
              <a:t>İngilizce bir </a:t>
            </a:r>
            <a:r>
              <a:rPr lang="tr-TR" b="1" dirty="0"/>
              <a:t>hikâye okuyarak özetini çıkarma</a:t>
            </a:r>
            <a:r>
              <a:rPr lang="tr-TR" dirty="0"/>
              <a:t> ve anladıklarını resimleme.</a:t>
            </a:r>
            <a:endParaRPr lang="en-US" dirty="0"/>
          </a:p>
          <a:p>
            <a:pPr lvl="0"/>
            <a:r>
              <a:rPr lang="tr-TR" dirty="0"/>
              <a:t>Bir resim bularak </a:t>
            </a:r>
            <a:r>
              <a:rPr lang="tr-TR" b="1" dirty="0"/>
              <a:t>bu resim ile ilgili bir hikâye yazmak. </a:t>
            </a:r>
            <a:endParaRPr lang="en-US" dirty="0"/>
          </a:p>
        </p:txBody>
      </p:sp>
      <p:sp>
        <p:nvSpPr>
          <p:cNvPr id="21" name="Rectangle 2"/>
          <p:cNvSpPr txBox="1">
            <a:spLocks noChangeArrowheads="1"/>
          </p:cNvSpPr>
          <p:nvPr/>
        </p:nvSpPr>
        <p:spPr bwMode="auto">
          <a:xfrm>
            <a:off x="395536" y="116632"/>
            <a:ext cx="7956376" cy="891952"/>
          </a:xfrm>
          <a:prstGeom prst="rect">
            <a:avLst/>
          </a:prstGeom>
          <a:ln w="9525">
            <a:noFill/>
            <a:miter lim="800000"/>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1pPr>
            <a:lvl2pPr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2pPr>
            <a:lvl3pPr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3pPr>
            <a:lvl4pPr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4pPr>
            <a:lvl5pPr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5pPr>
            <a:lvl6pPr marL="457200"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6pPr>
            <a:lvl7pPr marL="914400"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7pPr>
            <a:lvl8pPr marL="1371600"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8pPr>
            <a:lvl9pPr marL="1828800" algn="l" rtl="0" fontAlgn="base">
              <a:spcBef>
                <a:spcPct val="0"/>
              </a:spcBef>
              <a:spcAft>
                <a:spcPct val="0"/>
              </a:spcAft>
              <a:defRPr sz="4400" b="1">
                <a:solidFill>
                  <a:schemeClr val="lt1"/>
                </a:solidFill>
                <a:effectLst>
                  <a:outerShdw blurRad="38100" dist="38100" dir="2700000" algn="tl">
                    <a:srgbClr val="000000"/>
                  </a:outerShdw>
                </a:effectLst>
                <a:latin typeface="+mn-lt"/>
                <a:ea typeface="+mn-ea"/>
                <a:cs typeface="+mn-cs"/>
              </a:defRPr>
            </a:lvl9pPr>
          </a:lstStyle>
          <a:p>
            <a:pPr algn="ctr"/>
            <a:r>
              <a:rPr lang="tr-TR" dirty="0" smtClean="0"/>
              <a:t>Proje -Portfolio Örnekleri</a:t>
            </a:r>
            <a:endParaRPr lang="en-US" dirty="0"/>
          </a:p>
        </p:txBody>
      </p:sp>
    </p:spTree>
    <p:extLst>
      <p:ext uri="{BB962C8B-B14F-4D97-AF65-F5344CB8AC3E}">
        <p14:creationId xmlns:p14="http://schemas.microsoft.com/office/powerpoint/2010/main" val="1499975559"/>
      </p:ext>
    </p:extLst>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1000000">
            <a:off x="6833814" y="380184"/>
            <a:ext cx="2179637" cy="6336704"/>
          </a:xfrm>
        </p:spPr>
        <p:style>
          <a:lnRef idx="3">
            <a:schemeClr val="lt1"/>
          </a:lnRef>
          <a:fillRef idx="1">
            <a:schemeClr val="dk1"/>
          </a:fillRef>
          <a:effectRef idx="1">
            <a:schemeClr val="dk1"/>
          </a:effectRef>
          <a:fontRef idx="minor">
            <a:schemeClr val="lt1"/>
          </a:fontRef>
        </p:style>
        <p:txBody>
          <a:bodyPr/>
          <a:lstStyle/>
          <a:p>
            <a:r>
              <a:rPr lang="tr-TR" sz="2800" dirty="0" smtClean="0"/>
              <a:t>Hightechhigh okulları proje örneklerini bir sitede gergilemektedir. </a:t>
            </a:r>
          </a:p>
          <a:p>
            <a:r>
              <a:rPr lang="en-US" sz="2800" dirty="0"/>
              <a:t>http://www.hightechhigh.org</a:t>
            </a:r>
          </a:p>
        </p:txBody>
      </p:sp>
      <p:sp>
        <p:nvSpPr>
          <p:cNvPr id="4" name="Slide Number Placeholder 3"/>
          <p:cNvSpPr>
            <a:spLocks noGrp="1"/>
          </p:cNvSpPr>
          <p:nvPr>
            <p:ph type="sldNum" sz="quarter" idx="12"/>
          </p:nvPr>
        </p:nvSpPr>
        <p:spPr/>
        <p:txBody>
          <a:bodyPr/>
          <a:lstStyle/>
          <a:p>
            <a:fld id="{FE672747-6E5E-49F8-88AF-C6F609CC0D97}" type="slidenum">
              <a:rPr lang="en-US" smtClean="0"/>
              <a:pPr/>
              <a:t>34</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144463"/>
            <a:ext cx="6286500" cy="657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9884984"/>
      </p:ext>
    </p:extLst>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576" y="1844824"/>
            <a:ext cx="7543800" cy="1431925"/>
          </a:xfrm>
        </p:spPr>
        <p:txBody>
          <a:bodyPr/>
          <a:lstStyle/>
          <a:p>
            <a:r>
              <a:rPr lang="tr-TR" dirty="0" smtClean="0">
                <a:solidFill>
                  <a:srgbClr val="FF0000"/>
                </a:solidFill>
              </a:rPr>
              <a:t>GRAFİK ORGANIZER(ler)</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35</a:t>
            </a:fld>
            <a:endParaRPr lang="en-US"/>
          </a:p>
        </p:txBody>
      </p:sp>
    </p:spTree>
    <p:extLst>
      <p:ext uri="{BB962C8B-B14F-4D97-AF65-F5344CB8AC3E}">
        <p14:creationId xmlns:p14="http://schemas.microsoft.com/office/powerpoint/2010/main" val="941089407"/>
      </p:ext>
    </p:extLst>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792088"/>
          </a:xfrm>
        </p:spPr>
        <p:style>
          <a:lnRef idx="0">
            <a:schemeClr val="accent6"/>
          </a:lnRef>
          <a:fillRef idx="3">
            <a:schemeClr val="accent6"/>
          </a:fillRef>
          <a:effectRef idx="3">
            <a:schemeClr val="accent6"/>
          </a:effectRef>
          <a:fontRef idx="minor">
            <a:schemeClr val="lt1"/>
          </a:fontRef>
        </p:style>
        <p:txBody>
          <a:bodyPr/>
          <a:lstStyle/>
          <a:p>
            <a:pPr algn="ctr"/>
            <a:r>
              <a:rPr lang="tr-TR" dirty="0" smtClean="0"/>
              <a:t>Grafik </a:t>
            </a:r>
            <a:r>
              <a:rPr lang="en-US" dirty="0" smtClean="0"/>
              <a:t>Org</a:t>
            </a:r>
            <a:r>
              <a:rPr lang="tr-TR" dirty="0" smtClean="0"/>
              <a:t>anizer Nedir?</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36</a:t>
            </a:fld>
            <a:endParaRPr lang="en-US"/>
          </a:p>
        </p:txBody>
      </p:sp>
      <p:sp>
        <p:nvSpPr>
          <p:cNvPr id="5" name="Title 1"/>
          <p:cNvSpPr txBox="1">
            <a:spLocks/>
          </p:cNvSpPr>
          <p:nvPr/>
        </p:nvSpPr>
        <p:spPr bwMode="auto">
          <a:xfrm>
            <a:off x="382936" y="908720"/>
            <a:ext cx="8437536" cy="23042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eaLnBrk="1" hangingPunct="1">
              <a:defRPr/>
            </a:pPr>
            <a:r>
              <a:rPr kumimoji="0" lang="tr-TR" sz="2400" b="1" i="0" u="none" strike="noStrike" kern="0" cap="none" spc="0" normalizeH="0" baseline="0" noProof="0" dirty="0" smtClean="0">
                <a:ln>
                  <a:noFill/>
                </a:ln>
                <a:effectLst>
                  <a:outerShdw blurRad="38100" dist="38100" dir="2700000" algn="tl">
                    <a:srgbClr val="000000"/>
                  </a:outerShdw>
                </a:effectLst>
                <a:uLnTx/>
                <a:uFillTx/>
                <a:latin typeface="+mj-lt"/>
                <a:ea typeface="+mj-ea"/>
                <a:cs typeface="+mj-cs"/>
              </a:rPr>
              <a:t>Grafik organizerler</a:t>
            </a:r>
            <a:r>
              <a:rPr kumimoji="0" lang="tr-TR" sz="2400" b="1" i="0" u="none" strike="noStrike" kern="0" cap="none" spc="0" normalizeH="0" noProof="0" dirty="0" smtClean="0">
                <a:ln>
                  <a:noFill/>
                </a:ln>
                <a:effectLst>
                  <a:outerShdw blurRad="38100" dist="38100" dir="2700000" algn="tl">
                    <a:srgbClr val="000000"/>
                  </a:outerShdw>
                </a:effectLst>
                <a:uLnTx/>
                <a:uFillTx/>
                <a:latin typeface="+mj-lt"/>
                <a:ea typeface="+mj-ea"/>
                <a:cs typeface="+mj-cs"/>
              </a:rPr>
              <a:t> bilgilerin düzenli yazma ve sunmak için hazırlanmış çizelgelerdir. Proje hazırlamanın en önemli aracıdır.  Kavram haritası, akıl haritası ve ilişkilendirme çizelgesi olarakta ifade etmek mümkündür </a:t>
            </a:r>
          </a:p>
          <a:p>
            <a:pPr lvl="0" eaLnBrk="1" hangingPunct="1">
              <a:defRPr/>
            </a:pPr>
            <a:r>
              <a:rPr kumimoji="0" lang="tr-TR" sz="2400" b="1" i="0" u="none" strike="noStrike" kern="0" cap="none" spc="0" normalizeH="0" noProof="0" dirty="0" smtClean="0">
                <a:ln>
                  <a:noFill/>
                </a:ln>
                <a:effectLst>
                  <a:outerShdw blurRad="38100" dist="38100" dir="2700000" algn="tl">
                    <a:srgbClr val="000000"/>
                  </a:outerShdw>
                </a:effectLst>
                <a:uLnTx/>
                <a:uFillTx/>
                <a:latin typeface="+mj-lt"/>
                <a:ea typeface="+mj-ea"/>
                <a:cs typeface="+mj-cs"/>
              </a:rPr>
              <a:t>(</a:t>
            </a:r>
            <a:r>
              <a:rPr lang="en-US" sz="2400" dirty="0">
                <a:latin typeface="Arial" charset="0"/>
              </a:rPr>
              <a:t>concept map, mind map or relationship chart</a:t>
            </a:r>
            <a:endParaRPr kumimoji="0" lang="en-US" sz="2400" b="1" i="0" u="none" strike="noStrike" kern="0" cap="none" spc="0" normalizeH="0" baseline="0" noProof="0" dirty="0">
              <a:ln>
                <a:noFill/>
              </a:ln>
              <a:effectLst>
                <a:outerShdw blurRad="38100" dist="38100" dir="2700000" algn="tl">
                  <a:srgbClr val="000000"/>
                </a:outerShdw>
              </a:effectLst>
              <a:uLnTx/>
              <a:uFillTx/>
              <a:latin typeface="+mj-lt"/>
              <a:ea typeface="+mj-ea"/>
              <a:cs typeface="+mj-cs"/>
            </a:endParaRPr>
          </a:p>
        </p:txBody>
      </p:sp>
      <p:pic>
        <p:nvPicPr>
          <p:cNvPr id="6" name="Picture 5" descr="Graphics Organiser spidergram"/>
          <p:cNvPicPr/>
          <p:nvPr/>
        </p:nvPicPr>
        <p:blipFill>
          <a:blip r:embed="rId3"/>
          <a:srcRect/>
          <a:stretch>
            <a:fillRect/>
          </a:stretch>
        </p:blipFill>
        <p:spPr bwMode="auto">
          <a:xfrm>
            <a:off x="4211959" y="3212976"/>
            <a:ext cx="4464497" cy="3645024"/>
          </a:xfrm>
          <a:prstGeom prst="rect">
            <a:avLst/>
          </a:prstGeom>
          <a:noFill/>
          <a:ln w="9525">
            <a:noFill/>
            <a:miter lim="800000"/>
            <a:headEnd/>
            <a:tailEnd/>
          </a:ln>
        </p:spPr>
      </p:pic>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37</a:t>
            </a:fld>
            <a:endParaRPr lang="en-US"/>
          </a:p>
        </p:txBody>
      </p:sp>
      <p:sp>
        <p:nvSpPr>
          <p:cNvPr id="5" name="Title 1"/>
          <p:cNvSpPr>
            <a:spLocks noGrp="1"/>
          </p:cNvSpPr>
          <p:nvPr>
            <p:ph type="title"/>
          </p:nvPr>
        </p:nvSpPr>
        <p:spPr>
          <a:xfrm>
            <a:off x="0" y="-27384"/>
            <a:ext cx="9144000" cy="792088"/>
          </a:xfrm>
        </p:spPr>
        <p:style>
          <a:lnRef idx="0">
            <a:schemeClr val="accent6"/>
          </a:lnRef>
          <a:fillRef idx="3">
            <a:schemeClr val="accent6"/>
          </a:fillRef>
          <a:effectRef idx="3">
            <a:schemeClr val="accent6"/>
          </a:effectRef>
          <a:fontRef idx="minor">
            <a:schemeClr val="lt1"/>
          </a:fontRef>
        </p:style>
        <p:txBody>
          <a:bodyPr/>
          <a:lstStyle/>
          <a:p>
            <a:pPr algn="ctr"/>
            <a:r>
              <a:rPr lang="tr-TR" sz="3600" dirty="0" smtClean="0"/>
              <a:t>GRAFİK </a:t>
            </a:r>
            <a:r>
              <a:rPr lang="en-US" sz="3600" dirty="0" smtClean="0"/>
              <a:t>ORG</a:t>
            </a:r>
            <a:r>
              <a:rPr lang="tr-TR" sz="3600" dirty="0" smtClean="0"/>
              <a:t>ANIZERLERİN-avantajları </a:t>
            </a:r>
            <a:endParaRPr lang="en-US" sz="3600" dirty="0"/>
          </a:p>
        </p:txBody>
      </p:sp>
      <p:sp>
        <p:nvSpPr>
          <p:cNvPr id="6" name="Content Placeholder 2"/>
          <p:cNvSpPr>
            <a:spLocks noGrp="1"/>
          </p:cNvSpPr>
          <p:nvPr>
            <p:ph idx="1"/>
          </p:nvPr>
        </p:nvSpPr>
        <p:spPr>
          <a:xfrm>
            <a:off x="251520" y="1052736"/>
            <a:ext cx="8568952" cy="4968552"/>
          </a:xfrm>
        </p:spPr>
        <p:txBody>
          <a:bodyPr/>
          <a:lstStyle/>
          <a:p>
            <a:r>
              <a:rPr lang="tr-TR" sz="2800" dirty="0" smtClean="0"/>
              <a:t>Olayın farklı bir şekilde görülmesine yardımcı olur. </a:t>
            </a:r>
          </a:p>
          <a:p>
            <a:r>
              <a:rPr lang="tr-TR" sz="2800" dirty="0" smtClean="0"/>
              <a:t>Sistematik düşünmeyi geliştirir. </a:t>
            </a:r>
          </a:p>
          <a:p>
            <a:r>
              <a:rPr lang="tr-TR" sz="2800" dirty="0" smtClean="0"/>
              <a:t>Bilgiler arasında irtibatı sağlamayı kolaylaştırır.</a:t>
            </a:r>
          </a:p>
          <a:p>
            <a:r>
              <a:rPr lang="tr-TR" sz="2800" dirty="0" smtClean="0"/>
              <a:t>Karmaşık bilgileri basit bir şekilde anlamayı sağlar.  </a:t>
            </a:r>
          </a:p>
          <a:p>
            <a:r>
              <a:rPr lang="tr-TR" sz="2800" dirty="0" smtClean="0"/>
              <a:t>Derinlemesine, kritik yaparak planlama yeteneğini geliştirir. </a:t>
            </a:r>
          </a:p>
          <a:p>
            <a:r>
              <a:rPr lang="tr-TR" sz="2800" dirty="0" smtClean="0"/>
              <a:t>Bir çok bilgiyi düzenli ve anlaşılır şekilde hazırlanmasını sağlar.</a:t>
            </a:r>
          </a:p>
          <a:p>
            <a:r>
              <a:rPr lang="tr-TR" sz="2800" dirty="0" smtClean="0"/>
              <a:t>Farklı alanlarda kullanma imkanı sağlar: problem çözme, planlama, beyin fırtınası yapma, okunanı özetleme, sunum hazırlama gibi. </a:t>
            </a:r>
          </a:p>
          <a:p>
            <a:endParaRPr lang="en-US" sz="2800" dirty="0"/>
          </a:p>
        </p:txBody>
      </p:sp>
    </p:spTree>
    <p:extLst>
      <p:ext uri="{BB962C8B-B14F-4D97-AF65-F5344CB8AC3E}">
        <p14:creationId xmlns:p14="http://schemas.microsoft.com/office/powerpoint/2010/main" val="2491763681"/>
      </p:ext>
    </p:extLst>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38</a:t>
            </a:fld>
            <a:endParaRPr lang="en-US"/>
          </a:p>
        </p:txBody>
      </p:sp>
      <p:sp>
        <p:nvSpPr>
          <p:cNvPr id="5" name="Content Placeholder 4"/>
          <p:cNvSpPr>
            <a:spLocks noGrp="1"/>
          </p:cNvSpPr>
          <p:nvPr>
            <p:ph idx="1"/>
          </p:nvPr>
        </p:nvSpPr>
        <p:spPr>
          <a:xfrm>
            <a:off x="107504" y="260648"/>
            <a:ext cx="8503096" cy="4400128"/>
          </a:xfrm>
        </p:spPr>
        <p:txBody>
          <a:bodyPr/>
          <a:lstStyle/>
          <a:p>
            <a:r>
              <a:rPr lang="tr-TR" dirty="0" smtClean="0"/>
              <a:t>Hem kişisel hem de grup bazlı kullanımı sağlar. </a:t>
            </a:r>
          </a:p>
          <a:p>
            <a:r>
              <a:rPr lang="tr-TR" dirty="0" smtClean="0"/>
              <a:t>Bütün yaş seviyeleri ve sınıflar için uygulanması mümkündür. </a:t>
            </a:r>
          </a:p>
          <a:p>
            <a:r>
              <a:rPr lang="tr-TR" dirty="0" smtClean="0"/>
              <a:t>Sonuç olarak öğrencinin sunulan bilgiyi kavrayıp kavramadığını değerlendirmek için  grafik organizerler önemli rol oynar. </a:t>
            </a:r>
            <a:endParaRPr lang="en-US" dirty="0"/>
          </a:p>
        </p:txBody>
      </p:sp>
    </p:spTree>
    <p:extLst>
      <p:ext uri="{BB962C8B-B14F-4D97-AF65-F5344CB8AC3E}">
        <p14:creationId xmlns:p14="http://schemas.microsoft.com/office/powerpoint/2010/main" val="2251047780"/>
      </p:ext>
    </p:extLst>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39</a:t>
            </a:fld>
            <a:endParaRPr lang="en-US"/>
          </a:p>
        </p:txBody>
      </p:sp>
      <p:sp>
        <p:nvSpPr>
          <p:cNvPr id="5" name="Title 1"/>
          <p:cNvSpPr>
            <a:spLocks noGrp="1"/>
          </p:cNvSpPr>
          <p:nvPr>
            <p:ph type="title"/>
          </p:nvPr>
        </p:nvSpPr>
        <p:spPr>
          <a:xfrm>
            <a:off x="1066800" y="1124745"/>
            <a:ext cx="7543800" cy="2736304"/>
          </a:xfrm>
        </p:spPr>
        <p:txBody>
          <a:bodyPr/>
          <a:lstStyle/>
          <a:p>
            <a:pPr algn="ctr"/>
            <a:r>
              <a:rPr lang="tr-TR" sz="7200" dirty="0" smtClean="0">
                <a:solidFill>
                  <a:srgbClr val="FF0000"/>
                </a:solidFill>
              </a:rPr>
              <a:t>BIRAYATI PİLOT UYGULAMASI </a:t>
            </a:r>
            <a:endParaRPr lang="en-US" sz="7200" dirty="0">
              <a:solidFill>
                <a:srgbClr val="FF0000"/>
              </a:solidFill>
            </a:endParaRPr>
          </a:p>
        </p:txBody>
      </p:sp>
    </p:spTree>
    <p:extLst>
      <p:ext uri="{BB962C8B-B14F-4D97-AF65-F5344CB8AC3E}">
        <p14:creationId xmlns:p14="http://schemas.microsoft.com/office/powerpoint/2010/main" val="31208460"/>
      </p:ext>
    </p:extLst>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429123"/>
            <a:ext cx="7543800" cy="1431925"/>
          </a:xfrm>
        </p:spPr>
        <p:txBody>
          <a:bodyPr/>
          <a:lstStyle/>
          <a:p>
            <a:pPr algn="ctr"/>
            <a:r>
              <a:rPr lang="tr-TR" sz="7200" dirty="0" smtClean="0">
                <a:solidFill>
                  <a:srgbClr val="FF0000"/>
                </a:solidFill>
              </a:rPr>
              <a:t>My Goals</a:t>
            </a:r>
            <a:endParaRPr lang="en-US" sz="7200"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40</a:t>
            </a:fld>
            <a:endParaRPr lang="en-US"/>
          </a:p>
        </p:txBody>
      </p:sp>
    </p:spTree>
    <p:extLst>
      <p:ext uri="{BB962C8B-B14F-4D97-AF65-F5344CB8AC3E}">
        <p14:creationId xmlns:p14="http://schemas.microsoft.com/office/powerpoint/2010/main" val="2199959128"/>
      </p:ext>
    </p:extLst>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41</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4293096"/>
            <a:ext cx="3605915" cy="2398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67" y="764705"/>
            <a:ext cx="5265991" cy="350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012160" y="982663"/>
            <a:ext cx="2592288" cy="369332"/>
          </a:xfrm>
          <a:prstGeom prst="rect">
            <a:avLst/>
          </a:prstGeom>
          <a:noFill/>
        </p:spPr>
        <p:txBody>
          <a:bodyPr wrap="square" rtlCol="0">
            <a:spAutoFit/>
          </a:bodyPr>
          <a:lstStyle/>
          <a:p>
            <a:r>
              <a:rPr lang="tr-TR" b="1" dirty="0" smtClean="0">
                <a:hlinkClick r:id="rId4" action="ppaction://hlinkfile"/>
              </a:rPr>
              <a:t>TIKLA ÖRNEKL</a:t>
            </a:r>
            <a:r>
              <a:rPr lang="tr-TR" b="1" dirty="0" smtClean="0"/>
              <a:t>ER!!!</a:t>
            </a:r>
            <a:endParaRPr lang="en-US" b="1" dirty="0"/>
          </a:p>
        </p:txBody>
      </p:sp>
    </p:spTree>
    <p:extLst>
      <p:ext uri="{BB962C8B-B14F-4D97-AF65-F5344CB8AC3E}">
        <p14:creationId xmlns:p14="http://schemas.microsoft.com/office/powerpoint/2010/main" val="2483780317"/>
      </p:ext>
    </p:extLst>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060848"/>
            <a:ext cx="7543800" cy="1431925"/>
          </a:xfrm>
        </p:spPr>
        <p:txBody>
          <a:bodyPr/>
          <a:lstStyle/>
          <a:p>
            <a:pPr algn="ctr"/>
            <a:r>
              <a:rPr lang="tr-TR" sz="7200" dirty="0" smtClean="0">
                <a:solidFill>
                  <a:srgbClr val="FF0000"/>
                </a:solidFill>
              </a:rPr>
              <a:t>Likenesses &amp; Differences</a:t>
            </a:r>
            <a:endParaRPr lang="en-US" sz="7200"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42</a:t>
            </a:fld>
            <a:endParaRPr lang="en-US"/>
          </a:p>
        </p:txBody>
      </p:sp>
    </p:spTree>
    <p:extLst>
      <p:ext uri="{BB962C8B-B14F-4D97-AF65-F5344CB8AC3E}">
        <p14:creationId xmlns:p14="http://schemas.microsoft.com/office/powerpoint/2010/main" val="435544995"/>
      </p:ext>
    </p:extLst>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43</a:t>
            </a:fld>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628681674"/>
              </p:ext>
            </p:extLst>
          </p:nvPr>
        </p:nvGraphicFramePr>
        <p:xfrm>
          <a:off x="2051720" y="0"/>
          <a:ext cx="4713181" cy="6669843"/>
        </p:xfrm>
        <a:graphic>
          <a:graphicData uri="http://schemas.openxmlformats.org/presentationml/2006/ole">
            <mc:AlternateContent xmlns:mc="http://schemas.openxmlformats.org/markup-compatibility/2006">
              <mc:Choice xmlns:v="urn:schemas-microsoft-com:vml" Requires="v">
                <p:oleObj spid="_x0000_s7263" name="Acrobat Document" r:id="rId4" imgW="5667139" imgH="8019997" progId="AcroExch.Document.7">
                  <p:embed/>
                </p:oleObj>
              </mc:Choice>
              <mc:Fallback>
                <p:oleObj name="Acrobat Document" r:id="rId4" imgW="5667139" imgH="8019997" progId="AcroExch.Document.7">
                  <p:embed/>
                  <p:pic>
                    <p:nvPicPr>
                      <p:cNvPr id="0" name=""/>
                      <p:cNvPicPr/>
                      <p:nvPr/>
                    </p:nvPicPr>
                    <p:blipFill>
                      <a:blip r:embed="rId5"/>
                      <a:stretch>
                        <a:fillRect/>
                      </a:stretch>
                    </p:blipFill>
                    <p:spPr>
                      <a:xfrm>
                        <a:off x="2051720" y="0"/>
                        <a:ext cx="4713181" cy="6669843"/>
                      </a:xfrm>
                      <a:prstGeom prst="rect">
                        <a:avLst/>
                      </a:prstGeom>
                    </p:spPr>
                  </p:pic>
                </p:oleObj>
              </mc:Fallback>
            </mc:AlternateContent>
          </a:graphicData>
        </a:graphic>
      </p:graphicFrame>
    </p:spTree>
    <p:extLst>
      <p:ext uri="{BB962C8B-B14F-4D97-AF65-F5344CB8AC3E}">
        <p14:creationId xmlns:p14="http://schemas.microsoft.com/office/powerpoint/2010/main" val="2253654404"/>
      </p:ext>
    </p:extLst>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44</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618547519"/>
              </p:ext>
            </p:extLst>
          </p:nvPr>
        </p:nvGraphicFramePr>
        <p:xfrm>
          <a:off x="2123728" y="-99392"/>
          <a:ext cx="5472608" cy="6858000"/>
        </p:xfrm>
        <a:graphic>
          <a:graphicData uri="http://schemas.openxmlformats.org/presentationml/2006/ole">
            <mc:AlternateContent xmlns:mc="http://schemas.openxmlformats.org/markup-compatibility/2006">
              <mc:Choice xmlns:v="urn:schemas-microsoft-com:vml" Requires="v">
                <p:oleObj spid="_x0000_s8223" name="Acrobat Document" r:id="rId3" imgW="5667139" imgH="8019997" progId="AcroExch.Document.7">
                  <p:embed/>
                </p:oleObj>
              </mc:Choice>
              <mc:Fallback>
                <p:oleObj name="Acrobat Document" r:id="rId3" imgW="5667139" imgH="8019997" progId="AcroExch.Document.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99392"/>
                        <a:ext cx="5472608" cy="6858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620791478"/>
      </p:ext>
    </p:extLst>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45</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0885"/>
            <a:ext cx="5328592" cy="690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hlinkClick r:id="rId3" action="ppaction://hlinkfile"/>
          </p:cNvPr>
          <p:cNvSpPr txBox="1"/>
          <p:nvPr/>
        </p:nvSpPr>
        <p:spPr>
          <a:xfrm>
            <a:off x="6588224" y="692696"/>
            <a:ext cx="2160240" cy="646331"/>
          </a:xfrm>
          <a:prstGeom prst="rect">
            <a:avLst/>
          </a:prstGeom>
          <a:noFill/>
        </p:spPr>
        <p:txBody>
          <a:bodyPr wrap="square" rtlCol="0">
            <a:spAutoFit/>
          </a:bodyPr>
          <a:lstStyle/>
          <a:p>
            <a:r>
              <a:rPr lang="tr-TR" b="1" dirty="0" smtClean="0">
                <a:hlinkClick r:id="rId3" action="ppaction://hlinkfile"/>
              </a:rPr>
              <a:t>ÇALIŞMALAR– TIKLA!!</a:t>
            </a:r>
            <a:endParaRPr lang="en-US" b="1" dirty="0"/>
          </a:p>
        </p:txBody>
      </p:sp>
    </p:spTree>
    <p:extLst>
      <p:ext uri="{BB962C8B-B14F-4D97-AF65-F5344CB8AC3E}">
        <p14:creationId xmlns:p14="http://schemas.microsoft.com/office/powerpoint/2010/main" val="3801588556"/>
      </p:ext>
    </p:extLst>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429123"/>
            <a:ext cx="7543800" cy="1431925"/>
          </a:xfrm>
        </p:spPr>
        <p:txBody>
          <a:bodyPr/>
          <a:lstStyle/>
          <a:p>
            <a:pPr algn="ctr"/>
            <a:r>
              <a:rPr lang="tr-TR" sz="7200" dirty="0" smtClean="0">
                <a:solidFill>
                  <a:srgbClr val="FF0000"/>
                </a:solidFill>
              </a:rPr>
              <a:t>INTERVIEW</a:t>
            </a:r>
            <a:endParaRPr lang="en-US" sz="7200"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46</a:t>
            </a:fld>
            <a:endParaRPr lang="en-US"/>
          </a:p>
        </p:txBody>
      </p:sp>
    </p:spTree>
    <p:extLst>
      <p:ext uri="{BB962C8B-B14F-4D97-AF65-F5344CB8AC3E}">
        <p14:creationId xmlns:p14="http://schemas.microsoft.com/office/powerpoint/2010/main" val="194955038"/>
      </p:ext>
    </p:extLst>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47</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590242651"/>
              </p:ext>
            </p:extLst>
          </p:nvPr>
        </p:nvGraphicFramePr>
        <p:xfrm>
          <a:off x="0" y="116632"/>
          <a:ext cx="4666381" cy="6741368"/>
        </p:xfrm>
        <a:graphic>
          <a:graphicData uri="http://schemas.openxmlformats.org/presentationml/2006/ole">
            <mc:AlternateContent xmlns:mc="http://schemas.openxmlformats.org/markup-compatibility/2006">
              <mc:Choice xmlns:v="urn:schemas-microsoft-com:vml" Requires="v">
                <p:oleObj spid="_x0000_s2176" name="Acrobat Document" r:id="rId3" imgW="5829103" imgH="7543564" progId="AcroExch.Document.7">
                  <p:embed/>
                </p:oleObj>
              </mc:Choice>
              <mc:Fallback>
                <p:oleObj name="Acrobat Document" r:id="rId3" imgW="5829103" imgH="7543564" progId="AcroExch.Document.7">
                  <p:embed/>
                  <p:pic>
                    <p:nvPicPr>
                      <p:cNvPr id="0" name=""/>
                      <p:cNvPicPr/>
                      <p:nvPr/>
                    </p:nvPicPr>
                    <p:blipFill>
                      <a:blip r:embed="rId4"/>
                      <a:stretch>
                        <a:fillRect/>
                      </a:stretch>
                    </p:blipFill>
                    <p:spPr>
                      <a:xfrm>
                        <a:off x="0" y="116632"/>
                        <a:ext cx="4666381" cy="674136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163398759"/>
              </p:ext>
            </p:extLst>
          </p:nvPr>
        </p:nvGraphicFramePr>
        <p:xfrm>
          <a:off x="4752118" y="116632"/>
          <a:ext cx="4383039" cy="6741368"/>
        </p:xfrm>
        <a:graphic>
          <a:graphicData uri="http://schemas.openxmlformats.org/presentationml/2006/ole">
            <mc:AlternateContent xmlns:mc="http://schemas.openxmlformats.org/markup-compatibility/2006">
              <mc:Choice xmlns:v="urn:schemas-microsoft-com:vml" Requires="v">
                <p:oleObj spid="_x0000_s2177" name="Acrobat Document" r:id="rId5" imgW="5667139" imgH="8019997" progId="AcroExch.Document.7">
                  <p:embed/>
                </p:oleObj>
              </mc:Choice>
              <mc:Fallback>
                <p:oleObj name="Acrobat Document" r:id="rId5" imgW="5667139" imgH="8019997" progId="AcroExch.Document.7">
                  <p:embed/>
                  <p:pic>
                    <p:nvPicPr>
                      <p:cNvPr id="0" name=""/>
                      <p:cNvPicPr/>
                      <p:nvPr/>
                    </p:nvPicPr>
                    <p:blipFill>
                      <a:blip r:embed="rId6"/>
                      <a:stretch>
                        <a:fillRect/>
                      </a:stretch>
                    </p:blipFill>
                    <p:spPr>
                      <a:xfrm>
                        <a:off x="4752118" y="116632"/>
                        <a:ext cx="4383039" cy="6741368"/>
                      </a:xfrm>
                      <a:prstGeom prst="rect">
                        <a:avLst/>
                      </a:prstGeom>
                    </p:spPr>
                  </p:pic>
                </p:oleObj>
              </mc:Fallback>
            </mc:AlternateContent>
          </a:graphicData>
        </a:graphic>
      </p:graphicFrame>
    </p:spTree>
    <p:extLst>
      <p:ext uri="{BB962C8B-B14F-4D97-AF65-F5344CB8AC3E}">
        <p14:creationId xmlns:p14="http://schemas.microsoft.com/office/powerpoint/2010/main" val="578415865"/>
      </p:ext>
    </p:extLst>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48</a:t>
            </a:fld>
            <a:endParaRPr lang="en-US"/>
          </a:p>
        </p:txBody>
      </p:sp>
      <p:pic>
        <p:nvPicPr>
          <p:cNvPr id="1026" name="Picture 2" descr="D:\INTERVIEW-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8640" y="4252478"/>
            <a:ext cx="3532401" cy="251188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334"/>
            <a:ext cx="6762750" cy="46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805851"/>
      </p:ext>
    </p:extLst>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49</a:t>
            </a:fld>
            <a:endParaRPr lang="en-US"/>
          </a:p>
        </p:txBody>
      </p:sp>
      <p:pic>
        <p:nvPicPr>
          <p:cNvPr id="5" name="Picture 3" descr="D:\INTERVI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980" y="836712"/>
            <a:ext cx="8190508" cy="5824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443430"/>
      </p:ext>
    </p:extLst>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50</a:t>
            </a:fld>
            <a:endParaRPr 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64766"/>
            <a:ext cx="4536504" cy="6820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80112" y="476672"/>
            <a:ext cx="3096344" cy="369332"/>
          </a:xfrm>
          <a:prstGeom prst="rect">
            <a:avLst/>
          </a:prstGeom>
          <a:noFill/>
        </p:spPr>
        <p:txBody>
          <a:bodyPr wrap="square" rtlCol="0">
            <a:spAutoFit/>
          </a:bodyPr>
          <a:lstStyle/>
          <a:p>
            <a:r>
              <a:rPr lang="tr-TR" dirty="0" smtClean="0">
                <a:hlinkClick r:id="rId3" action="ppaction://hlinkfile"/>
              </a:rPr>
              <a:t>ÖRNEK TIKLA!</a:t>
            </a:r>
            <a:endParaRPr lang="en-US" dirty="0"/>
          </a:p>
        </p:txBody>
      </p:sp>
    </p:spTree>
    <p:extLst>
      <p:ext uri="{BB962C8B-B14F-4D97-AF65-F5344CB8AC3E}">
        <p14:creationId xmlns:p14="http://schemas.microsoft.com/office/powerpoint/2010/main" val="2371663548"/>
      </p:ext>
    </p:extLst>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Proje hazırlama videosu</a:t>
            </a:r>
            <a:endParaRPr lang="en-US" dirty="0"/>
          </a:p>
        </p:txBody>
      </p:sp>
      <p:sp>
        <p:nvSpPr>
          <p:cNvPr id="3" name="Content Placeholder 2"/>
          <p:cNvSpPr>
            <a:spLocks noGrp="1"/>
          </p:cNvSpPr>
          <p:nvPr>
            <p:ph idx="1"/>
          </p:nvPr>
        </p:nvSpPr>
        <p:spPr>
          <a:xfrm>
            <a:off x="1066800" y="1981200"/>
            <a:ext cx="7543800" cy="727720"/>
          </a:xfrm>
        </p:spPr>
        <p:txBody>
          <a:bodyPr/>
          <a:lstStyle/>
          <a:p>
            <a:r>
              <a:rPr lang="tr-TR" dirty="0" smtClean="0">
                <a:hlinkClick r:id="rId2" action="ppaction://hlinkfile"/>
              </a:rPr>
              <a:t>Tıkla!</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51</a:t>
            </a:fld>
            <a:endParaRPr lang="en-US"/>
          </a:p>
        </p:txBody>
      </p:sp>
    </p:spTree>
    <p:extLst>
      <p:ext uri="{BB962C8B-B14F-4D97-AF65-F5344CB8AC3E}">
        <p14:creationId xmlns:p14="http://schemas.microsoft.com/office/powerpoint/2010/main" val="2990682282"/>
      </p:ext>
    </p:extLst>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608" y="2492896"/>
            <a:ext cx="7543800" cy="1431925"/>
          </a:xfrm>
        </p:spPr>
        <p:txBody>
          <a:bodyPr/>
          <a:lstStyle/>
          <a:p>
            <a:pPr algn="ctr"/>
            <a:r>
              <a:rPr lang="tr-TR" sz="7200" dirty="0" smtClean="0">
                <a:solidFill>
                  <a:srgbClr val="FF0000"/>
                </a:solidFill>
              </a:rPr>
              <a:t>MATH</a:t>
            </a:r>
            <a:endParaRPr lang="en-US" sz="7200"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52</a:t>
            </a:fld>
            <a:endParaRPr lang="en-US"/>
          </a:p>
        </p:txBody>
      </p:sp>
    </p:spTree>
    <p:extLst>
      <p:ext uri="{BB962C8B-B14F-4D97-AF65-F5344CB8AC3E}">
        <p14:creationId xmlns:p14="http://schemas.microsoft.com/office/powerpoint/2010/main" val="1420004332"/>
      </p:ext>
    </p:extLst>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53</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623" y="-99392"/>
            <a:ext cx="5003601" cy="708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76256" y="1556792"/>
            <a:ext cx="1728192" cy="646331"/>
          </a:xfrm>
          <a:prstGeom prst="rect">
            <a:avLst/>
          </a:prstGeom>
          <a:noFill/>
        </p:spPr>
        <p:txBody>
          <a:bodyPr wrap="square" rtlCol="0">
            <a:spAutoFit/>
          </a:bodyPr>
          <a:lstStyle/>
          <a:p>
            <a:r>
              <a:rPr lang="tr-TR" b="1" dirty="0" smtClean="0">
                <a:hlinkClick r:id="rId3" action="ppaction://hlinkfile"/>
              </a:rPr>
              <a:t>ÖRNEK-TIKLA</a:t>
            </a:r>
            <a:endParaRPr lang="en-US" b="1" dirty="0"/>
          </a:p>
        </p:txBody>
      </p:sp>
    </p:spTree>
    <p:extLst>
      <p:ext uri="{BB962C8B-B14F-4D97-AF65-F5344CB8AC3E}">
        <p14:creationId xmlns:p14="http://schemas.microsoft.com/office/powerpoint/2010/main" val="2493619056"/>
      </p:ext>
    </p:extLst>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9592" y="2501131"/>
            <a:ext cx="7543800" cy="1431925"/>
          </a:xfrm>
        </p:spPr>
        <p:txBody>
          <a:bodyPr/>
          <a:lstStyle/>
          <a:p>
            <a:r>
              <a:rPr lang="tr-TR" dirty="0" smtClean="0">
                <a:solidFill>
                  <a:srgbClr val="FF0000"/>
                </a:solidFill>
                <a:effectLst>
                  <a:outerShdw blurRad="38100" dist="38100" dir="2700000" algn="tl">
                    <a:srgbClr val="000000">
                      <a:alpha val="43137"/>
                    </a:srgbClr>
                  </a:outerShdw>
                </a:effectLst>
              </a:rPr>
              <a:t>MONTHLY NEWSPAPER</a:t>
            </a:r>
            <a:endParaRPr lang="en-US" dirty="0">
              <a:solidFill>
                <a:srgbClr val="FF00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54</a:t>
            </a:fld>
            <a:endParaRPr lang="en-US"/>
          </a:p>
        </p:txBody>
      </p:sp>
    </p:spTree>
    <p:extLst>
      <p:ext uri="{BB962C8B-B14F-4D97-AF65-F5344CB8AC3E}">
        <p14:creationId xmlns:p14="http://schemas.microsoft.com/office/powerpoint/2010/main" val="2559732088"/>
      </p:ext>
    </p:extLst>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55</a:t>
            </a:fld>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
            <a:ext cx="6336704" cy="697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8312682"/>
      </p:ext>
    </p:extLst>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0"/>
            <a:ext cx="565212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1462" y="620688"/>
            <a:ext cx="3829050"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4773502"/>
      </p:ext>
    </p:extLst>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55776" y="2348880"/>
            <a:ext cx="2785120" cy="1431925"/>
          </a:xfrm>
        </p:spPr>
        <p:txBody>
          <a:bodyPr/>
          <a:lstStyle/>
          <a:p>
            <a:pPr algn="ctr"/>
            <a:r>
              <a:rPr lang="tr-TR" dirty="0" smtClean="0">
                <a:solidFill>
                  <a:srgbClr val="FF0000"/>
                </a:solidFill>
              </a:rPr>
              <a:t>SONG </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57</a:t>
            </a:fld>
            <a:endParaRPr lang="en-US"/>
          </a:p>
        </p:txBody>
      </p:sp>
    </p:spTree>
    <p:extLst>
      <p:ext uri="{BB962C8B-B14F-4D97-AF65-F5344CB8AC3E}">
        <p14:creationId xmlns:p14="http://schemas.microsoft.com/office/powerpoint/2010/main" val="762411273"/>
      </p:ext>
    </p:extLst>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58</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34141"/>
            <a:ext cx="4824536" cy="6739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1753284"/>
      </p:ext>
    </p:extLst>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03648" y="2564904"/>
            <a:ext cx="6463680" cy="1224136"/>
          </a:xfrm>
        </p:spPr>
        <p:txBody>
          <a:bodyPr/>
          <a:lstStyle/>
          <a:p>
            <a:pPr algn="ctr"/>
            <a:r>
              <a:rPr lang="tr-TR" dirty="0" smtClean="0">
                <a:solidFill>
                  <a:srgbClr val="FF0000"/>
                </a:solidFill>
              </a:rPr>
              <a:t>SHORT STORY</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59</a:t>
            </a:fld>
            <a:endParaRPr lang="en-US"/>
          </a:p>
        </p:txBody>
      </p:sp>
    </p:spTree>
    <p:extLst>
      <p:ext uri="{BB962C8B-B14F-4D97-AF65-F5344CB8AC3E}">
        <p14:creationId xmlns:p14="http://schemas.microsoft.com/office/powerpoint/2010/main" val="489295667"/>
      </p:ext>
    </p:extLst>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60</a:t>
            </a:fld>
            <a:endParaRPr lang="en-US"/>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886"/>
            <a:ext cx="4857750" cy="6892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067944" y="27841"/>
            <a:ext cx="5943600" cy="4203065"/>
          </a:xfrm>
          <a:prstGeom prst="rect">
            <a:avLst/>
          </a:prstGeom>
          <a:noFill/>
          <a:ln>
            <a:noFill/>
          </a:ln>
        </p:spPr>
      </p:pic>
    </p:spTree>
    <p:extLst>
      <p:ext uri="{BB962C8B-B14F-4D97-AF65-F5344CB8AC3E}">
        <p14:creationId xmlns:p14="http://schemas.microsoft.com/office/powerpoint/2010/main" val="166717943"/>
      </p:ext>
    </p:extLst>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22860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endParaRPr lang="en-US" b="1">
              <a:solidFill>
                <a:schemeClr val="bg1"/>
              </a:solidFill>
              <a:latin typeface="Arial Narrow" pitchFamily="34" charset="0"/>
            </a:endParaRPr>
          </a:p>
        </p:txBody>
      </p:sp>
      <p:sp>
        <p:nvSpPr>
          <p:cNvPr id="37891" name="Text Box 3"/>
          <p:cNvSpPr txBox="1">
            <a:spLocks noChangeArrowheads="1"/>
          </p:cNvSpPr>
          <p:nvPr/>
        </p:nvSpPr>
        <p:spPr bwMode="auto">
          <a:xfrm>
            <a:off x="107504" y="1270501"/>
            <a:ext cx="3960440" cy="646331"/>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p>
            <a:pPr eaLnBrk="1" hangingPunct="1">
              <a:spcBef>
                <a:spcPct val="50000"/>
              </a:spcBef>
            </a:pPr>
            <a:r>
              <a:rPr lang="en-US" b="1" dirty="0">
                <a:solidFill>
                  <a:srgbClr val="FF0000"/>
                </a:solidFill>
                <a:effectLst>
                  <a:outerShdw blurRad="38100" dist="38100" dir="2700000" algn="tl">
                    <a:srgbClr val="000000">
                      <a:alpha val="43137"/>
                    </a:srgbClr>
                  </a:outerShdw>
                </a:effectLst>
                <a:latin typeface="Arial Narrow" pitchFamily="34" charset="0"/>
              </a:rPr>
              <a:t>Title</a:t>
            </a:r>
            <a:r>
              <a:rPr lang="en-US" b="1" dirty="0">
                <a:solidFill>
                  <a:schemeClr val="bg1"/>
                </a:solidFill>
                <a:latin typeface="Arial Narrow" pitchFamily="34" charset="0"/>
              </a:rPr>
              <a:t>:  Arthur’s Mystery Envelope</a:t>
            </a:r>
            <a:br>
              <a:rPr lang="en-US" b="1" dirty="0">
                <a:solidFill>
                  <a:schemeClr val="bg1"/>
                </a:solidFill>
                <a:latin typeface="Arial Narrow" pitchFamily="34" charset="0"/>
              </a:rPr>
            </a:br>
            <a:r>
              <a:rPr lang="en-US" b="1" dirty="0">
                <a:solidFill>
                  <a:srgbClr val="FF0000"/>
                </a:solidFill>
                <a:effectLst>
                  <a:outerShdw blurRad="38100" dist="38100" dir="2700000" algn="tl">
                    <a:srgbClr val="000000">
                      <a:alpha val="43137"/>
                    </a:srgbClr>
                  </a:outerShdw>
                </a:effectLst>
                <a:latin typeface="Arial Narrow" pitchFamily="34" charset="0"/>
              </a:rPr>
              <a:t>Author</a:t>
            </a:r>
            <a:r>
              <a:rPr lang="en-US" b="1" dirty="0">
                <a:solidFill>
                  <a:schemeClr val="bg1"/>
                </a:solidFill>
                <a:latin typeface="Arial Narrow" pitchFamily="34" charset="0"/>
              </a:rPr>
              <a:t>:  Marc Brown</a:t>
            </a:r>
          </a:p>
        </p:txBody>
      </p:sp>
      <p:sp>
        <p:nvSpPr>
          <p:cNvPr id="37892" name="Text Box 4"/>
          <p:cNvSpPr txBox="1">
            <a:spLocks noChangeArrowheads="1"/>
          </p:cNvSpPr>
          <p:nvPr/>
        </p:nvSpPr>
        <p:spPr bwMode="auto">
          <a:xfrm>
            <a:off x="990600" y="266879"/>
            <a:ext cx="6749752" cy="646331"/>
          </a:xfrm>
          <a:prstGeom prst="rect">
            <a:avLst/>
          </a:prstGeom>
          <a:ln/>
          <a:extLst/>
        </p:spPr>
        <p:style>
          <a:lnRef idx="0">
            <a:schemeClr val="dk1"/>
          </a:lnRef>
          <a:fillRef idx="3">
            <a:schemeClr val="dk1"/>
          </a:fillRef>
          <a:effectRef idx="3">
            <a:schemeClr val="dk1"/>
          </a:effectRef>
          <a:fontRef idx="minor">
            <a:schemeClr val="lt1"/>
          </a:fontRef>
        </p:style>
        <p:txBody>
          <a:bodyPr wrap="square">
            <a:spAutoFit/>
          </a:bodyPr>
          <a:lstStyle/>
          <a:p>
            <a:pPr algn="ctr" eaLnBrk="1" hangingPunct="1">
              <a:spcBef>
                <a:spcPct val="50000"/>
              </a:spcBef>
            </a:pPr>
            <a:r>
              <a:rPr lang="en-US" sz="3600" b="1" dirty="0">
                <a:solidFill>
                  <a:srgbClr val="FF0000"/>
                </a:solidFill>
                <a:effectLst>
                  <a:outerShdw blurRad="38100" dist="38100" dir="2700000" algn="tl">
                    <a:srgbClr val="000000">
                      <a:alpha val="43137"/>
                    </a:srgbClr>
                  </a:outerShdw>
                </a:effectLst>
                <a:latin typeface="Arial Narrow" pitchFamily="34" charset="0"/>
              </a:rPr>
              <a:t>Story Map</a:t>
            </a:r>
          </a:p>
        </p:txBody>
      </p:sp>
      <p:sp>
        <p:nvSpPr>
          <p:cNvPr id="37893" name="Text Box 5"/>
          <p:cNvSpPr txBox="1">
            <a:spLocks noChangeArrowheads="1"/>
          </p:cNvSpPr>
          <p:nvPr/>
        </p:nvSpPr>
        <p:spPr bwMode="auto">
          <a:xfrm>
            <a:off x="107504" y="2195572"/>
            <a:ext cx="3276600" cy="36933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eaLnBrk="1" hangingPunct="1">
              <a:spcBef>
                <a:spcPct val="50000"/>
              </a:spcBef>
            </a:pPr>
            <a:r>
              <a:rPr lang="en-US" b="1" dirty="0" smtClean="0">
                <a:solidFill>
                  <a:srgbClr val="FF0000"/>
                </a:solidFill>
                <a:effectLst>
                  <a:outerShdw blurRad="38100" dist="38100" dir="2700000" algn="tl">
                    <a:srgbClr val="000000">
                      <a:alpha val="43137"/>
                    </a:srgbClr>
                  </a:outerShdw>
                </a:effectLst>
                <a:latin typeface="Arial Narrow" pitchFamily="34" charset="0"/>
              </a:rPr>
              <a:t>Setting</a:t>
            </a:r>
            <a:r>
              <a:rPr lang="en-US" b="1" dirty="0" smtClean="0">
                <a:solidFill>
                  <a:schemeClr val="bg1"/>
                </a:solidFill>
                <a:latin typeface="Arial Narrow" pitchFamily="34" charset="0"/>
              </a:rPr>
              <a:t>:</a:t>
            </a:r>
            <a:r>
              <a:rPr lang="tr-TR" b="1" dirty="0" smtClean="0">
                <a:solidFill>
                  <a:schemeClr val="bg1"/>
                </a:solidFill>
                <a:latin typeface="Arial Narrow" pitchFamily="34" charset="0"/>
              </a:rPr>
              <a:t>  </a:t>
            </a:r>
            <a:r>
              <a:rPr lang="en-US" b="1" dirty="0" smtClean="0">
                <a:solidFill>
                  <a:schemeClr val="bg1"/>
                </a:solidFill>
                <a:latin typeface="Arial Narrow" pitchFamily="34" charset="0"/>
              </a:rPr>
              <a:t>School </a:t>
            </a:r>
            <a:r>
              <a:rPr lang="en-US" b="1" dirty="0">
                <a:solidFill>
                  <a:schemeClr val="bg1"/>
                </a:solidFill>
                <a:latin typeface="Arial Narrow" pitchFamily="34" charset="0"/>
              </a:rPr>
              <a:t>and Home</a:t>
            </a:r>
          </a:p>
        </p:txBody>
      </p:sp>
      <p:sp>
        <p:nvSpPr>
          <p:cNvPr id="37896" name="Rectangle 8"/>
          <p:cNvSpPr>
            <a:spLocks noChangeArrowheads="1"/>
          </p:cNvSpPr>
          <p:nvPr/>
        </p:nvSpPr>
        <p:spPr bwMode="auto">
          <a:xfrm>
            <a:off x="4860032" y="1446312"/>
            <a:ext cx="3733800" cy="830560"/>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eaLnBrk="1" hangingPunct="1"/>
            <a:r>
              <a:rPr lang="en-US" b="1" dirty="0">
                <a:solidFill>
                  <a:srgbClr val="FF0000"/>
                </a:solidFill>
                <a:effectLst>
                  <a:outerShdw blurRad="38100" dist="38100" dir="2700000" algn="tl">
                    <a:srgbClr val="000000">
                      <a:alpha val="43137"/>
                    </a:srgbClr>
                  </a:outerShdw>
                </a:effectLst>
                <a:latin typeface="Arial Narrow" pitchFamily="34" charset="0"/>
              </a:rPr>
              <a:t>Characters</a:t>
            </a:r>
            <a:r>
              <a:rPr lang="en-US" b="1" dirty="0">
                <a:solidFill>
                  <a:schemeClr val="bg1"/>
                </a:solidFill>
                <a:latin typeface="Arial Narrow" pitchFamily="34" charset="0"/>
              </a:rPr>
              <a:t>:  Arthur   D.W</a:t>
            </a:r>
            <a:r>
              <a:rPr lang="en-US" b="1" dirty="0" smtClean="0">
                <a:solidFill>
                  <a:schemeClr val="bg1"/>
                </a:solidFill>
                <a:latin typeface="Arial Narrow" pitchFamily="34" charset="0"/>
              </a:rPr>
              <a:t>.</a:t>
            </a:r>
            <a:r>
              <a:rPr lang="tr-TR" b="1" dirty="0" smtClean="0">
                <a:solidFill>
                  <a:schemeClr val="bg1"/>
                </a:solidFill>
                <a:latin typeface="Arial Narrow" pitchFamily="34" charset="0"/>
              </a:rPr>
              <a:t>,  </a:t>
            </a:r>
            <a:r>
              <a:rPr lang="en-US" b="1" dirty="0" smtClean="0">
                <a:solidFill>
                  <a:schemeClr val="bg1"/>
                </a:solidFill>
                <a:latin typeface="Arial Narrow" pitchFamily="34" charset="0"/>
              </a:rPr>
              <a:t>Buster </a:t>
            </a:r>
            <a:r>
              <a:rPr lang="tr-TR" b="1" dirty="0" smtClean="0">
                <a:solidFill>
                  <a:schemeClr val="bg1"/>
                </a:solidFill>
                <a:latin typeface="Arial Narrow" pitchFamily="34" charset="0"/>
              </a:rPr>
              <a:t> </a:t>
            </a:r>
            <a:r>
              <a:rPr lang="en-US" b="1" dirty="0" smtClean="0">
                <a:solidFill>
                  <a:schemeClr val="bg1"/>
                </a:solidFill>
                <a:latin typeface="Arial Narrow" pitchFamily="34" charset="0"/>
              </a:rPr>
              <a:t>Binky  </a:t>
            </a:r>
            <a:endParaRPr lang="tr-TR" b="1" dirty="0" smtClean="0">
              <a:solidFill>
                <a:schemeClr val="bg1"/>
              </a:solidFill>
              <a:latin typeface="Arial Narrow" pitchFamily="34" charset="0"/>
            </a:endParaRPr>
          </a:p>
          <a:p>
            <a:pPr eaLnBrk="1" hangingPunct="1"/>
            <a:r>
              <a:rPr lang="en-US" b="1" dirty="0" smtClean="0">
                <a:solidFill>
                  <a:schemeClr val="bg1"/>
                </a:solidFill>
                <a:latin typeface="Arial Narrow" pitchFamily="34" charset="0"/>
              </a:rPr>
              <a:t>Francine</a:t>
            </a:r>
            <a:r>
              <a:rPr lang="tr-TR" b="1" dirty="0" smtClean="0">
                <a:solidFill>
                  <a:schemeClr val="bg1"/>
                </a:solidFill>
                <a:latin typeface="Arial Narrow" pitchFamily="34" charset="0"/>
              </a:rPr>
              <a:t>, </a:t>
            </a:r>
            <a:r>
              <a:rPr lang="en-US" b="1" dirty="0" err="1" smtClean="0">
                <a:solidFill>
                  <a:schemeClr val="bg1"/>
                </a:solidFill>
                <a:latin typeface="Arial Narrow" pitchFamily="34" charset="0"/>
              </a:rPr>
              <a:t>Prunella</a:t>
            </a:r>
            <a:r>
              <a:rPr lang="en-US" b="1" dirty="0" smtClean="0">
                <a:solidFill>
                  <a:schemeClr val="bg1"/>
                </a:solidFill>
                <a:latin typeface="Arial Narrow" pitchFamily="34" charset="0"/>
              </a:rPr>
              <a:t>   </a:t>
            </a:r>
            <a:r>
              <a:rPr lang="en-US" b="1" dirty="0" err="1">
                <a:solidFill>
                  <a:schemeClr val="bg1"/>
                </a:solidFill>
                <a:latin typeface="Arial Narrow" pitchFamily="34" charset="0"/>
              </a:rPr>
              <a:t>Muffy</a:t>
            </a:r>
            <a:r>
              <a:rPr lang="en-US" b="1" dirty="0">
                <a:solidFill>
                  <a:schemeClr val="bg1"/>
                </a:solidFill>
                <a:latin typeface="Arial Narrow" pitchFamily="34" charset="0"/>
              </a:rPr>
              <a:t>   The Brain</a:t>
            </a:r>
          </a:p>
        </p:txBody>
      </p:sp>
      <p:sp>
        <p:nvSpPr>
          <p:cNvPr id="37897" name="Text Box 9"/>
          <p:cNvSpPr txBox="1">
            <a:spLocks noChangeArrowheads="1"/>
          </p:cNvSpPr>
          <p:nvPr/>
        </p:nvSpPr>
        <p:spPr bwMode="auto">
          <a:xfrm>
            <a:off x="82624" y="2854677"/>
            <a:ext cx="8593832"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eaLnBrk="1" hangingPunct="1">
              <a:spcBef>
                <a:spcPct val="50000"/>
              </a:spcBef>
            </a:pPr>
            <a:r>
              <a:rPr lang="en-US" b="1" dirty="0">
                <a:solidFill>
                  <a:srgbClr val="FF0000"/>
                </a:solidFill>
                <a:effectLst>
                  <a:outerShdw blurRad="38100" dist="38100" dir="2700000" algn="tl">
                    <a:srgbClr val="000000">
                      <a:alpha val="43137"/>
                    </a:srgbClr>
                  </a:outerShdw>
                </a:effectLst>
                <a:latin typeface="Arial Narrow" pitchFamily="34" charset="0"/>
              </a:rPr>
              <a:t>Problem</a:t>
            </a:r>
            <a:r>
              <a:rPr lang="en-US" b="1" dirty="0">
                <a:solidFill>
                  <a:schemeClr val="bg1"/>
                </a:solidFill>
                <a:latin typeface="Arial Narrow" pitchFamily="34" charset="0"/>
              </a:rPr>
              <a:t>:  Mr. Haney, the principal, gave Arthur a sealed envelope to take to his mom. </a:t>
            </a:r>
            <a:r>
              <a:rPr lang="en-US" b="1" dirty="0" smtClean="0">
                <a:solidFill>
                  <a:schemeClr val="bg1"/>
                </a:solidFill>
                <a:latin typeface="Arial Narrow" pitchFamily="34" charset="0"/>
              </a:rPr>
              <a:t> </a:t>
            </a:r>
            <a:r>
              <a:rPr lang="en-US" b="1" dirty="0">
                <a:solidFill>
                  <a:schemeClr val="bg1"/>
                </a:solidFill>
                <a:latin typeface="Arial Narrow" pitchFamily="34" charset="0"/>
              </a:rPr>
              <a:t>Arthur thinks the envelope has bad news about his school work.</a:t>
            </a:r>
          </a:p>
        </p:txBody>
      </p:sp>
      <p:sp>
        <p:nvSpPr>
          <p:cNvPr id="37899" name="Text Box 11"/>
          <p:cNvSpPr txBox="1">
            <a:spLocks noChangeArrowheads="1"/>
          </p:cNvSpPr>
          <p:nvPr/>
        </p:nvSpPr>
        <p:spPr bwMode="auto">
          <a:xfrm>
            <a:off x="82624" y="3790781"/>
            <a:ext cx="8593832"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eaLnBrk="1" hangingPunct="1">
              <a:spcBef>
                <a:spcPct val="50000"/>
              </a:spcBef>
            </a:pPr>
            <a:r>
              <a:rPr lang="en-US" b="1" dirty="0">
                <a:solidFill>
                  <a:srgbClr val="FF0000"/>
                </a:solidFill>
                <a:effectLst>
                  <a:outerShdw blurRad="38100" dist="38100" dir="2700000" algn="tl">
                    <a:srgbClr val="000000">
                      <a:alpha val="43137"/>
                    </a:srgbClr>
                  </a:outerShdw>
                </a:effectLst>
                <a:latin typeface="Arial Narrow" pitchFamily="34" charset="0"/>
              </a:rPr>
              <a:t>Events</a:t>
            </a:r>
            <a:r>
              <a:rPr lang="en-US" b="1" dirty="0">
                <a:solidFill>
                  <a:schemeClr val="bg1"/>
                </a:solidFill>
                <a:latin typeface="Arial Narrow" pitchFamily="34" charset="0"/>
              </a:rPr>
              <a:t>:  Friends suggest ways to get rid of the </a:t>
            </a:r>
            <a:r>
              <a:rPr lang="en-US" b="1" dirty="0" smtClean="0">
                <a:solidFill>
                  <a:schemeClr val="bg1"/>
                </a:solidFill>
                <a:latin typeface="Arial Narrow" pitchFamily="34" charset="0"/>
              </a:rPr>
              <a:t>envelope.</a:t>
            </a:r>
            <a:r>
              <a:rPr lang="tr-TR" b="1" dirty="0" smtClean="0">
                <a:solidFill>
                  <a:schemeClr val="bg1"/>
                </a:solidFill>
                <a:latin typeface="Arial Narrow" pitchFamily="34" charset="0"/>
              </a:rPr>
              <a:t> </a:t>
            </a:r>
            <a:r>
              <a:rPr lang="en-US" b="1" dirty="0" smtClean="0">
                <a:solidFill>
                  <a:schemeClr val="bg1"/>
                </a:solidFill>
                <a:latin typeface="Arial Narrow" pitchFamily="34" charset="0"/>
              </a:rPr>
              <a:t>The </a:t>
            </a:r>
            <a:r>
              <a:rPr lang="en-US" b="1" dirty="0">
                <a:solidFill>
                  <a:schemeClr val="bg1"/>
                </a:solidFill>
                <a:latin typeface="Arial Narrow" pitchFamily="34" charset="0"/>
              </a:rPr>
              <a:t>envelope falls in the trash before Arthur’s mother sees </a:t>
            </a:r>
            <a:r>
              <a:rPr lang="en-US" b="1" dirty="0" smtClean="0">
                <a:solidFill>
                  <a:schemeClr val="bg1"/>
                </a:solidFill>
                <a:latin typeface="Arial Narrow" pitchFamily="34" charset="0"/>
              </a:rPr>
              <a:t>it.</a:t>
            </a:r>
            <a:r>
              <a:rPr lang="tr-TR" b="1" dirty="0" smtClean="0">
                <a:solidFill>
                  <a:schemeClr val="bg1"/>
                </a:solidFill>
                <a:latin typeface="Arial Narrow" pitchFamily="34" charset="0"/>
              </a:rPr>
              <a:t> </a:t>
            </a:r>
            <a:r>
              <a:rPr lang="en-US" b="1" dirty="0" smtClean="0">
                <a:solidFill>
                  <a:schemeClr val="bg1"/>
                </a:solidFill>
                <a:latin typeface="Arial Narrow" pitchFamily="34" charset="0"/>
              </a:rPr>
              <a:t>D.W</a:t>
            </a:r>
            <a:r>
              <a:rPr lang="en-US" b="1" dirty="0">
                <a:solidFill>
                  <a:schemeClr val="bg1"/>
                </a:solidFill>
                <a:latin typeface="Arial Narrow" pitchFamily="34" charset="0"/>
              </a:rPr>
              <a:t>. teases Arthur about the envelope.</a:t>
            </a:r>
          </a:p>
        </p:txBody>
      </p:sp>
      <p:sp>
        <p:nvSpPr>
          <p:cNvPr id="37901" name="Text Box 13"/>
          <p:cNvSpPr txBox="1">
            <a:spLocks noChangeArrowheads="1"/>
          </p:cNvSpPr>
          <p:nvPr/>
        </p:nvSpPr>
        <p:spPr bwMode="auto">
          <a:xfrm>
            <a:off x="45269" y="4737918"/>
            <a:ext cx="8548564"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eaLnBrk="1" hangingPunct="1">
              <a:spcBef>
                <a:spcPct val="50000"/>
              </a:spcBef>
            </a:pPr>
            <a:r>
              <a:rPr lang="en-US" b="1" dirty="0">
                <a:solidFill>
                  <a:srgbClr val="FF0000"/>
                </a:solidFill>
                <a:effectLst>
                  <a:outerShdw blurRad="38100" dist="38100" dir="2700000" algn="tl">
                    <a:srgbClr val="000000">
                      <a:alpha val="43137"/>
                    </a:srgbClr>
                  </a:outerShdw>
                </a:effectLst>
                <a:latin typeface="Arial Narrow" pitchFamily="34" charset="0"/>
              </a:rPr>
              <a:t>Resolution/Conclusion:</a:t>
            </a:r>
            <a:r>
              <a:rPr lang="en-US" b="1" dirty="0">
                <a:solidFill>
                  <a:schemeClr val="bg1"/>
                </a:solidFill>
                <a:latin typeface="Arial Narrow" pitchFamily="34" charset="0"/>
              </a:rPr>
              <a:t>  Arthur gives the envelope to Mom, who opens it.  Mr. Haney’s tax papers were in it.  Arthur learns that putting off something doesn’t make it get any better and sometimes it makes it worse.</a:t>
            </a:r>
          </a:p>
        </p:txBody>
      </p:sp>
    </p:spTree>
    <p:extLst>
      <p:ext uri="{BB962C8B-B14F-4D97-AF65-F5344CB8AC3E}">
        <p14:creationId xmlns:p14="http://schemas.microsoft.com/office/powerpoint/2010/main" val="4237297711"/>
      </p:ext>
    </p:extLst>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03648" y="2564904"/>
            <a:ext cx="6463680" cy="1224136"/>
          </a:xfrm>
        </p:spPr>
        <p:txBody>
          <a:bodyPr/>
          <a:lstStyle/>
          <a:p>
            <a:pPr algn="ctr"/>
            <a:r>
              <a:rPr lang="tr-TR" dirty="0" smtClean="0">
                <a:solidFill>
                  <a:srgbClr val="FF0000"/>
                </a:solidFill>
              </a:rPr>
              <a:t>DİN DERSİ</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62</a:t>
            </a:fld>
            <a:endParaRPr lang="en-US"/>
          </a:p>
        </p:txBody>
      </p:sp>
    </p:spTree>
    <p:extLst>
      <p:ext uri="{BB962C8B-B14F-4D97-AF65-F5344CB8AC3E}">
        <p14:creationId xmlns:p14="http://schemas.microsoft.com/office/powerpoint/2010/main" val="3882231411"/>
      </p:ext>
    </p:extLst>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63</a:t>
            </a:fld>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170704"/>
      </p:ext>
    </p:extLst>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64</a:t>
            </a:fld>
            <a:endParaRPr 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85" y="116632"/>
            <a:ext cx="8821650" cy="674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935001"/>
      </p:ext>
    </p:extLst>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65</a:t>
            </a:fld>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806"/>
            <a:ext cx="9036496" cy="701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7141183"/>
      </p:ext>
    </p:extLst>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9592" y="1556792"/>
            <a:ext cx="7543800" cy="1431925"/>
          </a:xfrm>
        </p:spPr>
        <p:txBody>
          <a:bodyPr/>
          <a:lstStyle/>
          <a:p>
            <a:pPr algn="ctr"/>
            <a:r>
              <a:rPr lang="tr-TR" dirty="0" smtClean="0"/>
              <a:t>Müfredat Örneği</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66</a:t>
            </a:fld>
            <a:endParaRPr lang="en-US"/>
          </a:p>
        </p:txBody>
      </p:sp>
    </p:spTree>
    <p:extLst>
      <p:ext uri="{BB962C8B-B14F-4D97-AF65-F5344CB8AC3E}">
        <p14:creationId xmlns:p14="http://schemas.microsoft.com/office/powerpoint/2010/main" val="1215103258"/>
      </p:ext>
    </p:extLst>
  </p:cSld>
  <p:clrMapOvr>
    <a:masterClrMapping/>
  </p:clrMapOvr>
  <p:transition>
    <p:rand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67</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9" y="548680"/>
            <a:ext cx="8903946"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981730"/>
      </p:ext>
    </p:extLst>
  </p:cSld>
  <p:clrMapOvr>
    <a:masterClrMapping/>
  </p:clrMapOvr>
  <p:transition>
    <p:rand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68</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090" y="260648"/>
            <a:ext cx="7842105" cy="583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437112"/>
            <a:ext cx="5800725"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404362"/>
      </p:ext>
    </p:extLst>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600" y="2132856"/>
            <a:ext cx="7543800" cy="1431925"/>
          </a:xfrm>
        </p:spPr>
        <p:txBody>
          <a:bodyPr/>
          <a:lstStyle/>
          <a:p>
            <a:pPr algn="ctr"/>
            <a:r>
              <a:rPr lang="tr-TR" dirty="0" smtClean="0"/>
              <a:t>Diğer Diller</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69</a:t>
            </a:fld>
            <a:endParaRPr lang="en-US"/>
          </a:p>
        </p:txBody>
      </p:sp>
    </p:spTree>
    <p:extLst>
      <p:ext uri="{BB962C8B-B14F-4D97-AF65-F5344CB8AC3E}">
        <p14:creationId xmlns:p14="http://schemas.microsoft.com/office/powerpoint/2010/main" val="1589575042"/>
      </p:ext>
    </p:extLst>
  </p:cSld>
  <p:clrMapOvr>
    <a:masterClrMapping/>
  </p:clrMapOvr>
  <p:transition>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70</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688"/>
            <a:ext cx="10706905"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484784"/>
            <a:ext cx="5981700"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9685284"/>
      </p:ext>
    </p:extLst>
  </p:cSld>
  <p:clrMapOvr>
    <a:masterClrMapping/>
  </p:clrMapOvr>
  <p:transition>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2" y="160784"/>
            <a:ext cx="7946013" cy="891952"/>
          </a:xfrm>
        </p:spPr>
        <p:style>
          <a:lnRef idx="0">
            <a:schemeClr val="dk1"/>
          </a:lnRef>
          <a:fillRef idx="3">
            <a:schemeClr val="dk1"/>
          </a:fillRef>
          <a:effectRef idx="3">
            <a:schemeClr val="dk1"/>
          </a:effectRef>
          <a:fontRef idx="minor">
            <a:schemeClr val="lt1"/>
          </a:fontRef>
        </p:style>
        <p:txBody>
          <a:bodyPr/>
          <a:lstStyle/>
          <a:p>
            <a:r>
              <a:rPr lang="tr-TR" dirty="0" smtClean="0"/>
              <a:t>Pano/Duvar</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71</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 y="2060848"/>
            <a:ext cx="3424982" cy="4298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412776"/>
            <a:ext cx="3442267" cy="3867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988840"/>
            <a:ext cx="2995727" cy="382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202347" y="3244334"/>
            <a:ext cx="739305" cy="369332"/>
          </a:xfrm>
          <a:prstGeom prst="rect">
            <a:avLst/>
          </a:prstGeom>
        </p:spPr>
        <p:txBody>
          <a:bodyPr wrap="none">
            <a:spAutoFit/>
          </a:bodyPr>
          <a:lstStyle/>
          <a:p>
            <a:r>
              <a:rPr lang="tr-TR" dirty="0"/>
              <a:t>Tıkla!</a:t>
            </a:r>
            <a:endParaRPr lang="en-US" dirty="0"/>
          </a:p>
        </p:txBody>
      </p:sp>
    </p:spTree>
    <p:extLst>
      <p:ext uri="{BB962C8B-B14F-4D97-AF65-F5344CB8AC3E}">
        <p14:creationId xmlns:p14="http://schemas.microsoft.com/office/powerpoint/2010/main" val="4037137041"/>
      </p:ext>
    </p:extLst>
  </p:cSld>
  <p:clrMapOvr>
    <a:masterClrMapping/>
  </p:clrMapOvr>
  <p:transition>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FE672747-6E5E-49F8-88AF-C6F609CC0D97}" type="slidenum">
              <a:rPr lang="en-US" smtClean="0"/>
              <a:pPr/>
              <a:t>72</a:t>
            </a:fld>
            <a:endParaRPr lang="en-US"/>
          </a:p>
        </p:txBody>
      </p:sp>
    </p:spTree>
    <p:extLst>
      <p:ext uri="{BB962C8B-B14F-4D97-AF65-F5344CB8AC3E}">
        <p14:creationId xmlns:p14="http://schemas.microsoft.com/office/powerpoint/2010/main" val="1545191921"/>
      </p:ext>
    </p:extLst>
  </p:cSld>
  <p:clrMapOvr>
    <a:masterClrMapping/>
  </p:clrMapOvr>
  <p:transition>
    <p:random/>
  </p:transition>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339752" y="5517232"/>
            <a:ext cx="5400600" cy="1368152"/>
          </a:xfrm>
        </p:spPr>
        <p:txBody>
          <a:bodyPr/>
          <a:lstStyle/>
          <a:p>
            <a:r>
              <a:rPr lang="tr-TR" sz="5400" dirty="0" smtClean="0">
                <a:solidFill>
                  <a:srgbClr val="FF0000"/>
                </a:solidFill>
              </a:rPr>
              <a:t>TEKLİFLER 2</a:t>
            </a:r>
            <a:endParaRPr lang="en-US" sz="5400" dirty="0">
              <a:solidFill>
                <a:srgbClr val="FF0000"/>
              </a:solidFill>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73</a:t>
            </a:fld>
            <a:endParaRPr lang="en-US"/>
          </a:p>
        </p:txBody>
      </p:sp>
    </p:spTree>
    <p:extLst>
      <p:ext uri="{BB962C8B-B14F-4D97-AF65-F5344CB8AC3E}">
        <p14:creationId xmlns:p14="http://schemas.microsoft.com/office/powerpoint/2010/main" val="4080456321"/>
      </p:ext>
    </p:extLst>
  </p:cSld>
  <p:clrMapOvr>
    <a:masterClrMapping/>
  </p:clrMapOvr>
  <p:transition>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9144000" cy="1431925"/>
          </a:xfrm>
        </p:spPr>
        <p:style>
          <a:lnRef idx="0">
            <a:schemeClr val="dk1"/>
          </a:lnRef>
          <a:fillRef idx="3">
            <a:schemeClr val="dk1"/>
          </a:fillRef>
          <a:effectRef idx="3">
            <a:schemeClr val="dk1"/>
          </a:effectRef>
          <a:fontRef idx="minor">
            <a:schemeClr val="lt1"/>
          </a:fontRef>
        </p:style>
        <p:txBody>
          <a:bodyPr/>
          <a:lstStyle/>
          <a:p>
            <a:r>
              <a:rPr lang="tr-TR" sz="4000" dirty="0" smtClean="0"/>
              <a:t>Proje Tabanlı Öğrenmede Mekan, Araç ve Gereç İhtiyacı Nelerdir? </a:t>
            </a:r>
            <a:endParaRPr lang="en-US" sz="4000" dirty="0"/>
          </a:p>
        </p:txBody>
      </p:sp>
      <p:sp>
        <p:nvSpPr>
          <p:cNvPr id="3" name="Content Placeholder 2"/>
          <p:cNvSpPr>
            <a:spLocks noGrp="1"/>
          </p:cNvSpPr>
          <p:nvPr>
            <p:ph idx="1"/>
          </p:nvPr>
        </p:nvSpPr>
        <p:spPr>
          <a:xfrm>
            <a:off x="169195" y="1844824"/>
            <a:ext cx="8503096" cy="2808312"/>
          </a:xfrm>
        </p:spPr>
        <p:txBody>
          <a:bodyPr/>
          <a:lstStyle/>
          <a:p>
            <a:r>
              <a:rPr lang="tr-TR" sz="2800" dirty="0" smtClean="0"/>
              <a:t>Sınıf duvarlarını kaplayacak panoların asılması.</a:t>
            </a:r>
          </a:p>
          <a:p>
            <a:r>
              <a:rPr lang="tr-TR" sz="2800" dirty="0" smtClean="0"/>
              <a:t>Okul içinde çalışmaların sergileneceği yerlerin oluşturulması.</a:t>
            </a:r>
          </a:p>
          <a:p>
            <a:r>
              <a:rPr lang="tr-TR" sz="2800" dirty="0" smtClean="0"/>
              <a:t>Sunum odası hazırlanması  (rahat oturma mekanlarının olduğu bir ye, learning center).</a:t>
            </a:r>
          </a:p>
          <a:p>
            <a:endParaRPr lang="tr-TR" sz="2800" dirty="0" smtClean="0"/>
          </a:p>
          <a:p>
            <a:endParaRPr lang="tr-TR" sz="2800" dirty="0" smtClean="0"/>
          </a:p>
          <a:p>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74</a:t>
            </a:fld>
            <a:endParaRPr lang="en-US"/>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4293096"/>
            <a:ext cx="3312368" cy="2296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909016"/>
      </p:ext>
    </p:extLst>
  </p:cSld>
  <p:clrMapOvr>
    <a:masterClrMapping/>
  </p:clrMapOvr>
  <p:transition>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700808"/>
            <a:ext cx="7920880" cy="4176464"/>
          </a:xfrm>
        </p:spPr>
        <p:txBody>
          <a:bodyPr/>
          <a:lstStyle/>
          <a:p>
            <a:r>
              <a:rPr lang="tr-TR" dirty="0" smtClean="0"/>
              <a:t>Proje çantası.</a:t>
            </a:r>
          </a:p>
          <a:p>
            <a:r>
              <a:rPr lang="tr-TR" dirty="0" smtClean="0"/>
              <a:t>Renkli kartonlar.</a:t>
            </a:r>
            <a:endParaRPr lang="tr-TR" dirty="0"/>
          </a:p>
          <a:p>
            <a:r>
              <a:rPr lang="tr-TR" dirty="0"/>
              <a:t>Renkli kağıtlar (Fotokopi için</a:t>
            </a:r>
            <a:r>
              <a:rPr lang="tr-TR" dirty="0" smtClean="0"/>
              <a:t>).</a:t>
            </a:r>
          </a:p>
          <a:p>
            <a:r>
              <a:rPr lang="tr-TR" dirty="0" smtClean="0"/>
              <a:t>Her öğrenci için kesme-yapıştırma malzemeleri.</a:t>
            </a:r>
          </a:p>
          <a:p>
            <a:r>
              <a:rPr lang="tr-TR" dirty="0" smtClean="0"/>
              <a:t>Renkli fotokopi makinesi</a:t>
            </a:r>
          </a:p>
          <a:p>
            <a:pPr marL="0" indent="0">
              <a:buNone/>
            </a:pPr>
            <a:endParaRPr lang="tr-TR" dirty="0" smtClean="0"/>
          </a:p>
          <a:p>
            <a:endParaRPr lang="tr-TR" dirty="0" smtClean="0"/>
          </a:p>
          <a:p>
            <a:pPr marL="0" indent="0">
              <a:buNone/>
            </a:pPr>
            <a:endParaRPr lang="tr-TR" dirty="0"/>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75</a:t>
            </a:fld>
            <a:endParaRPr lang="en-US"/>
          </a:p>
        </p:txBody>
      </p:sp>
      <p:sp>
        <p:nvSpPr>
          <p:cNvPr id="5" name="Rectangle 4"/>
          <p:cNvSpPr/>
          <p:nvPr/>
        </p:nvSpPr>
        <p:spPr>
          <a:xfrm>
            <a:off x="0" y="0"/>
            <a:ext cx="8892480" cy="70788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4000" dirty="0"/>
              <a:t>Araç ve Gereç İhtiyacı </a:t>
            </a:r>
            <a:r>
              <a:rPr lang="tr-TR" sz="4000" dirty="0" smtClean="0"/>
              <a:t>Nelerdir? </a:t>
            </a:r>
            <a:endParaRPr lang="en-US" sz="4000" dirty="0"/>
          </a:p>
        </p:txBody>
      </p:sp>
    </p:spTree>
    <p:extLst>
      <p:ext uri="{BB962C8B-B14F-4D97-AF65-F5344CB8AC3E}">
        <p14:creationId xmlns:p14="http://schemas.microsoft.com/office/powerpoint/2010/main" val="3617686693"/>
      </p:ext>
    </p:extLst>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268760"/>
            <a:ext cx="9036496" cy="4752528"/>
          </a:xfrm>
        </p:spPr>
        <p:txBody>
          <a:bodyPr/>
          <a:lstStyle/>
          <a:p>
            <a:r>
              <a:rPr lang="tr-TR" sz="2800" dirty="0" smtClean="0"/>
              <a:t>Okullar bünyesinde </a:t>
            </a:r>
            <a:r>
              <a:rPr lang="tr-TR" sz="2800" dirty="0"/>
              <a:t>Doküman Araştırma ve Geliştirme Birimi kurulması. </a:t>
            </a:r>
          </a:p>
          <a:p>
            <a:r>
              <a:rPr lang="tr-TR" sz="2800" dirty="0"/>
              <a:t>Uygulamanın kademeli olarak başlaması. </a:t>
            </a:r>
          </a:p>
          <a:p>
            <a:r>
              <a:rPr lang="tr-TR" sz="2800" dirty="0" smtClean="0"/>
              <a:t>Proje tabanlı eğitimin yıllık müfredatla ilişkilendirilmesi.</a:t>
            </a:r>
          </a:p>
          <a:p>
            <a:r>
              <a:rPr lang="tr-TR" sz="2800" dirty="0" smtClean="0"/>
              <a:t>Portfolio konularının dönem başında </a:t>
            </a:r>
            <a:r>
              <a:rPr lang="tr-TR" sz="2800" dirty="0"/>
              <a:t>tespit edilmesi. </a:t>
            </a:r>
          </a:p>
          <a:p>
            <a:r>
              <a:rPr lang="tr-TR" sz="2800" dirty="0" smtClean="0"/>
              <a:t>Organizer gibi dokümanlarının yaz döneminde hazır hale getirilmesi ve bunların ders ders proje organizer kitapçıkları haline dönüştürülmesi.</a:t>
            </a:r>
          </a:p>
          <a:p>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76</a:t>
            </a:fld>
            <a:endParaRPr lang="en-US"/>
          </a:p>
        </p:txBody>
      </p:sp>
      <p:sp>
        <p:nvSpPr>
          <p:cNvPr id="5" name="Rectangle 4"/>
          <p:cNvSpPr/>
          <p:nvPr/>
        </p:nvSpPr>
        <p:spPr>
          <a:xfrm>
            <a:off x="0" y="56818"/>
            <a:ext cx="9144000" cy="70788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4000" dirty="0"/>
              <a:t>Araç ve Gereç İhtiyacı </a:t>
            </a:r>
            <a:r>
              <a:rPr lang="tr-TR" sz="4000" dirty="0" smtClean="0"/>
              <a:t>Nelerdir? </a:t>
            </a:r>
            <a:endParaRPr lang="en-US" sz="4000" dirty="0"/>
          </a:p>
        </p:txBody>
      </p:sp>
    </p:spTree>
    <p:extLst>
      <p:ext uri="{BB962C8B-B14F-4D97-AF65-F5344CB8AC3E}">
        <p14:creationId xmlns:p14="http://schemas.microsoft.com/office/powerpoint/2010/main" val="1508719404"/>
      </p:ext>
    </p:extLst>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77</a:t>
            </a:fld>
            <a:endParaRPr 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5" y="4365104"/>
            <a:ext cx="3213831"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95536" y="116632"/>
            <a:ext cx="8614430" cy="2062103"/>
          </a:xfrm>
          <a:prstGeom prst="rect">
            <a:avLst/>
          </a:prstGeom>
        </p:spPr>
        <p:txBody>
          <a:bodyPr wrap="square">
            <a:spAutoFit/>
          </a:bodyPr>
          <a:lstStyle/>
          <a:p>
            <a:pPr marL="457200" indent="-457200">
              <a:buFont typeface="Arial" pitchFamily="34" charset="0"/>
              <a:buChar char="•"/>
            </a:pPr>
            <a:r>
              <a:rPr lang="tr-TR" sz="3200" dirty="0"/>
              <a:t>Dönem başında öğrencilere </a:t>
            </a:r>
            <a:r>
              <a:rPr lang="tr-TR" sz="3200" dirty="0" smtClean="0"/>
              <a:t>oryantasyon programı yapılması.</a:t>
            </a:r>
            <a:endParaRPr lang="tr-TR" sz="3200" dirty="0"/>
          </a:p>
          <a:p>
            <a:pPr marL="457200" indent="-457200">
              <a:buFont typeface="Arial" pitchFamily="34" charset="0"/>
              <a:buChar char="•"/>
            </a:pPr>
            <a:r>
              <a:rPr lang="tr-TR" sz="3200" dirty="0"/>
              <a:t>Her okulda Öğrenme Merkezlerinin (Learning Center) hayata geçirilmesi.</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0776"/>
            <a:ext cx="3673900" cy="2747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2492896"/>
            <a:ext cx="3816424" cy="369332"/>
          </a:xfrm>
          <a:prstGeom prst="rect">
            <a:avLst/>
          </a:prstGeom>
          <a:noFill/>
        </p:spPr>
        <p:txBody>
          <a:bodyPr wrap="square" rtlCol="0">
            <a:spAutoFit/>
          </a:bodyPr>
          <a:lstStyle/>
          <a:p>
            <a:r>
              <a:rPr lang="tr-TR" dirty="0" smtClean="0">
                <a:hlinkClick r:id="rId4" action="ppaction://hlinkfile"/>
              </a:rPr>
              <a:t>Learning Center Sample...</a:t>
            </a:r>
            <a:endParaRPr lang="en-US" dirty="0"/>
          </a:p>
        </p:txBody>
      </p:sp>
    </p:spTree>
    <p:extLst>
      <p:ext uri="{BB962C8B-B14F-4D97-AF65-F5344CB8AC3E}">
        <p14:creationId xmlns:p14="http://schemas.microsoft.com/office/powerpoint/2010/main" val="4136005836"/>
      </p:ext>
    </p:extLst>
  </p:cSld>
  <p:clrMapOvr>
    <a:masterClrMapping/>
  </p:clrMapOvr>
  <p:transition>
    <p:random/>
  </p:transition>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9592" y="2708920"/>
            <a:ext cx="7632848" cy="2160240"/>
          </a:xfrm>
        </p:spPr>
        <p:txBody>
          <a:bodyPr/>
          <a:lstStyle/>
          <a:p>
            <a:pPr algn="ctr"/>
            <a:r>
              <a:rPr lang="tr-TR" dirty="0">
                <a:effectLst/>
              </a:rPr>
              <a:t>PROJE TABANLI EĞİTİM DEĞERLENDİRME </a:t>
            </a:r>
            <a:r>
              <a:rPr lang="tr-TR" dirty="0" smtClean="0">
                <a:effectLst/>
              </a:rPr>
              <a:t>RAPORU</a:t>
            </a:r>
            <a:br>
              <a:rPr lang="tr-TR" dirty="0" smtClean="0">
                <a:effectLst/>
              </a:rPr>
            </a:br>
            <a:r>
              <a:rPr lang="tr-TR" sz="3200" dirty="0" smtClean="0">
                <a:effectLst/>
              </a:rPr>
              <a:t>(Birayati 2013, 3. ay – İbrahim Ulu – Şeyma Budak – Gülsüm Taş)</a:t>
            </a:r>
            <a:r>
              <a:rPr lang="en-US" dirty="0">
                <a:effectLst/>
              </a:rPr>
              <a:t/>
            </a:r>
            <a:br>
              <a:rPr lang="en-US" dirty="0">
                <a:effectLst/>
              </a:rPr>
            </a:b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78</a:t>
            </a:fld>
            <a:endParaRPr lang="en-US"/>
          </a:p>
        </p:txBody>
      </p:sp>
    </p:spTree>
    <p:extLst>
      <p:ext uri="{BB962C8B-B14F-4D97-AF65-F5344CB8AC3E}">
        <p14:creationId xmlns:p14="http://schemas.microsoft.com/office/powerpoint/2010/main" val="193346153"/>
      </p:ext>
    </p:extLst>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34363"/>
            <a:ext cx="9135683" cy="5590981"/>
          </a:xfrm>
        </p:spPr>
        <p:txBody>
          <a:bodyPr/>
          <a:lstStyle/>
          <a:p>
            <a:r>
              <a:rPr lang="tr-TR" sz="2400" dirty="0" smtClean="0">
                <a:effectLst/>
              </a:rPr>
              <a:t>Öğrenciler, </a:t>
            </a:r>
            <a:r>
              <a:rPr lang="tr-TR" sz="2400" dirty="0">
                <a:effectLst/>
              </a:rPr>
              <a:t>yapılan çalışmalara çok </a:t>
            </a:r>
            <a:r>
              <a:rPr lang="tr-TR" sz="2400" dirty="0">
                <a:solidFill>
                  <a:srgbClr val="FFFF00"/>
                </a:solidFill>
                <a:effectLst/>
              </a:rPr>
              <a:t>heyecanlı katılım </a:t>
            </a:r>
            <a:r>
              <a:rPr lang="tr-TR" sz="2400" dirty="0">
                <a:effectLst/>
              </a:rPr>
              <a:t>gösterdiler.</a:t>
            </a:r>
            <a:endParaRPr lang="en-US" sz="2400" dirty="0">
              <a:effectLst/>
            </a:endParaRPr>
          </a:p>
          <a:p>
            <a:r>
              <a:rPr lang="tr-TR" sz="2400" dirty="0">
                <a:effectLst/>
              </a:rPr>
              <a:t>Öğrencilerin </a:t>
            </a:r>
            <a:r>
              <a:rPr lang="tr-TR" sz="2400" dirty="0">
                <a:solidFill>
                  <a:srgbClr val="FFFF00"/>
                </a:solidFill>
                <a:effectLst/>
              </a:rPr>
              <a:t>özgüvenlerinin arttığını ve derslere </a:t>
            </a:r>
            <a:r>
              <a:rPr lang="tr-TR" sz="2400" dirty="0" smtClean="0">
                <a:solidFill>
                  <a:srgbClr val="FFFF00"/>
                </a:solidFill>
                <a:effectLst/>
              </a:rPr>
              <a:t>katılımın</a:t>
            </a:r>
            <a:r>
              <a:rPr lang="tr-TR" sz="2400" dirty="0" smtClean="0">
                <a:effectLst/>
              </a:rPr>
              <a:t> </a:t>
            </a:r>
            <a:r>
              <a:rPr lang="tr-TR" sz="2400" dirty="0">
                <a:effectLst/>
              </a:rPr>
              <a:t>arttığını gözlemledik.</a:t>
            </a:r>
            <a:endParaRPr lang="en-US" sz="2400" dirty="0">
              <a:effectLst/>
            </a:endParaRPr>
          </a:p>
          <a:p>
            <a:r>
              <a:rPr lang="tr-TR" sz="2400" dirty="0">
                <a:effectLst/>
              </a:rPr>
              <a:t>Bazı projelerdeki kesme ve yapıştırma çalışmaları özellikle ilgi çekici oldu.</a:t>
            </a:r>
            <a:endParaRPr lang="en-US" sz="2400" dirty="0">
              <a:effectLst/>
            </a:endParaRPr>
          </a:p>
          <a:p>
            <a:r>
              <a:rPr lang="tr-TR" sz="2400" dirty="0">
                <a:effectLst/>
              </a:rPr>
              <a:t>Bu çalışmalar süresince öğrencilerin </a:t>
            </a:r>
            <a:r>
              <a:rPr lang="tr-TR" sz="2400" dirty="0">
                <a:solidFill>
                  <a:srgbClr val="FFFF00"/>
                </a:solidFill>
                <a:effectLst/>
              </a:rPr>
              <a:t>kelime hazinesinin de zenginleştiğini </a:t>
            </a:r>
            <a:r>
              <a:rPr lang="tr-TR" sz="2400" dirty="0">
                <a:effectLst/>
              </a:rPr>
              <a:t>gözlemledik.</a:t>
            </a:r>
            <a:endParaRPr lang="en-US" sz="2400" dirty="0">
              <a:effectLst/>
            </a:endParaRPr>
          </a:p>
          <a:p>
            <a:r>
              <a:rPr lang="tr-TR" sz="2400" dirty="0">
                <a:effectLst/>
              </a:rPr>
              <a:t>Çocuklarda </a:t>
            </a:r>
            <a:r>
              <a:rPr lang="tr-TR" sz="2400" dirty="0">
                <a:solidFill>
                  <a:srgbClr val="FFFF00"/>
                </a:solidFill>
                <a:effectLst/>
              </a:rPr>
              <a:t>farkındalık seviyesi </a:t>
            </a:r>
            <a:r>
              <a:rPr lang="tr-TR" sz="2400" dirty="0">
                <a:effectLst/>
              </a:rPr>
              <a:t>daha da </a:t>
            </a:r>
            <a:r>
              <a:rPr lang="tr-TR" sz="2400" dirty="0" smtClean="0">
                <a:effectLst/>
              </a:rPr>
              <a:t>arttı.</a:t>
            </a:r>
            <a:endParaRPr lang="en-US" sz="2400" dirty="0">
              <a:effectLst/>
            </a:endParaRPr>
          </a:p>
          <a:p>
            <a:r>
              <a:rPr lang="tr-TR" sz="2400" dirty="0">
                <a:effectLst/>
              </a:rPr>
              <a:t>Duyduğunu </a:t>
            </a:r>
            <a:r>
              <a:rPr lang="tr-TR" sz="2400" dirty="0">
                <a:solidFill>
                  <a:srgbClr val="FFFF00"/>
                </a:solidFill>
                <a:effectLst/>
              </a:rPr>
              <a:t>anlamayı ve sorulan sorulara </a:t>
            </a:r>
            <a:r>
              <a:rPr lang="tr-TR" sz="2400" dirty="0">
                <a:effectLst/>
              </a:rPr>
              <a:t>cevap vererek geri dönüt vermeyi öğrendiler</a:t>
            </a:r>
            <a:r>
              <a:rPr lang="tr-TR" sz="2400" dirty="0" smtClean="0">
                <a:effectLst/>
              </a:rPr>
              <a:t>.</a:t>
            </a:r>
            <a:endParaRPr lang="en-US" sz="2400" dirty="0">
              <a:effectLst/>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79</a:t>
            </a:fld>
            <a:endParaRPr lang="en-US"/>
          </a:p>
        </p:txBody>
      </p:sp>
      <p:sp>
        <p:nvSpPr>
          <p:cNvPr id="2" name="TextBox 1"/>
          <p:cNvSpPr txBox="1"/>
          <p:nvPr/>
        </p:nvSpPr>
        <p:spPr>
          <a:xfrm>
            <a:off x="0" y="0"/>
            <a:ext cx="9144000"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sz="3600" b="1" dirty="0" smtClean="0">
                <a:solidFill>
                  <a:srgbClr val="FFFF00"/>
                </a:solidFill>
              </a:rPr>
              <a:t>Öğrenciye Bakan Yönü</a:t>
            </a:r>
            <a:endParaRPr lang="en-US" sz="3600" dirty="0"/>
          </a:p>
        </p:txBody>
      </p:sp>
    </p:spTree>
    <p:extLst>
      <p:ext uri="{BB962C8B-B14F-4D97-AF65-F5344CB8AC3E}">
        <p14:creationId xmlns:p14="http://schemas.microsoft.com/office/powerpoint/2010/main" val="2332522234"/>
      </p:ext>
    </p:extLst>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84976" cy="6336704"/>
          </a:xfrm>
        </p:spPr>
        <p:txBody>
          <a:bodyPr/>
          <a:lstStyle/>
          <a:p>
            <a:r>
              <a:rPr lang="tr-TR" sz="2400" dirty="0" smtClean="0">
                <a:effectLst/>
              </a:rPr>
              <a:t>Kendilerine </a:t>
            </a:r>
            <a:r>
              <a:rPr lang="tr-TR" sz="2400" dirty="0">
                <a:effectLst/>
              </a:rPr>
              <a:t>olan </a:t>
            </a:r>
            <a:r>
              <a:rPr lang="tr-TR" sz="2400" dirty="0" smtClean="0">
                <a:solidFill>
                  <a:srgbClr val="FFFF00"/>
                </a:solidFill>
                <a:effectLst/>
              </a:rPr>
              <a:t>güvenleri </a:t>
            </a:r>
            <a:r>
              <a:rPr lang="tr-TR" sz="2400" dirty="0">
                <a:solidFill>
                  <a:srgbClr val="FFFF00"/>
                </a:solidFill>
                <a:effectLst/>
              </a:rPr>
              <a:t>arttı </a:t>
            </a:r>
            <a:r>
              <a:rPr lang="tr-TR" sz="2400" dirty="0">
                <a:effectLst/>
              </a:rPr>
              <a:t>ve kendilerini daha rahat ifade etmeyi öğrendiler.</a:t>
            </a:r>
            <a:endParaRPr lang="en-US" sz="2400" dirty="0">
              <a:effectLst/>
            </a:endParaRPr>
          </a:p>
          <a:p>
            <a:r>
              <a:rPr lang="tr-TR" sz="2400" dirty="0" smtClean="0">
                <a:effectLst/>
              </a:rPr>
              <a:t>Konuşmalarında </a:t>
            </a:r>
            <a:r>
              <a:rPr lang="tr-TR" sz="2400" dirty="0">
                <a:solidFill>
                  <a:srgbClr val="FFFF00"/>
                </a:solidFill>
                <a:effectLst/>
              </a:rPr>
              <a:t>akıcılık arttı ve öğrendiği yeni kelimeleri </a:t>
            </a:r>
            <a:r>
              <a:rPr lang="tr-TR" sz="2400" dirty="0">
                <a:effectLst/>
              </a:rPr>
              <a:t>kullanmaya başladılar. (Presentations)</a:t>
            </a:r>
            <a:endParaRPr lang="en-US" sz="2400" dirty="0">
              <a:effectLst/>
            </a:endParaRPr>
          </a:p>
          <a:p>
            <a:r>
              <a:rPr lang="tr-TR" sz="2400" dirty="0" smtClean="0">
                <a:solidFill>
                  <a:srgbClr val="FFFF00"/>
                </a:solidFill>
                <a:effectLst/>
              </a:rPr>
              <a:t>Mukayese </a:t>
            </a:r>
            <a:r>
              <a:rPr lang="tr-TR" sz="2400" dirty="0">
                <a:solidFill>
                  <a:srgbClr val="FFFF00"/>
                </a:solidFill>
                <a:effectLst/>
              </a:rPr>
              <a:t>yapma kabiliyetleri arttı </a:t>
            </a:r>
            <a:r>
              <a:rPr lang="tr-TR" sz="2400" dirty="0">
                <a:effectLst/>
              </a:rPr>
              <a:t>ve etrafında olan olay ve unsurlara daha eleştirel ve seçici bakmayı öğrendiler. (Likenesses and Differences</a:t>
            </a:r>
            <a:r>
              <a:rPr lang="tr-TR" sz="2400" dirty="0" smtClean="0">
                <a:effectLst/>
              </a:rPr>
              <a:t>)</a:t>
            </a:r>
          </a:p>
          <a:p>
            <a:r>
              <a:rPr lang="tr-TR" sz="2400" dirty="0">
                <a:effectLst/>
              </a:rPr>
              <a:t>Öğrenciler </a:t>
            </a:r>
            <a:r>
              <a:rPr lang="tr-TR" sz="2400" dirty="0">
                <a:solidFill>
                  <a:srgbClr val="FFFF00"/>
                </a:solidFill>
                <a:effectLst/>
              </a:rPr>
              <a:t>öğrendiği kavram ve kelimeleri cümle içinde </a:t>
            </a:r>
            <a:r>
              <a:rPr lang="tr-TR" sz="2400" dirty="0" smtClean="0">
                <a:solidFill>
                  <a:srgbClr val="FFFF00"/>
                </a:solidFill>
                <a:effectLst/>
              </a:rPr>
              <a:t>kullanmayı, </a:t>
            </a:r>
            <a:r>
              <a:rPr lang="tr-TR" sz="2400" dirty="0">
                <a:effectLst/>
              </a:rPr>
              <a:t>daha sonra ise bunlarla anlamlı paragraflar oluşturmayı öğrendiler.</a:t>
            </a:r>
            <a:endParaRPr lang="en-US" sz="2400" dirty="0">
              <a:effectLst/>
            </a:endParaRPr>
          </a:p>
          <a:p>
            <a:r>
              <a:rPr lang="tr-TR" sz="2400" dirty="0">
                <a:solidFill>
                  <a:srgbClr val="FFFF00"/>
                </a:solidFill>
                <a:effectLst/>
              </a:rPr>
              <a:t>Öğretmeni ile olan iletişimi arttı </a:t>
            </a:r>
            <a:r>
              <a:rPr lang="tr-TR" sz="2400" dirty="0">
                <a:effectLst/>
              </a:rPr>
              <a:t>ve sosyal zekasının gelişmesini sağladı.</a:t>
            </a:r>
          </a:p>
          <a:p>
            <a:pPr marL="0" lvl="0" indent="0">
              <a:buNone/>
            </a:pPr>
            <a:endParaRPr lang="en-US" sz="2400" dirty="0">
              <a:effectLst/>
            </a:endParaRPr>
          </a:p>
        </p:txBody>
      </p:sp>
      <p:sp>
        <p:nvSpPr>
          <p:cNvPr id="4" name="Slide Number Placeholder 3"/>
          <p:cNvSpPr>
            <a:spLocks noGrp="1"/>
          </p:cNvSpPr>
          <p:nvPr>
            <p:ph type="sldNum" sz="quarter" idx="12"/>
          </p:nvPr>
        </p:nvSpPr>
        <p:spPr/>
        <p:txBody>
          <a:bodyPr/>
          <a:lstStyle/>
          <a:p>
            <a:fld id="{FE672747-6E5E-49F8-88AF-C6F609CC0D97}" type="slidenum">
              <a:rPr lang="en-US" smtClean="0"/>
              <a:pPr/>
              <a:t>80</a:t>
            </a:fld>
            <a:endParaRPr lang="en-US"/>
          </a:p>
        </p:txBody>
      </p:sp>
    </p:spTree>
    <p:extLst>
      <p:ext uri="{BB962C8B-B14F-4D97-AF65-F5344CB8AC3E}">
        <p14:creationId xmlns:p14="http://schemas.microsoft.com/office/powerpoint/2010/main" val="316021409"/>
      </p:ext>
    </p:extLst>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892480" cy="6048672"/>
          </a:xfrm>
        </p:spPr>
        <p:txBody>
          <a:bodyPr/>
          <a:lstStyle/>
          <a:p>
            <a:r>
              <a:rPr lang="tr-TR" sz="2400" dirty="0" smtClean="0">
                <a:solidFill>
                  <a:srgbClr val="FFFF00"/>
                </a:solidFill>
                <a:effectLst/>
              </a:rPr>
              <a:t>Paragraf </a:t>
            </a:r>
            <a:r>
              <a:rPr lang="tr-TR" sz="2400" dirty="0">
                <a:solidFill>
                  <a:srgbClr val="FFFF00"/>
                </a:solidFill>
                <a:effectLst/>
              </a:rPr>
              <a:t>yazma ve elindeki mevcut bilgiyi </a:t>
            </a:r>
            <a:r>
              <a:rPr lang="tr-TR" sz="2400" dirty="0">
                <a:effectLst/>
              </a:rPr>
              <a:t>en iyi şekilde kullanma becerisi gelişiyor.</a:t>
            </a:r>
            <a:endParaRPr lang="en-US" sz="2400" dirty="0">
              <a:effectLst/>
            </a:endParaRPr>
          </a:p>
          <a:p>
            <a:r>
              <a:rPr lang="tr-TR" sz="2400" dirty="0">
                <a:solidFill>
                  <a:srgbClr val="FFFF00"/>
                </a:solidFill>
                <a:effectLst/>
              </a:rPr>
              <a:t>Sorumluluk almayı, grupla iş yapmayı </a:t>
            </a:r>
            <a:r>
              <a:rPr lang="tr-TR" sz="2400" dirty="0">
                <a:effectLst/>
              </a:rPr>
              <a:t>öğrendiler.</a:t>
            </a:r>
            <a:endParaRPr lang="en-US" sz="2400" dirty="0">
              <a:effectLst/>
            </a:endParaRPr>
          </a:p>
          <a:p>
            <a:r>
              <a:rPr lang="tr-TR" sz="2400" dirty="0">
                <a:solidFill>
                  <a:srgbClr val="FFFF00"/>
                </a:solidFill>
                <a:effectLst/>
              </a:rPr>
              <a:t>İşi sahiplenme </a:t>
            </a:r>
            <a:r>
              <a:rPr lang="tr-TR" sz="2400" dirty="0">
                <a:effectLst/>
              </a:rPr>
              <a:t>duygusu gelişiyor.</a:t>
            </a:r>
            <a:endParaRPr lang="en-US" sz="2400" dirty="0">
              <a:effectLst/>
            </a:endParaRPr>
          </a:p>
          <a:p>
            <a:r>
              <a:rPr lang="tr-TR" sz="2400" dirty="0">
                <a:solidFill>
                  <a:srgbClr val="FFFF00"/>
                </a:solidFill>
                <a:effectLst/>
              </a:rPr>
              <a:t>Sosyalleşme süreci hızlanıyor </a:t>
            </a:r>
            <a:r>
              <a:rPr lang="tr-TR" sz="2400" dirty="0">
                <a:effectLst/>
              </a:rPr>
              <a:t>çünkü arkadaşlarıyla resmi ve gayri resmi olarak derslerle ilgili iletişim kuruyor. Örneğin; </a:t>
            </a:r>
            <a:r>
              <a:rPr lang="tr-TR" sz="2400" dirty="0" smtClean="0">
                <a:effectLst/>
              </a:rPr>
              <a:t>röportaj (interview) çalışması.</a:t>
            </a:r>
            <a:endParaRPr lang="en-US" sz="2400" dirty="0">
              <a:effectLst/>
            </a:endParaRPr>
          </a:p>
          <a:p>
            <a:r>
              <a:rPr lang="tr-TR" sz="2400" dirty="0">
                <a:effectLst/>
              </a:rPr>
              <a:t>Bazı akademik kelimeler kullanmaya başladılar. Örneğin; but yerine </a:t>
            </a:r>
            <a:r>
              <a:rPr lang="tr-TR" sz="2400" dirty="0" smtClean="0">
                <a:effectLst/>
              </a:rPr>
              <a:t>however, although... </a:t>
            </a:r>
            <a:endParaRPr lang="en-US" sz="2400" dirty="0">
              <a:effectLst/>
            </a:endParaRPr>
          </a:p>
          <a:p>
            <a:r>
              <a:rPr lang="tr-TR" sz="2400" dirty="0">
                <a:solidFill>
                  <a:srgbClr val="FFFF00"/>
                </a:solidFill>
                <a:effectLst/>
              </a:rPr>
              <a:t>Yaptığı işi sahiplenmeyi</a:t>
            </a:r>
            <a:r>
              <a:rPr lang="tr-TR" sz="2400" dirty="0">
                <a:effectLst/>
              </a:rPr>
              <a:t> ve bunu karşısındakine sunabilmeyi öğrendi.</a:t>
            </a:r>
            <a:endParaRPr lang="en-US" sz="2400" dirty="0">
              <a:effectLst/>
            </a:endParaRPr>
          </a:p>
          <a:p>
            <a:r>
              <a:rPr lang="tr-TR" sz="2400" dirty="0">
                <a:effectLst/>
              </a:rPr>
              <a:t>Yaptığımız çalışmalarda 2. Uygulamalarda daha iyi geri dönütler aldık. Örneğin:  Şarkı çalışması</a:t>
            </a:r>
            <a:endParaRPr lang="en-US" sz="2400" dirty="0">
              <a:effectLst/>
            </a:endParaRPr>
          </a:p>
          <a:p>
            <a:endParaRPr lang="en-US" sz="24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81</a:t>
            </a:fld>
            <a:endParaRPr lang="en-US"/>
          </a:p>
        </p:txBody>
      </p:sp>
    </p:spTree>
    <p:extLst>
      <p:ext uri="{BB962C8B-B14F-4D97-AF65-F5344CB8AC3E}">
        <p14:creationId xmlns:p14="http://schemas.microsoft.com/office/powerpoint/2010/main" val="1926691454"/>
      </p:ext>
    </p:extLst>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03096" cy="891952"/>
          </a:xfrm>
        </p:spPr>
        <p:style>
          <a:lnRef idx="0">
            <a:schemeClr val="dk1"/>
          </a:lnRef>
          <a:fillRef idx="3">
            <a:schemeClr val="dk1"/>
          </a:fillRef>
          <a:effectRef idx="3">
            <a:schemeClr val="dk1"/>
          </a:effectRef>
          <a:fontRef idx="minor">
            <a:schemeClr val="lt1"/>
          </a:fontRef>
        </p:style>
        <p:txBody>
          <a:bodyPr/>
          <a:lstStyle/>
          <a:p>
            <a:pPr algn="ctr"/>
            <a:r>
              <a:rPr lang="tr-TR" dirty="0" smtClean="0">
                <a:solidFill>
                  <a:srgbClr val="FFFF00"/>
                </a:solidFill>
                <a:effectLst/>
              </a:rPr>
              <a:t>Öğretmene Bakan Yönü</a:t>
            </a:r>
            <a:endParaRPr lang="en-US" dirty="0">
              <a:solidFill>
                <a:srgbClr val="FFFF00"/>
              </a:solidFill>
            </a:endParaRPr>
          </a:p>
        </p:txBody>
      </p:sp>
      <p:sp>
        <p:nvSpPr>
          <p:cNvPr id="3" name="Content Placeholder 2"/>
          <p:cNvSpPr>
            <a:spLocks noGrp="1"/>
          </p:cNvSpPr>
          <p:nvPr>
            <p:ph idx="1"/>
          </p:nvPr>
        </p:nvSpPr>
        <p:spPr>
          <a:xfrm>
            <a:off x="251520" y="1124744"/>
            <a:ext cx="8892480" cy="4184104"/>
          </a:xfrm>
        </p:spPr>
        <p:txBody>
          <a:bodyPr/>
          <a:lstStyle/>
          <a:p>
            <a:pPr lvl="0"/>
            <a:r>
              <a:rPr lang="tr-TR" dirty="0" smtClean="0">
                <a:effectLst/>
              </a:rPr>
              <a:t>İyi </a:t>
            </a:r>
            <a:r>
              <a:rPr lang="tr-TR" dirty="0">
                <a:effectLst/>
              </a:rPr>
              <a:t>bir ders planması yapıldığı takdirde, </a:t>
            </a:r>
            <a:r>
              <a:rPr lang="tr-TR" dirty="0">
                <a:solidFill>
                  <a:srgbClr val="FFFF00"/>
                </a:solidFill>
                <a:effectLst/>
              </a:rPr>
              <a:t>sistemli konu işleme imkanı </a:t>
            </a:r>
            <a:r>
              <a:rPr lang="tr-TR" dirty="0" smtClean="0">
                <a:effectLst/>
              </a:rPr>
              <a:t>sağlıyor.</a:t>
            </a:r>
            <a:endParaRPr lang="en-US" dirty="0">
              <a:effectLst/>
            </a:endParaRPr>
          </a:p>
          <a:p>
            <a:pPr lvl="0"/>
            <a:r>
              <a:rPr lang="tr-TR" dirty="0">
                <a:solidFill>
                  <a:srgbClr val="FFFF00"/>
                </a:solidFill>
                <a:effectLst/>
              </a:rPr>
              <a:t>Sınıf yönetimi </a:t>
            </a:r>
            <a:r>
              <a:rPr lang="tr-TR" dirty="0">
                <a:effectLst/>
              </a:rPr>
              <a:t>kolaylaşıyor– çocuklar faaliyetlerle meşgul oluyor.</a:t>
            </a:r>
            <a:endParaRPr lang="en-US" dirty="0">
              <a:effectLst/>
            </a:endParaRPr>
          </a:p>
          <a:p>
            <a:pPr lvl="0"/>
            <a:r>
              <a:rPr lang="tr-TR" dirty="0">
                <a:solidFill>
                  <a:srgbClr val="FFFF00"/>
                </a:solidFill>
                <a:effectLst/>
              </a:rPr>
              <a:t>Öğretmene ufuk </a:t>
            </a:r>
            <a:r>
              <a:rPr lang="tr-TR" dirty="0">
                <a:effectLst/>
              </a:rPr>
              <a:t>açıyor. </a:t>
            </a:r>
            <a:endParaRPr lang="en-US" dirty="0">
              <a:effectLst/>
            </a:endParaRPr>
          </a:p>
          <a:p>
            <a:pPr lvl="0"/>
            <a:r>
              <a:rPr lang="tr-TR" dirty="0">
                <a:effectLst/>
              </a:rPr>
              <a:t>Öğretmeni klasik ders işleme formatından çıkartıp, </a:t>
            </a:r>
            <a:r>
              <a:rPr lang="tr-TR" dirty="0">
                <a:solidFill>
                  <a:srgbClr val="FFFF00"/>
                </a:solidFill>
                <a:effectLst/>
              </a:rPr>
              <a:t>daha özgün çalışmalara imza </a:t>
            </a:r>
            <a:r>
              <a:rPr lang="tr-TR" dirty="0">
                <a:effectLst/>
              </a:rPr>
              <a:t>atmasını sağlıyor.</a:t>
            </a:r>
            <a:endParaRPr lang="en-US" dirty="0">
              <a:effectLst/>
            </a:endParaRPr>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82</a:t>
            </a:fld>
            <a:endParaRPr lang="en-US"/>
          </a:p>
        </p:txBody>
      </p:sp>
    </p:spTree>
    <p:extLst>
      <p:ext uri="{BB962C8B-B14F-4D97-AF65-F5344CB8AC3E}">
        <p14:creationId xmlns:p14="http://schemas.microsoft.com/office/powerpoint/2010/main" val="1589179577"/>
      </p:ext>
    </p:extLst>
  </p:cSld>
  <p:clrMapOvr>
    <a:masterClrMapping/>
  </p:clrMapOvr>
  <p:transition>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
            <a:ext cx="8964488" cy="1052736"/>
          </a:xfrm>
        </p:spPr>
        <p:style>
          <a:lnRef idx="0">
            <a:schemeClr val="dk1"/>
          </a:lnRef>
          <a:fillRef idx="3">
            <a:schemeClr val="dk1"/>
          </a:fillRef>
          <a:effectRef idx="3">
            <a:schemeClr val="dk1"/>
          </a:effectRef>
          <a:fontRef idx="minor">
            <a:schemeClr val="lt1"/>
          </a:fontRef>
        </p:style>
        <p:txBody>
          <a:bodyPr/>
          <a:lstStyle/>
          <a:p>
            <a:pPr algn="ctr"/>
            <a:r>
              <a:rPr lang="tr-TR" dirty="0" smtClean="0">
                <a:effectLst/>
              </a:rPr>
              <a:t>Veliye Bakan Yönü</a:t>
            </a:r>
            <a:endParaRPr lang="en-US" dirty="0"/>
          </a:p>
        </p:txBody>
      </p:sp>
      <p:sp>
        <p:nvSpPr>
          <p:cNvPr id="3" name="Content Placeholder 2"/>
          <p:cNvSpPr>
            <a:spLocks noGrp="1"/>
          </p:cNvSpPr>
          <p:nvPr>
            <p:ph idx="1"/>
          </p:nvPr>
        </p:nvSpPr>
        <p:spPr>
          <a:xfrm>
            <a:off x="395536" y="1052736"/>
            <a:ext cx="8568952" cy="4248472"/>
          </a:xfrm>
        </p:spPr>
        <p:txBody>
          <a:bodyPr/>
          <a:lstStyle/>
          <a:p>
            <a:pPr lvl="0"/>
            <a:r>
              <a:rPr lang="tr-TR" dirty="0" smtClean="0">
                <a:effectLst/>
              </a:rPr>
              <a:t>Veliler </a:t>
            </a:r>
            <a:r>
              <a:rPr lang="tr-TR" dirty="0">
                <a:effectLst/>
              </a:rPr>
              <a:t>yapılan </a:t>
            </a:r>
            <a:r>
              <a:rPr lang="tr-TR" dirty="0">
                <a:solidFill>
                  <a:srgbClr val="FFFF00"/>
                </a:solidFill>
                <a:effectLst/>
              </a:rPr>
              <a:t>çalışmalardan memnun</a:t>
            </a:r>
            <a:r>
              <a:rPr lang="tr-TR" dirty="0">
                <a:effectLst/>
              </a:rPr>
              <a:t>. Özellikle akademik kariyeri olan veliler.</a:t>
            </a:r>
            <a:endParaRPr lang="en-US" dirty="0">
              <a:effectLst/>
            </a:endParaRPr>
          </a:p>
          <a:p>
            <a:pPr lvl="0"/>
            <a:r>
              <a:rPr lang="tr-TR" dirty="0">
                <a:effectLst/>
              </a:rPr>
              <a:t>Velilerin okullarımıza olan güvenleri artıyor.</a:t>
            </a:r>
            <a:endParaRPr lang="en-US" dirty="0">
              <a:effectLst/>
            </a:endParaRPr>
          </a:p>
          <a:p>
            <a:pPr lvl="0"/>
            <a:r>
              <a:rPr lang="tr-TR" dirty="0">
                <a:effectLst/>
              </a:rPr>
              <a:t>Bazı çalışmalar aileleri de ilgilendirdiği için </a:t>
            </a:r>
            <a:r>
              <a:rPr lang="tr-TR" dirty="0">
                <a:solidFill>
                  <a:srgbClr val="FFFF00"/>
                </a:solidFill>
                <a:effectLst/>
              </a:rPr>
              <a:t>onlar da eğitime katılıyorlar</a:t>
            </a:r>
            <a:r>
              <a:rPr lang="tr-TR" dirty="0">
                <a:effectLst/>
              </a:rPr>
              <a:t>.</a:t>
            </a:r>
            <a:endParaRPr lang="en-US" dirty="0">
              <a:effectLst/>
            </a:endParaRPr>
          </a:p>
          <a:p>
            <a:pPr lvl="0"/>
            <a:r>
              <a:rPr lang="tr-TR" dirty="0">
                <a:effectLst/>
              </a:rPr>
              <a:t>Çocuğun </a:t>
            </a:r>
            <a:r>
              <a:rPr lang="tr-TR" dirty="0">
                <a:solidFill>
                  <a:srgbClr val="FFFF00"/>
                </a:solidFill>
                <a:effectLst/>
              </a:rPr>
              <a:t>aile içi iletişimine </a:t>
            </a:r>
            <a:r>
              <a:rPr lang="tr-TR" dirty="0">
                <a:effectLst/>
              </a:rPr>
              <a:t>katkıda bulunuyor.</a:t>
            </a:r>
            <a:endParaRPr lang="en-US" dirty="0">
              <a:effectLst/>
            </a:endParaRPr>
          </a:p>
          <a:p>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83</a:t>
            </a:fld>
            <a:endParaRPr lang="en-US"/>
          </a:p>
        </p:txBody>
      </p:sp>
    </p:spTree>
    <p:extLst>
      <p:ext uri="{BB962C8B-B14F-4D97-AF65-F5344CB8AC3E}">
        <p14:creationId xmlns:p14="http://schemas.microsoft.com/office/powerpoint/2010/main" val="3533356837"/>
      </p:ext>
    </p:extLst>
  </p:cSld>
  <p:clrMapOvr>
    <a:masterClrMapping/>
  </p:clrMapOvr>
  <p:transition>
    <p:rand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1"/>
            <a:ext cx="8610600" cy="963960"/>
          </a:xfrm>
        </p:spPr>
        <p:txBody>
          <a:bodyPr/>
          <a:lstStyle/>
          <a:p>
            <a:pPr algn="ctr"/>
            <a:r>
              <a:rPr lang="tr-TR" dirty="0" smtClean="0"/>
              <a:t>Grup Çalışmaları</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84</a:t>
            </a:fld>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 y="0"/>
            <a:ext cx="56896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573016"/>
            <a:ext cx="4369591" cy="327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10" y="3227478"/>
            <a:ext cx="4946150" cy="3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8114" y="0"/>
            <a:ext cx="4864780" cy="3648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569941"/>
      </p:ext>
    </p:extLst>
  </p:cSld>
  <p:clrMapOvr>
    <a:masterClrMapping/>
  </p:clrMapOvr>
  <p:transition>
    <p:rand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85</a:t>
            </a:fld>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21932" y="3466449"/>
            <a:ext cx="4522068" cy="3391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001" y="3652266"/>
            <a:ext cx="4235367" cy="31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1560" y="476672"/>
            <a:ext cx="7488832" cy="646331"/>
          </a:xfrm>
          <a:prstGeom prst="rect">
            <a:avLst/>
          </a:prstGeom>
          <a:noFill/>
        </p:spPr>
        <p:txBody>
          <a:bodyPr wrap="square" rtlCol="0">
            <a:spAutoFit/>
          </a:bodyPr>
          <a:lstStyle/>
          <a:p>
            <a:r>
              <a:rPr lang="tr-TR" dirty="0" smtClean="0"/>
              <a:t>Görsel Videolar 1  </a:t>
            </a:r>
            <a:r>
              <a:rPr lang="tr-TR" dirty="0" smtClean="0">
                <a:hlinkClick r:id="rId4" action="ppaction://hlinkfile"/>
              </a:rPr>
              <a:t>Tıkla! </a:t>
            </a:r>
            <a:r>
              <a:rPr lang="tr-TR" dirty="0" smtClean="0"/>
              <a:t>(Kite – Sınıf çalışması)</a:t>
            </a:r>
          </a:p>
          <a:p>
            <a:endParaRPr lang="en-US" dirty="0"/>
          </a:p>
        </p:txBody>
      </p:sp>
    </p:spTree>
    <p:extLst>
      <p:ext uri="{BB962C8B-B14F-4D97-AF65-F5344CB8AC3E}">
        <p14:creationId xmlns:p14="http://schemas.microsoft.com/office/powerpoint/2010/main" val="2858054818"/>
      </p:ext>
    </p:extLst>
  </p:cSld>
  <p:clrMapOvr>
    <a:masterClrMapping/>
  </p:clrMapOvr>
  <p:transition>
    <p:random/>
  </p:transition>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980728"/>
            <a:ext cx="8424936" cy="3401280"/>
          </a:xfrm>
        </p:spPr>
        <p:txBody>
          <a:bodyPr/>
          <a:lstStyle/>
          <a:p>
            <a:pPr algn="ctr"/>
            <a:r>
              <a:rPr lang="tr-TR" dirty="0" smtClean="0"/>
              <a:t> Çalışmaların Duyrulması</a:t>
            </a:r>
            <a:br>
              <a:rPr lang="tr-TR" dirty="0" smtClean="0"/>
            </a:br>
            <a:r>
              <a:rPr lang="tr-TR" dirty="0"/>
              <a:t/>
            </a:r>
            <a:br>
              <a:rPr lang="tr-TR" dirty="0"/>
            </a:br>
            <a:r>
              <a:rPr lang="tr-TR" sz="2800" dirty="0"/>
              <a:t>http://fezalar.wordpress.com</a:t>
            </a:r>
            <a:endParaRPr lang="en-US" sz="2800"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86</a:t>
            </a:fld>
            <a:endParaRPr lang="en-US"/>
          </a:p>
        </p:txBody>
      </p:sp>
    </p:spTree>
    <p:extLst>
      <p:ext uri="{BB962C8B-B14F-4D97-AF65-F5344CB8AC3E}">
        <p14:creationId xmlns:p14="http://schemas.microsoft.com/office/powerpoint/2010/main" val="3084181632"/>
      </p:ext>
    </p:extLst>
  </p:cSld>
  <p:clrMapOvr>
    <a:masterClrMapping/>
  </p:clrMapOvr>
  <p:transition>
    <p:rand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86" y="-14514"/>
            <a:ext cx="8662370" cy="997782"/>
          </a:xfrm>
        </p:spPr>
        <p:style>
          <a:lnRef idx="0">
            <a:schemeClr val="dk1"/>
          </a:lnRef>
          <a:fillRef idx="3">
            <a:schemeClr val="dk1"/>
          </a:fillRef>
          <a:effectRef idx="3">
            <a:schemeClr val="dk1"/>
          </a:effectRef>
          <a:fontRef idx="minor">
            <a:schemeClr val="lt1"/>
          </a:fontRef>
        </p:style>
        <p:txBody>
          <a:bodyPr/>
          <a:lstStyle/>
          <a:p>
            <a:r>
              <a:rPr lang="tr-TR" dirty="0" smtClean="0"/>
              <a:t>Web Sayfası</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87</a:t>
            </a:fld>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871555"/>
            <a:ext cx="5652120" cy="5986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79512" y="1268760"/>
            <a:ext cx="3096344" cy="4524315"/>
          </a:xfrm>
          <a:prstGeom prst="rect">
            <a:avLst/>
          </a:prstGeom>
          <a:noFill/>
        </p:spPr>
        <p:txBody>
          <a:bodyPr wrap="square" rtlCol="0">
            <a:spAutoFit/>
          </a:bodyPr>
          <a:lstStyle/>
          <a:p>
            <a:r>
              <a:rPr lang="tr-TR" sz="2400" dirty="0" smtClean="0"/>
              <a:t>Yapılan her çalışmanın anlatıldığı bir web sayfası mevcuttur. </a:t>
            </a:r>
          </a:p>
          <a:p>
            <a:r>
              <a:rPr lang="en-US" sz="2400" dirty="0">
                <a:hlinkClick r:id="rId3"/>
              </a:rPr>
              <a:t>http://</a:t>
            </a:r>
            <a:r>
              <a:rPr lang="en-US" sz="2400" dirty="0" smtClean="0">
                <a:hlinkClick r:id="rId3"/>
              </a:rPr>
              <a:t>fezalar.wordpress.com</a:t>
            </a:r>
            <a:endParaRPr lang="tr-TR" sz="2400" dirty="0" smtClean="0"/>
          </a:p>
          <a:p>
            <a:endParaRPr lang="tr-TR" sz="2400" dirty="0"/>
          </a:p>
          <a:p>
            <a:r>
              <a:rPr lang="tr-TR" sz="2400" dirty="0" smtClean="0"/>
              <a:t>Bu çalışmalar daha sonra Fezalar.org safyasına aktarılacaktır. </a:t>
            </a:r>
          </a:p>
          <a:p>
            <a:endParaRPr lang="en-US" sz="2400"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5388" y="193757"/>
            <a:ext cx="4283521"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301710"/>
      </p:ext>
    </p:extLst>
  </p:cSld>
  <p:clrMapOvr>
    <a:masterClrMapping/>
  </p:clrMapOvr>
  <p:transition>
    <p:rand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FE672747-6E5E-49F8-88AF-C6F609CC0D97}" type="slidenum">
              <a:rPr lang="en-US" smtClean="0"/>
              <a:pPr/>
              <a:t>88</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428625"/>
            <a:ext cx="8153400"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36953"/>
      </p:ext>
    </p:extLst>
  </p:cSld>
  <p:clrMapOvr>
    <a:masterClrMapping/>
  </p:clrMapOvr>
  <p:transition>
    <p:rand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89</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260" y="1052736"/>
            <a:ext cx="7771953" cy="5424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064328"/>
      </p:ext>
    </p:extLst>
  </p:cSld>
  <p:clrMapOvr>
    <a:masterClrMapping/>
  </p:clrMapOvr>
  <p:transition>
    <p:random/>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88640"/>
            <a:ext cx="7543800" cy="1431925"/>
          </a:xfrm>
        </p:spPr>
        <p:txBody>
          <a:bodyPr/>
          <a:lstStyle/>
          <a:p>
            <a:r>
              <a:rPr lang="tr-TR" dirty="0" smtClean="0"/>
              <a:t>FAYDALI LINKLER</a:t>
            </a:r>
            <a:endParaRPr lang="en-US" dirty="0"/>
          </a:p>
        </p:txBody>
      </p:sp>
      <p:sp>
        <p:nvSpPr>
          <p:cNvPr id="4" name="Slide Number Placeholder 3"/>
          <p:cNvSpPr>
            <a:spLocks noGrp="1"/>
          </p:cNvSpPr>
          <p:nvPr>
            <p:ph type="sldNum" sz="quarter" idx="12"/>
          </p:nvPr>
        </p:nvSpPr>
        <p:spPr/>
        <p:txBody>
          <a:bodyPr/>
          <a:lstStyle/>
          <a:p>
            <a:fld id="{FE672747-6E5E-49F8-88AF-C6F609CC0D97}" type="slidenum">
              <a:rPr lang="en-US" smtClean="0"/>
              <a:pPr/>
              <a:t>90</a:t>
            </a:fld>
            <a:endParaRPr lang="en-US"/>
          </a:p>
        </p:txBody>
      </p:sp>
      <p:sp>
        <p:nvSpPr>
          <p:cNvPr id="5" name="Rectangle 4"/>
          <p:cNvSpPr/>
          <p:nvPr/>
        </p:nvSpPr>
        <p:spPr>
          <a:xfrm>
            <a:off x="0" y="1412776"/>
            <a:ext cx="9144000" cy="5355312"/>
          </a:xfrm>
          <a:prstGeom prst="rect">
            <a:avLst/>
          </a:prstGeom>
        </p:spPr>
        <p:txBody>
          <a:bodyPr wrap="square">
            <a:spAutoFit/>
          </a:bodyPr>
          <a:lstStyle/>
          <a:p>
            <a:r>
              <a:rPr lang="en-US" dirty="0">
                <a:solidFill>
                  <a:srgbClr val="FFFF00"/>
                </a:solidFill>
              </a:rPr>
              <a:t>Organizers</a:t>
            </a:r>
          </a:p>
          <a:p>
            <a:r>
              <a:rPr lang="en-US" u="sng" dirty="0">
                <a:solidFill>
                  <a:srgbClr val="FFFF00"/>
                </a:solidFill>
                <a:hlinkClick r:id="rId2"/>
              </a:rPr>
              <a:t>http://www.inspiration.com/visual-learning/graphic-organizers</a:t>
            </a:r>
            <a:endParaRPr lang="en-US" dirty="0">
              <a:solidFill>
                <a:srgbClr val="FFFF00"/>
              </a:solidFill>
            </a:endParaRPr>
          </a:p>
          <a:p>
            <a:r>
              <a:rPr lang="en-US" u="sng" dirty="0">
                <a:solidFill>
                  <a:srgbClr val="FFFF00"/>
                </a:solidFill>
                <a:hlinkClick r:id="rId3"/>
              </a:rPr>
              <a:t>http://havefunteaching.com/worksheets/science-worksheets/science-graphic-organizers/</a:t>
            </a:r>
            <a:endParaRPr lang="en-US" dirty="0">
              <a:solidFill>
                <a:srgbClr val="FFFF00"/>
              </a:solidFill>
            </a:endParaRPr>
          </a:p>
          <a:p>
            <a:r>
              <a:rPr lang="en-US" dirty="0">
                <a:solidFill>
                  <a:srgbClr val="FFFF00"/>
                </a:solidFill>
              </a:rPr>
              <a:t>mask</a:t>
            </a:r>
          </a:p>
          <a:p>
            <a:r>
              <a:rPr lang="en-US" u="sng" dirty="0">
                <a:solidFill>
                  <a:srgbClr val="FFFF00"/>
                </a:solidFill>
                <a:hlinkClick r:id="rId4"/>
              </a:rPr>
              <a:t>http://www.colormegood.com/crafts.html</a:t>
            </a:r>
            <a:endParaRPr lang="en-US" dirty="0">
              <a:solidFill>
                <a:srgbClr val="FFFF00"/>
              </a:solidFill>
            </a:endParaRPr>
          </a:p>
          <a:p>
            <a:r>
              <a:rPr lang="en-US" dirty="0">
                <a:solidFill>
                  <a:srgbClr val="FFFF00"/>
                </a:solidFill>
              </a:rPr>
              <a:t>Grade 3</a:t>
            </a:r>
          </a:p>
          <a:p>
            <a:r>
              <a:rPr lang="en-US" u="sng" dirty="0">
                <a:solidFill>
                  <a:srgbClr val="FFFF00"/>
                </a:solidFill>
                <a:hlinkClick r:id="rId5"/>
              </a:rPr>
              <a:t>http://greg3rdand4thgrade.blogspot.com</a:t>
            </a:r>
            <a:endParaRPr lang="en-US" dirty="0">
              <a:solidFill>
                <a:srgbClr val="FFFF00"/>
              </a:solidFill>
            </a:endParaRPr>
          </a:p>
          <a:p>
            <a:r>
              <a:rPr lang="en-US" u="sng" dirty="0">
                <a:solidFill>
                  <a:srgbClr val="FFFF00"/>
                </a:solidFill>
                <a:hlinkClick r:id="rId6"/>
              </a:rPr>
              <a:t>http://www.the99.org/</a:t>
            </a:r>
            <a:endParaRPr lang="en-US" dirty="0">
              <a:solidFill>
                <a:srgbClr val="FFFF00"/>
              </a:solidFill>
            </a:endParaRPr>
          </a:p>
          <a:p>
            <a:r>
              <a:rPr lang="en-US" dirty="0" err="1">
                <a:solidFill>
                  <a:srgbClr val="FFFF00"/>
                </a:solidFill>
              </a:rPr>
              <a:t>Kaynak</a:t>
            </a:r>
            <a:r>
              <a:rPr lang="en-US" dirty="0">
                <a:solidFill>
                  <a:srgbClr val="FFFF00"/>
                </a:solidFill>
              </a:rPr>
              <a:t> </a:t>
            </a:r>
            <a:r>
              <a:rPr lang="en-US" dirty="0" err="1">
                <a:solidFill>
                  <a:srgbClr val="FFFF00"/>
                </a:solidFill>
              </a:rPr>
              <a:t>deryası</a:t>
            </a:r>
            <a:endParaRPr lang="en-US" dirty="0">
              <a:solidFill>
                <a:srgbClr val="FFFF00"/>
              </a:solidFill>
            </a:endParaRPr>
          </a:p>
          <a:p>
            <a:r>
              <a:rPr lang="en-US" u="sng" dirty="0">
                <a:solidFill>
                  <a:srgbClr val="FFFF00"/>
                </a:solidFill>
                <a:hlinkClick r:id="rId7"/>
              </a:rPr>
              <a:t>http://learningcurveplanner.com.au/home.html</a:t>
            </a:r>
            <a:endParaRPr lang="en-US" dirty="0">
              <a:solidFill>
                <a:srgbClr val="FFFF00"/>
              </a:solidFill>
            </a:endParaRPr>
          </a:p>
          <a:p>
            <a:r>
              <a:rPr lang="en-US" u="sng" dirty="0">
                <a:solidFill>
                  <a:srgbClr val="FFFF00"/>
                </a:solidFill>
                <a:hlinkClick r:id="rId8"/>
              </a:rPr>
              <a:t>http://www.educationworld.com/tools_templates/index.shtmlk</a:t>
            </a:r>
            <a:endParaRPr lang="en-US" dirty="0">
              <a:solidFill>
                <a:srgbClr val="FFFF00"/>
              </a:solidFill>
            </a:endParaRPr>
          </a:p>
          <a:p>
            <a:r>
              <a:rPr lang="en-US" dirty="0">
                <a:solidFill>
                  <a:srgbClr val="FFFF00"/>
                </a:solidFill>
              </a:rPr>
              <a:t>VIDEO-WONDERFUL</a:t>
            </a:r>
          </a:p>
          <a:p>
            <a:r>
              <a:rPr lang="en-US" u="sng" dirty="0">
                <a:solidFill>
                  <a:srgbClr val="FFFF00"/>
                </a:solidFill>
                <a:hlinkClick r:id="rId9"/>
              </a:rPr>
              <a:t>http://www.learner.org/series/modules/express/videos/video_clips.html?type=1&amp;subject=math</a:t>
            </a:r>
            <a:endParaRPr lang="en-US" dirty="0">
              <a:solidFill>
                <a:srgbClr val="FFFF00"/>
              </a:solidFill>
            </a:endParaRPr>
          </a:p>
          <a:p>
            <a:r>
              <a:rPr lang="en-US" dirty="0">
                <a:solidFill>
                  <a:srgbClr val="FFFF00"/>
                </a:solidFill>
              </a:rPr>
              <a:t>BIE-VIDEOS</a:t>
            </a:r>
          </a:p>
          <a:p>
            <a:r>
              <a:rPr lang="en-US" u="sng" dirty="0">
                <a:solidFill>
                  <a:srgbClr val="FFFF00"/>
                </a:solidFill>
                <a:hlinkClick r:id="rId10"/>
              </a:rPr>
              <a:t>http://www.youtube.com/watch?v=nbiBCx5rii4&amp;feature=autoplay&amp;list=PL3AA6ADD734414F11&amp;playnext=3</a:t>
            </a:r>
            <a:endParaRPr lang="en-US" dirty="0">
              <a:solidFill>
                <a:srgbClr val="FFFF00"/>
              </a:solidFill>
            </a:endParaRPr>
          </a:p>
          <a:p>
            <a:r>
              <a:rPr lang="en-US" dirty="0">
                <a:solidFill>
                  <a:srgbClr val="FFFF00"/>
                </a:solidFill>
              </a:rPr>
              <a:t>SAMPLE SCHOOL</a:t>
            </a:r>
          </a:p>
          <a:p>
            <a:r>
              <a:rPr lang="en-US" u="sng" dirty="0">
                <a:solidFill>
                  <a:srgbClr val="FFFF00"/>
                </a:solidFill>
                <a:hlinkClick r:id="rId11"/>
              </a:rPr>
              <a:t>http://www.andersons.com/Blogs/High-School/Blog/Spirit-Week-Ideas#.UKj6RE3iYxI</a:t>
            </a:r>
            <a:endParaRPr lang="en-US" dirty="0">
              <a:solidFill>
                <a:srgbClr val="FFFF00"/>
              </a:solidFill>
            </a:endParaRPr>
          </a:p>
        </p:txBody>
      </p:sp>
    </p:spTree>
    <p:extLst>
      <p:ext uri="{BB962C8B-B14F-4D97-AF65-F5344CB8AC3E}">
        <p14:creationId xmlns:p14="http://schemas.microsoft.com/office/powerpoint/2010/main" val="1781078679"/>
      </p:ext>
    </p:extLst>
  </p:cSld>
  <p:clrMapOvr>
    <a:masterClrMapping/>
  </p:clrMapOvr>
  <p:transition>
    <p:random/>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E672747-6E5E-49F8-88AF-C6F609CC0D97}" type="slidenum">
              <a:rPr lang="en-US" smtClean="0"/>
              <a:pPr/>
              <a:t>91</a:t>
            </a:fld>
            <a:endParaRPr lang="en-US"/>
          </a:p>
        </p:txBody>
      </p:sp>
      <p:sp>
        <p:nvSpPr>
          <p:cNvPr id="5" name="Rectangle 4"/>
          <p:cNvSpPr/>
          <p:nvPr/>
        </p:nvSpPr>
        <p:spPr>
          <a:xfrm>
            <a:off x="-1690" y="116632"/>
            <a:ext cx="9145690" cy="8710077"/>
          </a:xfrm>
          <a:prstGeom prst="rect">
            <a:avLst/>
          </a:prstGeom>
        </p:spPr>
        <p:txBody>
          <a:bodyPr wrap="square" numCol="2">
            <a:spAutoFit/>
          </a:bodyPr>
          <a:lstStyle/>
          <a:p>
            <a:r>
              <a:rPr lang="en-US" sz="1400" b="1" dirty="0">
                <a:solidFill>
                  <a:srgbClr val="FFFF00"/>
                </a:solidFill>
              </a:rPr>
              <a:t>EXCELLENT ORGANIZERS</a:t>
            </a:r>
            <a:endParaRPr lang="en-US" sz="1400" dirty="0">
              <a:solidFill>
                <a:srgbClr val="FFFF00"/>
              </a:solidFill>
            </a:endParaRPr>
          </a:p>
          <a:p>
            <a:r>
              <a:rPr lang="en-US" sz="1400" u="sng" dirty="0">
                <a:solidFill>
                  <a:srgbClr val="FFFF00"/>
                </a:solidFill>
                <a:hlinkClick r:id="rId2"/>
              </a:rPr>
              <a:t>http://www.enchantedlearning.com/whatsnew/12/may.shtml</a:t>
            </a:r>
            <a:endParaRPr lang="en-US" sz="1400" dirty="0">
              <a:solidFill>
                <a:srgbClr val="FFFF00"/>
              </a:solidFill>
            </a:endParaRPr>
          </a:p>
          <a:p>
            <a:r>
              <a:rPr lang="en-US" sz="1400" b="1" dirty="0">
                <a:solidFill>
                  <a:srgbClr val="FFFF00"/>
                </a:solidFill>
              </a:rPr>
              <a:t>PERSONAL BLOG</a:t>
            </a:r>
            <a:endParaRPr lang="en-US" sz="1400" dirty="0">
              <a:solidFill>
                <a:srgbClr val="FFFF00"/>
              </a:solidFill>
            </a:endParaRPr>
          </a:p>
          <a:p>
            <a:r>
              <a:rPr lang="en-US" sz="1400" u="sng" dirty="0">
                <a:solidFill>
                  <a:srgbClr val="FFFF00"/>
                </a:solidFill>
                <a:hlinkClick r:id="rId3"/>
              </a:rPr>
              <a:t>http://totallyterrificintexas.blogspot.com/2012/03/character-map.html</a:t>
            </a:r>
            <a:endParaRPr lang="en-US" sz="1400" dirty="0">
              <a:solidFill>
                <a:srgbClr val="FFFF00"/>
              </a:solidFill>
            </a:endParaRPr>
          </a:p>
          <a:p>
            <a:r>
              <a:rPr lang="en-US" sz="1400" b="1" dirty="0">
                <a:solidFill>
                  <a:srgbClr val="FFFF00"/>
                </a:solidFill>
              </a:rPr>
              <a:t>Teaching village</a:t>
            </a:r>
            <a:endParaRPr lang="en-US" sz="1400" dirty="0">
              <a:solidFill>
                <a:srgbClr val="FFFF00"/>
              </a:solidFill>
            </a:endParaRPr>
          </a:p>
          <a:p>
            <a:r>
              <a:rPr lang="en-US" sz="1400" u="sng" dirty="0">
                <a:solidFill>
                  <a:srgbClr val="FFFF00"/>
                </a:solidFill>
                <a:hlinkClick r:id="rId4"/>
              </a:rPr>
              <a:t>http://www.teachingvillage.org/guest-authors/</a:t>
            </a:r>
            <a:endParaRPr lang="en-US" sz="1400" dirty="0">
              <a:solidFill>
                <a:srgbClr val="FFFF00"/>
              </a:solidFill>
            </a:endParaRPr>
          </a:p>
          <a:p>
            <a:r>
              <a:rPr lang="en-US" sz="1400" b="1" dirty="0">
                <a:solidFill>
                  <a:srgbClr val="FFFF00"/>
                </a:solidFill>
              </a:rPr>
              <a:t>Have fun</a:t>
            </a:r>
            <a:endParaRPr lang="en-US" sz="1400" dirty="0">
              <a:solidFill>
                <a:srgbClr val="FFFF00"/>
              </a:solidFill>
            </a:endParaRPr>
          </a:p>
          <a:p>
            <a:r>
              <a:rPr lang="en-US" sz="1400" u="sng" dirty="0">
                <a:solidFill>
                  <a:srgbClr val="FFFF00"/>
                </a:solidFill>
                <a:hlinkClick r:id="rId5"/>
              </a:rPr>
              <a:t>http://havefunteaching.com</a:t>
            </a:r>
            <a:endParaRPr lang="en-US" sz="1400" dirty="0">
              <a:solidFill>
                <a:srgbClr val="FFFF00"/>
              </a:solidFill>
            </a:endParaRPr>
          </a:p>
          <a:p>
            <a:r>
              <a:rPr lang="en-US" sz="1400" b="1" dirty="0">
                <a:solidFill>
                  <a:srgbClr val="FFFF00"/>
                </a:solidFill>
              </a:rPr>
              <a:t>GRAMMAR</a:t>
            </a:r>
            <a:endParaRPr lang="en-US" sz="1400" dirty="0">
              <a:solidFill>
                <a:srgbClr val="FFFF00"/>
              </a:solidFill>
            </a:endParaRPr>
          </a:p>
          <a:p>
            <a:r>
              <a:rPr lang="en-US" sz="1400" u="sng" dirty="0">
                <a:solidFill>
                  <a:srgbClr val="FFFF00"/>
                </a:solidFill>
                <a:hlinkClick r:id="rId6"/>
              </a:rPr>
              <a:t>http://teachingwithloveandlaughter.blogspot.com</a:t>
            </a:r>
            <a:endParaRPr lang="en-US" sz="1400" dirty="0">
              <a:solidFill>
                <a:srgbClr val="FFFF00"/>
              </a:solidFill>
            </a:endParaRPr>
          </a:p>
          <a:p>
            <a:r>
              <a:rPr lang="en-US" sz="1400" b="1" dirty="0">
                <a:solidFill>
                  <a:srgbClr val="FFFF00"/>
                </a:solidFill>
              </a:rPr>
              <a:t>VISIT</a:t>
            </a:r>
            <a:endParaRPr lang="en-US" sz="1400" dirty="0">
              <a:solidFill>
                <a:srgbClr val="FFFF00"/>
              </a:solidFill>
            </a:endParaRPr>
          </a:p>
          <a:p>
            <a:r>
              <a:rPr lang="en-US" sz="1400" u="sng" dirty="0">
                <a:solidFill>
                  <a:srgbClr val="FFFF00"/>
                </a:solidFill>
                <a:hlinkClick r:id="rId7"/>
              </a:rPr>
              <a:t>http://regions4th.wikispaces.com/Graphic.Organizer</a:t>
            </a:r>
            <a:endParaRPr lang="en-US" sz="1400" dirty="0">
              <a:solidFill>
                <a:srgbClr val="FFFF00"/>
              </a:solidFill>
            </a:endParaRPr>
          </a:p>
          <a:p>
            <a:r>
              <a:rPr lang="en-US" sz="1400" u="sng" dirty="0">
                <a:solidFill>
                  <a:srgbClr val="FFFF00"/>
                </a:solidFill>
                <a:hlinkClick r:id="rId8"/>
              </a:rPr>
              <a:t>http://edudemic.com/2013/01/the-top-12-youtube-education-channels/</a:t>
            </a:r>
            <a:endParaRPr lang="en-US" sz="1400" dirty="0">
              <a:solidFill>
                <a:srgbClr val="FFFF00"/>
              </a:solidFill>
            </a:endParaRPr>
          </a:p>
          <a:p>
            <a:r>
              <a:rPr lang="en-US" sz="1400" b="1" dirty="0">
                <a:solidFill>
                  <a:srgbClr val="FFFF00"/>
                </a:solidFill>
              </a:rPr>
              <a:t>MOVIE: </a:t>
            </a:r>
            <a:endParaRPr lang="en-US" sz="1400" dirty="0">
              <a:solidFill>
                <a:srgbClr val="FFFF00"/>
              </a:solidFill>
            </a:endParaRPr>
          </a:p>
          <a:p>
            <a:r>
              <a:rPr lang="en-US" sz="1400" u="sng" dirty="0">
                <a:solidFill>
                  <a:srgbClr val="FFFF00"/>
                </a:solidFill>
                <a:hlinkClick r:id="rId9"/>
              </a:rPr>
              <a:t>http://www.tes.co.uk/</a:t>
            </a:r>
            <a:r>
              <a:rPr lang="en-US" sz="1400" dirty="0">
                <a:solidFill>
                  <a:srgbClr val="FFFF00"/>
                </a:solidFill>
              </a:rPr>
              <a:t> </a:t>
            </a:r>
          </a:p>
          <a:p>
            <a:r>
              <a:rPr lang="en-US" sz="1400" u="sng" dirty="0">
                <a:solidFill>
                  <a:srgbClr val="FFFF00"/>
                </a:solidFill>
                <a:hlinkClick r:id="rId10"/>
              </a:rPr>
              <a:t>http://sueannan.blogspot.com/</a:t>
            </a:r>
            <a:r>
              <a:rPr lang="en-US" sz="1400" dirty="0">
                <a:solidFill>
                  <a:srgbClr val="FFFF00"/>
                </a:solidFill>
              </a:rPr>
              <a:t>  excellent</a:t>
            </a:r>
          </a:p>
          <a:p>
            <a:r>
              <a:rPr lang="en-US" sz="1400" u="sng" dirty="0">
                <a:solidFill>
                  <a:srgbClr val="FFFF00"/>
                </a:solidFill>
                <a:hlinkClick r:id="rId11"/>
              </a:rPr>
              <a:t>http://moviesegmentstoassessgrammargoals.blogspot.com/</a:t>
            </a:r>
            <a:r>
              <a:rPr lang="en-US" sz="1400" dirty="0">
                <a:solidFill>
                  <a:srgbClr val="FFFF00"/>
                </a:solidFill>
              </a:rPr>
              <a:t> movie</a:t>
            </a:r>
          </a:p>
          <a:p>
            <a:r>
              <a:rPr lang="en-US" sz="1400" b="1" dirty="0">
                <a:solidFill>
                  <a:srgbClr val="FFFF00"/>
                </a:solidFill>
              </a:rPr>
              <a:t>All documents</a:t>
            </a:r>
            <a:endParaRPr lang="en-US" sz="1400" dirty="0">
              <a:solidFill>
                <a:srgbClr val="FFFF00"/>
              </a:solidFill>
            </a:endParaRPr>
          </a:p>
          <a:p>
            <a:r>
              <a:rPr lang="en-US" sz="1400" u="sng" dirty="0">
                <a:solidFill>
                  <a:srgbClr val="FFFF00"/>
                </a:solidFill>
                <a:hlinkClick r:id="rId12"/>
              </a:rPr>
              <a:t>http://www.thewritesource.com/studentmodels/</a:t>
            </a:r>
            <a:endParaRPr lang="en-US" sz="1400" dirty="0">
              <a:solidFill>
                <a:srgbClr val="FFFF00"/>
              </a:solidFill>
            </a:endParaRPr>
          </a:p>
          <a:p>
            <a:r>
              <a:rPr lang="en-US" sz="1400" u="sng" dirty="0">
                <a:solidFill>
                  <a:srgbClr val="FFFF00"/>
                </a:solidFill>
                <a:hlinkClick r:id="rId13"/>
              </a:rPr>
              <a:t>http://sciencenotebooking.blogspot.com</a:t>
            </a:r>
            <a:endParaRPr lang="en-US" sz="1400" dirty="0">
              <a:solidFill>
                <a:srgbClr val="FFFF00"/>
              </a:solidFill>
            </a:endParaRPr>
          </a:p>
          <a:p>
            <a:r>
              <a:rPr lang="en-US" sz="1400" u="sng" dirty="0">
                <a:solidFill>
                  <a:srgbClr val="FFFF00"/>
                </a:solidFill>
                <a:hlinkClick r:id="rId14"/>
              </a:rPr>
              <a:t>http://theinspiredclassroom.blogspot.com/</a:t>
            </a:r>
            <a:r>
              <a:rPr lang="en-US" sz="1400" dirty="0">
                <a:solidFill>
                  <a:srgbClr val="FFFF00"/>
                </a:solidFill>
              </a:rPr>
              <a:t> excellent</a:t>
            </a:r>
          </a:p>
          <a:p>
            <a:r>
              <a:rPr lang="en-US" sz="1400" u="sng" dirty="0">
                <a:solidFill>
                  <a:srgbClr val="FFFF00"/>
                </a:solidFill>
                <a:hlinkClick r:id="rId15"/>
              </a:rPr>
              <a:t>http://spendadayinsecondgrade.blogspot.com</a:t>
            </a:r>
            <a:r>
              <a:rPr lang="en-US" sz="1400" dirty="0">
                <a:solidFill>
                  <a:srgbClr val="FFFF00"/>
                </a:solidFill>
              </a:rPr>
              <a:t> excellent</a:t>
            </a:r>
          </a:p>
          <a:p>
            <a:r>
              <a:rPr lang="en-US" sz="1400" u="sng" dirty="0">
                <a:solidFill>
                  <a:srgbClr val="FFFF00"/>
                </a:solidFill>
                <a:hlinkClick r:id="rId16"/>
              </a:rPr>
              <a:t>http://www.3rdgradegridiron.com/</a:t>
            </a:r>
            <a:r>
              <a:rPr lang="en-US" sz="1400" dirty="0">
                <a:solidFill>
                  <a:srgbClr val="FFFF00"/>
                </a:solidFill>
              </a:rPr>
              <a:t> 3</a:t>
            </a:r>
            <a:r>
              <a:rPr lang="en-US" sz="1400" baseline="30000" dirty="0">
                <a:solidFill>
                  <a:srgbClr val="FFFF00"/>
                </a:solidFill>
              </a:rPr>
              <a:t>rd</a:t>
            </a:r>
            <a:r>
              <a:rPr lang="en-US" sz="1400" dirty="0">
                <a:solidFill>
                  <a:srgbClr val="FFFF00"/>
                </a:solidFill>
              </a:rPr>
              <a:t> grade</a:t>
            </a:r>
          </a:p>
          <a:p>
            <a:r>
              <a:rPr lang="en-US" sz="1400" u="sng" dirty="0">
                <a:solidFill>
                  <a:srgbClr val="FFFF00"/>
                </a:solidFill>
                <a:hlinkClick r:id="rId17"/>
              </a:rPr>
              <a:t>http://pinterest.com/rommyev/writing/</a:t>
            </a:r>
            <a:r>
              <a:rPr lang="en-US" sz="1400" dirty="0">
                <a:solidFill>
                  <a:srgbClr val="FFFF00"/>
                </a:solidFill>
              </a:rPr>
              <a:t>  documents</a:t>
            </a:r>
          </a:p>
          <a:p>
            <a:r>
              <a:rPr lang="en-US" sz="1400" b="1" dirty="0">
                <a:solidFill>
                  <a:srgbClr val="FFFF00"/>
                </a:solidFill>
              </a:rPr>
              <a:t>ask questions</a:t>
            </a:r>
            <a:endParaRPr lang="en-US" sz="1400" dirty="0">
              <a:solidFill>
                <a:srgbClr val="FFFF00"/>
              </a:solidFill>
            </a:endParaRPr>
          </a:p>
          <a:p>
            <a:r>
              <a:rPr lang="en-US" sz="1400" u="sng" dirty="0">
                <a:solidFill>
                  <a:srgbClr val="FFFF00"/>
                </a:solidFill>
                <a:hlinkClick r:id="rId18"/>
              </a:rPr>
              <a:t>http://www.italki.com</a:t>
            </a:r>
            <a:endParaRPr lang="en-US" sz="1400" dirty="0">
              <a:solidFill>
                <a:srgbClr val="FFFF00"/>
              </a:solidFill>
            </a:endParaRPr>
          </a:p>
          <a:p>
            <a:r>
              <a:rPr lang="en-US" sz="1400" b="1" dirty="0">
                <a:solidFill>
                  <a:srgbClr val="FFFF00"/>
                </a:solidFill>
              </a:rPr>
              <a:t>Sample newspaper</a:t>
            </a:r>
            <a:endParaRPr lang="en-US" sz="1400" dirty="0">
              <a:solidFill>
                <a:srgbClr val="FFFF00"/>
              </a:solidFill>
            </a:endParaRPr>
          </a:p>
          <a:p>
            <a:r>
              <a:rPr lang="en-US" sz="1400" u="sng" dirty="0">
                <a:solidFill>
                  <a:srgbClr val="FFFF00"/>
                </a:solidFill>
                <a:hlinkClick r:id="rId19"/>
              </a:rPr>
              <a:t>http://www.weeklyreader.com/classroom-magazines-for-kids/</a:t>
            </a:r>
            <a:endParaRPr lang="en-US" sz="1400" dirty="0">
              <a:solidFill>
                <a:srgbClr val="FFFF00"/>
              </a:solidFill>
            </a:endParaRPr>
          </a:p>
          <a:p>
            <a:r>
              <a:rPr lang="en-US" sz="1400" b="1" dirty="0">
                <a:solidFill>
                  <a:srgbClr val="FFFF00"/>
                </a:solidFill>
              </a:rPr>
              <a:t>Newspaper-interactive-interesting</a:t>
            </a:r>
            <a:endParaRPr lang="en-US" sz="1400" dirty="0">
              <a:solidFill>
                <a:srgbClr val="FFFF00"/>
              </a:solidFill>
            </a:endParaRPr>
          </a:p>
          <a:p>
            <a:r>
              <a:rPr lang="en-US" sz="1400" u="sng" dirty="0">
                <a:solidFill>
                  <a:srgbClr val="FFFF00"/>
                </a:solidFill>
                <a:hlinkClick r:id="rId20"/>
              </a:rPr>
              <a:t>http://www.english-online.at/</a:t>
            </a:r>
            <a:endParaRPr lang="en-US" sz="1400" dirty="0">
              <a:solidFill>
                <a:srgbClr val="FFFF00"/>
              </a:solidFill>
            </a:endParaRPr>
          </a:p>
          <a:p>
            <a:r>
              <a:rPr lang="en-US" sz="1400" u="sng" dirty="0">
                <a:solidFill>
                  <a:srgbClr val="FFFF00"/>
                </a:solidFill>
                <a:hlinkClick r:id="rId21"/>
              </a:rPr>
              <a:t>http://www.amazingclassroom.com/newsletters/newsletter_3.asp</a:t>
            </a:r>
            <a:endParaRPr lang="en-US" sz="1400" dirty="0">
              <a:solidFill>
                <a:srgbClr val="FFFF00"/>
              </a:solidFill>
            </a:endParaRPr>
          </a:p>
          <a:p>
            <a:r>
              <a:rPr lang="en-US" sz="1400" u="sng" dirty="0">
                <a:solidFill>
                  <a:srgbClr val="FFFF00"/>
                </a:solidFill>
                <a:hlinkClick r:id="rId22"/>
              </a:rPr>
              <a:t>http://www.sparklebox.co.uk/literacy/writing/frames/#.UOYyQG9X1uN</a:t>
            </a:r>
            <a:endParaRPr lang="en-US" sz="1400" dirty="0">
              <a:solidFill>
                <a:srgbClr val="FFFF00"/>
              </a:solidFill>
            </a:endParaRPr>
          </a:p>
          <a:p>
            <a:r>
              <a:rPr lang="en-US" sz="1400" b="1" dirty="0">
                <a:solidFill>
                  <a:srgbClr val="FFFF00"/>
                </a:solidFill>
              </a:rPr>
              <a:t>online newspaper</a:t>
            </a:r>
            <a:endParaRPr lang="en-US" sz="1400" dirty="0">
              <a:solidFill>
                <a:srgbClr val="FFFF00"/>
              </a:solidFill>
            </a:endParaRPr>
          </a:p>
          <a:p>
            <a:r>
              <a:rPr lang="en-US" sz="1400" u="sng" dirty="0">
                <a:solidFill>
                  <a:srgbClr val="FFFF00"/>
                </a:solidFill>
                <a:hlinkClick r:id="rId23"/>
              </a:rPr>
              <a:t>http://www.readwritethink.org/files/resources/interactives/Printing_Press/</a:t>
            </a:r>
            <a:endParaRPr lang="en-US" sz="1400" dirty="0">
              <a:solidFill>
                <a:srgbClr val="FFFF00"/>
              </a:solidFill>
            </a:endParaRPr>
          </a:p>
          <a:p>
            <a:r>
              <a:rPr lang="en-US" sz="1400" b="1" dirty="0">
                <a:solidFill>
                  <a:srgbClr val="FFFF00"/>
                </a:solidFill>
              </a:rPr>
              <a:t>amazing</a:t>
            </a:r>
            <a:endParaRPr lang="en-US" sz="1400" dirty="0">
              <a:solidFill>
                <a:srgbClr val="FFFF00"/>
              </a:solidFill>
            </a:endParaRPr>
          </a:p>
          <a:p>
            <a:r>
              <a:rPr lang="en-US" sz="1400" u="sng" dirty="0">
                <a:solidFill>
                  <a:srgbClr val="FFFF00"/>
                </a:solidFill>
                <a:hlinkClick r:id="rId24"/>
              </a:rPr>
              <a:t>http://pinterest.com/source/amazingclassroom.com/</a:t>
            </a:r>
            <a:endParaRPr lang="en-US" sz="1400" dirty="0">
              <a:solidFill>
                <a:srgbClr val="FFFF00"/>
              </a:solidFill>
            </a:endParaRPr>
          </a:p>
          <a:p>
            <a:r>
              <a:rPr lang="en-US" sz="1400" b="1" dirty="0" err="1">
                <a:solidFill>
                  <a:srgbClr val="FFFF00"/>
                </a:solidFill>
              </a:rPr>
              <a:t>Quizlet</a:t>
            </a:r>
            <a:endParaRPr lang="en-US" sz="1400" dirty="0">
              <a:solidFill>
                <a:srgbClr val="FFFF00"/>
              </a:solidFill>
            </a:endParaRPr>
          </a:p>
          <a:p>
            <a:r>
              <a:rPr lang="en-US" sz="1400" u="sng" dirty="0">
                <a:solidFill>
                  <a:srgbClr val="FFFF00"/>
                </a:solidFill>
                <a:hlinkClick r:id="rId25"/>
              </a:rPr>
              <a:t>http://quizlet.com/</a:t>
            </a:r>
            <a:endParaRPr lang="en-US" sz="1400" dirty="0">
              <a:solidFill>
                <a:srgbClr val="FFFF00"/>
              </a:solidFill>
            </a:endParaRPr>
          </a:p>
          <a:p>
            <a:r>
              <a:rPr lang="en-US" sz="1400" b="1" dirty="0">
                <a:solidFill>
                  <a:srgbClr val="FFFF00"/>
                </a:solidFill>
              </a:rPr>
              <a:t>organizers</a:t>
            </a:r>
            <a:endParaRPr lang="en-US" sz="1400" dirty="0">
              <a:solidFill>
                <a:srgbClr val="FFFF00"/>
              </a:solidFill>
            </a:endParaRPr>
          </a:p>
          <a:p>
            <a:r>
              <a:rPr lang="en-US" sz="1400" u="sng" dirty="0">
                <a:solidFill>
                  <a:srgbClr val="FFFF00"/>
                </a:solidFill>
                <a:hlinkClick r:id="rId26"/>
              </a:rPr>
              <a:t>http://pinterest.com/source/worksheetplace.com/</a:t>
            </a:r>
            <a:endParaRPr lang="en-US" sz="1400" dirty="0">
              <a:solidFill>
                <a:srgbClr val="FFFF00"/>
              </a:solidFill>
            </a:endParaRPr>
          </a:p>
          <a:p>
            <a:r>
              <a:rPr lang="en-US" sz="1400" u="sng" dirty="0">
                <a:solidFill>
                  <a:srgbClr val="FFFF00"/>
                </a:solidFill>
                <a:hlinkClick r:id="rId27"/>
              </a:rPr>
              <a:t>http://pinterest.com/texasaggieteach/education/</a:t>
            </a:r>
            <a:endParaRPr lang="en-US" sz="1400" dirty="0">
              <a:solidFill>
                <a:srgbClr val="FFFF00"/>
              </a:solidFill>
            </a:endParaRPr>
          </a:p>
          <a:p>
            <a:r>
              <a:rPr lang="en-US" sz="1400" b="1" dirty="0">
                <a:solidFill>
                  <a:srgbClr val="FFFF00"/>
                </a:solidFill>
              </a:rPr>
              <a:t>reading</a:t>
            </a:r>
            <a:endParaRPr lang="en-US" sz="1400" dirty="0">
              <a:solidFill>
                <a:srgbClr val="FFFF00"/>
              </a:solidFill>
            </a:endParaRPr>
          </a:p>
          <a:p>
            <a:r>
              <a:rPr lang="en-US" sz="1400" u="sng" dirty="0">
                <a:solidFill>
                  <a:srgbClr val="FFFF00"/>
                </a:solidFill>
                <a:hlinkClick r:id="rId28"/>
              </a:rPr>
              <a:t>http://worksheetplace.com/index.php?function=DisplayCategory&amp;showCategory=Y&amp;links=2&amp;id=88&amp;link1=43&amp;link2=88</a:t>
            </a:r>
            <a:endParaRPr lang="en-US" sz="1400" dirty="0">
              <a:solidFill>
                <a:srgbClr val="FFFF00"/>
              </a:solidFill>
            </a:endParaRPr>
          </a:p>
          <a:p>
            <a:r>
              <a:rPr lang="en-US" sz="1400" b="1" dirty="0">
                <a:solidFill>
                  <a:srgbClr val="FFFF00"/>
                </a:solidFill>
              </a:rPr>
              <a:t>Cause and effect</a:t>
            </a:r>
            <a:endParaRPr lang="en-US" sz="1400" dirty="0">
              <a:solidFill>
                <a:srgbClr val="FFFF00"/>
              </a:solidFill>
            </a:endParaRPr>
          </a:p>
          <a:p>
            <a:r>
              <a:rPr lang="en-US" sz="1400" u="sng" dirty="0">
                <a:solidFill>
                  <a:srgbClr val="FFFF00"/>
                </a:solidFill>
                <a:hlinkClick r:id="rId29"/>
              </a:rPr>
              <a:t>http://www.educationoasis.com/curriculum/GO/cause_effect.htm</a:t>
            </a:r>
            <a:endParaRPr lang="en-US" sz="1400" dirty="0">
              <a:solidFill>
                <a:srgbClr val="FFFF00"/>
              </a:solidFill>
            </a:endParaRPr>
          </a:p>
          <a:p>
            <a:r>
              <a:rPr lang="en-US" sz="1400" b="1" dirty="0" err="1">
                <a:solidFill>
                  <a:srgbClr val="FFFF00"/>
                </a:solidFill>
              </a:rPr>
              <a:t>Elif</a:t>
            </a:r>
            <a:r>
              <a:rPr lang="en-US" sz="1400" b="1" dirty="0">
                <a:solidFill>
                  <a:srgbClr val="FFFF00"/>
                </a:solidFill>
              </a:rPr>
              <a:t> </a:t>
            </a:r>
            <a:r>
              <a:rPr lang="en-US" sz="1400" b="1" dirty="0" err="1">
                <a:solidFill>
                  <a:srgbClr val="FFFF00"/>
                </a:solidFill>
              </a:rPr>
              <a:t>safak</a:t>
            </a:r>
            <a:endParaRPr lang="en-US" sz="1400" dirty="0">
              <a:solidFill>
                <a:srgbClr val="FFFF00"/>
              </a:solidFill>
            </a:endParaRPr>
          </a:p>
          <a:p>
            <a:r>
              <a:rPr lang="en-US" sz="1400" u="sng" dirty="0">
                <a:solidFill>
                  <a:srgbClr val="FFFF00"/>
                </a:solidFill>
                <a:hlinkClick r:id="rId30"/>
              </a:rPr>
              <a:t>http://pinterest.com/elifshafak/</a:t>
            </a:r>
            <a:endParaRPr lang="en-US" sz="1400" dirty="0">
              <a:solidFill>
                <a:srgbClr val="FFFF00"/>
              </a:solidFill>
            </a:endParaRPr>
          </a:p>
          <a:p>
            <a:r>
              <a:rPr lang="en-US" sz="1400" u="sng" dirty="0">
                <a:solidFill>
                  <a:srgbClr val="FFFF00"/>
                </a:solidFill>
                <a:hlinkClick r:id="rId31"/>
              </a:rPr>
              <a:t>http://pinterest.com/kristinaelt/2-primary-school/</a:t>
            </a:r>
            <a:endParaRPr lang="en-US" sz="1400" dirty="0">
              <a:solidFill>
                <a:srgbClr val="FFFF00"/>
              </a:solidFill>
            </a:endParaRPr>
          </a:p>
          <a:p>
            <a:r>
              <a:rPr lang="en-US" sz="1400" b="1" dirty="0" err="1">
                <a:solidFill>
                  <a:srgbClr val="FFFF00"/>
                </a:solidFill>
              </a:rPr>
              <a:t>documentes</a:t>
            </a:r>
            <a:endParaRPr lang="en-US" sz="1400" dirty="0">
              <a:solidFill>
                <a:srgbClr val="FFFF00"/>
              </a:solidFill>
            </a:endParaRPr>
          </a:p>
          <a:p>
            <a:r>
              <a:rPr lang="en-US" sz="1400" u="sng" dirty="0">
                <a:solidFill>
                  <a:srgbClr val="FFFF00"/>
                </a:solidFill>
                <a:hlinkClick r:id="rId32"/>
              </a:rPr>
              <a:t>http://www.sanjuan.edu/webpages/gguthrie/technology.cfm</a:t>
            </a:r>
            <a:endParaRPr lang="en-US" sz="1400" dirty="0">
              <a:solidFill>
                <a:srgbClr val="FFFF00"/>
              </a:solidFill>
            </a:endParaRPr>
          </a:p>
          <a:p>
            <a:r>
              <a:rPr lang="en-US" sz="1400" b="1" dirty="0">
                <a:solidFill>
                  <a:srgbClr val="FFFF00"/>
                </a:solidFill>
              </a:rPr>
              <a:t>GRAPHIC ORGANIZERS</a:t>
            </a:r>
            <a:endParaRPr lang="en-US" sz="1400" dirty="0">
              <a:solidFill>
                <a:srgbClr val="FFFF00"/>
              </a:solidFill>
            </a:endParaRPr>
          </a:p>
          <a:p>
            <a:r>
              <a:rPr lang="en-US" sz="1400" b="1" u="sng" dirty="0">
                <a:solidFill>
                  <a:srgbClr val="FFFF00"/>
                </a:solidFill>
                <a:hlinkClick r:id="rId33"/>
              </a:rPr>
              <a:t>http://www.vrml.k12.la.us/2nd/more/graphic_organizers.htm</a:t>
            </a:r>
            <a:endParaRPr lang="en-US" sz="1400" dirty="0">
              <a:solidFill>
                <a:srgbClr val="FFFF00"/>
              </a:solidFill>
            </a:endParaRPr>
          </a:p>
          <a:p>
            <a:r>
              <a:rPr lang="en-US" sz="1400" b="1" u="sng" dirty="0">
                <a:solidFill>
                  <a:srgbClr val="FFFF00"/>
                </a:solidFill>
                <a:hlinkClick r:id="rId34"/>
              </a:rPr>
              <a:t>http://www.graphic.org/brainst.html</a:t>
            </a:r>
            <a:endParaRPr lang="en-US" sz="1400" dirty="0">
              <a:solidFill>
                <a:srgbClr val="FFFF00"/>
              </a:solidFill>
            </a:endParaRPr>
          </a:p>
          <a:p>
            <a:r>
              <a:rPr lang="en-US" sz="1400" b="1" u="sng" dirty="0">
                <a:solidFill>
                  <a:srgbClr val="FFFF00"/>
                </a:solidFill>
                <a:hlinkClick r:id="rId35"/>
              </a:rPr>
              <a:t>http://my.hrw.com/nsmedia/intgos/html/igo.htm</a:t>
            </a:r>
            <a:endParaRPr lang="en-US" sz="1400" dirty="0">
              <a:solidFill>
                <a:srgbClr val="FFFF00"/>
              </a:solidFill>
            </a:endParaRPr>
          </a:p>
          <a:p>
            <a:r>
              <a:rPr lang="en-US" sz="1400" b="1" u="sng" dirty="0">
                <a:solidFill>
                  <a:srgbClr val="FFFF00"/>
                </a:solidFill>
                <a:hlinkClick r:id="rId36"/>
              </a:rPr>
              <a:t>http://www.layers-of-learning.com/book-report-cards/</a:t>
            </a:r>
            <a:endParaRPr lang="en-US" sz="1400" dirty="0">
              <a:solidFill>
                <a:srgbClr val="FFFF00"/>
              </a:solidFill>
            </a:endParaRPr>
          </a:p>
          <a:p>
            <a:r>
              <a:rPr lang="en-US" sz="1400" b="1" u="sng" dirty="0">
                <a:solidFill>
                  <a:srgbClr val="FFFF00"/>
                </a:solidFill>
                <a:hlinkClick r:id="rId37"/>
              </a:rPr>
              <a:t>http://www.eduplace.com/graphicorganizer/</a:t>
            </a:r>
            <a:endParaRPr lang="en-US" sz="1400" dirty="0">
              <a:solidFill>
                <a:srgbClr val="FFFF00"/>
              </a:solidFill>
            </a:endParaRPr>
          </a:p>
          <a:p>
            <a:r>
              <a:rPr lang="en-US" sz="1400" b="1" dirty="0">
                <a:solidFill>
                  <a:srgbClr val="FFFF00"/>
                </a:solidFill>
              </a:rPr>
              <a:t>discussion</a:t>
            </a:r>
            <a:endParaRPr lang="en-US" sz="1400" dirty="0">
              <a:solidFill>
                <a:srgbClr val="FFFF00"/>
              </a:solidFill>
            </a:endParaRPr>
          </a:p>
          <a:p>
            <a:r>
              <a:rPr lang="en-US" sz="1400" b="1" u="sng" dirty="0">
                <a:solidFill>
                  <a:srgbClr val="FFFF00"/>
                </a:solidFill>
                <a:hlinkClick r:id="rId38"/>
              </a:rPr>
              <a:t>http://www.proteacher.net/discussions/showthread.php?t=390020</a:t>
            </a:r>
            <a:endParaRPr lang="en-US" sz="1400" dirty="0">
              <a:solidFill>
                <a:srgbClr val="FFFF00"/>
              </a:solidFill>
            </a:endParaRPr>
          </a:p>
          <a:p>
            <a:r>
              <a:rPr lang="en-US" sz="1400" b="1" dirty="0">
                <a:solidFill>
                  <a:srgbClr val="FFFF00"/>
                </a:solidFill>
              </a:rPr>
              <a:t>science </a:t>
            </a:r>
            <a:endParaRPr lang="en-US" sz="1400" dirty="0">
              <a:solidFill>
                <a:srgbClr val="FFFF00"/>
              </a:solidFill>
            </a:endParaRPr>
          </a:p>
          <a:p>
            <a:r>
              <a:rPr lang="en-US" sz="1400" b="1" u="sng" dirty="0">
                <a:solidFill>
                  <a:srgbClr val="FFFF00"/>
                </a:solidFill>
                <a:hlinkClick r:id="rId39"/>
              </a:rPr>
              <a:t>http://www.layers-of-learning.com/the-scientific-method/</a:t>
            </a:r>
            <a:endParaRPr lang="en-US" sz="1400" dirty="0">
              <a:solidFill>
                <a:srgbClr val="FFFF00"/>
              </a:solidFill>
            </a:endParaRPr>
          </a:p>
          <a:p>
            <a:r>
              <a:rPr lang="en-US" sz="1400" b="1" dirty="0">
                <a:solidFill>
                  <a:srgbClr val="FFFF00"/>
                </a:solidFill>
              </a:rPr>
              <a:t>great schools</a:t>
            </a:r>
            <a:endParaRPr lang="en-US" sz="1400" dirty="0">
              <a:solidFill>
                <a:srgbClr val="FFFF00"/>
              </a:solidFill>
            </a:endParaRPr>
          </a:p>
          <a:p>
            <a:r>
              <a:rPr lang="en-US" sz="1400" b="1" u="sng" dirty="0">
                <a:solidFill>
                  <a:srgbClr val="FFFF00"/>
                </a:solidFill>
                <a:hlinkClick r:id="rId40"/>
              </a:rPr>
              <a:t>http://www.greatschools.org/</a:t>
            </a:r>
            <a:endParaRPr lang="en-US" sz="1400" dirty="0">
              <a:solidFill>
                <a:srgbClr val="FFFF00"/>
              </a:solidFill>
            </a:endParaRPr>
          </a:p>
        </p:txBody>
      </p:sp>
    </p:spTree>
    <p:extLst>
      <p:ext uri="{BB962C8B-B14F-4D97-AF65-F5344CB8AC3E}">
        <p14:creationId xmlns:p14="http://schemas.microsoft.com/office/powerpoint/2010/main" val="1666078310"/>
      </p:ext>
    </p:extLst>
  </p:cSld>
  <p:clrMapOvr>
    <a:masterClrMapping/>
  </p:clrMapOvr>
  <p:transition>
    <p:rand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428A883-AB28-4C33-A8B6-AB94906FECF3}" type="slidenum">
              <a:rPr lang="en-US"/>
              <a:pPr/>
              <a:t>92</a:t>
            </a:fld>
            <a:endParaRPr lang="en-US"/>
          </a:p>
        </p:txBody>
      </p:sp>
      <p:sp>
        <p:nvSpPr>
          <p:cNvPr id="25602" name="Rectangle 2"/>
          <p:cNvSpPr>
            <a:spLocks noGrp="1" noChangeArrowheads="1"/>
          </p:cNvSpPr>
          <p:nvPr>
            <p:ph type="title"/>
          </p:nvPr>
        </p:nvSpPr>
        <p:spPr>
          <a:xfrm>
            <a:off x="1066800" y="304800"/>
            <a:ext cx="7543800" cy="747936"/>
          </a:xfrm>
        </p:spPr>
        <p:style>
          <a:lnRef idx="0">
            <a:schemeClr val="accent1"/>
          </a:lnRef>
          <a:fillRef idx="3">
            <a:schemeClr val="accent1"/>
          </a:fillRef>
          <a:effectRef idx="3">
            <a:schemeClr val="accent1"/>
          </a:effectRef>
          <a:fontRef idx="minor">
            <a:schemeClr val="lt1"/>
          </a:fontRef>
        </p:style>
        <p:txBody>
          <a:bodyPr/>
          <a:lstStyle/>
          <a:p>
            <a:pPr algn="ctr"/>
            <a:r>
              <a:rPr lang="tr-TR" dirty="0" smtClean="0"/>
              <a:t>LİNKLER</a:t>
            </a:r>
            <a:endParaRPr lang="en-US" dirty="0"/>
          </a:p>
        </p:txBody>
      </p:sp>
      <p:sp>
        <p:nvSpPr>
          <p:cNvPr id="6" name="Content Placeholder 5"/>
          <p:cNvSpPr>
            <a:spLocks noGrp="1"/>
          </p:cNvSpPr>
          <p:nvPr>
            <p:ph idx="1"/>
          </p:nvPr>
        </p:nvSpPr>
        <p:spPr>
          <a:xfrm>
            <a:off x="1066800" y="1556792"/>
            <a:ext cx="7543800" cy="4114800"/>
          </a:xfrm>
        </p:spPr>
        <p:txBody>
          <a:bodyPr/>
          <a:lstStyle/>
          <a:p>
            <a:r>
              <a:rPr lang="en-US" u="sng" dirty="0" smtClean="0">
                <a:hlinkClick r:id="rId2"/>
              </a:rPr>
              <a:t>http://www.ehow.com/list_6900032_advantages-portfolio-assessment-techniques.html#ixzz27JYSZ1Dc</a:t>
            </a:r>
            <a:endParaRPr lang="en-US" dirty="0" smtClean="0"/>
          </a:p>
          <a:p>
            <a:r>
              <a:rPr lang="en-US" dirty="0" smtClean="0">
                <a:hlinkClick r:id="rId3"/>
              </a:rPr>
              <a:t>http://www.acevokuloncesi.org</a:t>
            </a:r>
            <a:endParaRPr lang="tr-TR" dirty="0" smtClean="0"/>
          </a:p>
          <a:p>
            <a:r>
              <a:rPr lang="en-US" dirty="0" smtClean="0">
                <a:hlinkClick r:id="rId4"/>
              </a:rPr>
              <a:t>http://www.sosyalbilgilerci.com</a:t>
            </a:r>
            <a:endParaRPr lang="tr-TR" dirty="0" smtClean="0"/>
          </a:p>
          <a:p>
            <a:r>
              <a:rPr lang="en-US" dirty="0" smtClean="0">
                <a:hlinkClick r:id="rId5"/>
              </a:rPr>
              <a:t>http://www.tev.org.tr</a:t>
            </a:r>
            <a:endParaRPr lang="en-US" dirty="0"/>
          </a:p>
        </p:txBody>
      </p:sp>
    </p:spTree>
    <p:extLst>
      <p:ext uri="{BB962C8B-B14F-4D97-AF65-F5344CB8AC3E}">
        <p14:creationId xmlns:p14="http://schemas.microsoft.com/office/powerpoint/2010/main" val="1883850067"/>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5233</TotalTime>
  <Words>2383</Words>
  <Application>Microsoft Office PowerPoint</Application>
  <PresentationFormat>On-screen Show (4:3)</PresentationFormat>
  <Paragraphs>431</Paragraphs>
  <Slides>92</Slides>
  <Notes>7</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92</vt:i4>
      </vt:variant>
    </vt:vector>
  </HeadingPairs>
  <TitlesOfParts>
    <vt:vector size="95" baseType="lpstr">
      <vt:lpstr>Shimmer</vt:lpstr>
      <vt:lpstr>1_Shimmer</vt:lpstr>
      <vt:lpstr>Acrobat Document</vt:lpstr>
      <vt:lpstr>   ‘Portfolio’  PROJECT BASET LEARNING ‘A Way to Shine’  </vt:lpstr>
      <vt:lpstr>PowerPoint Presentation</vt:lpstr>
      <vt:lpstr>PowerPoint Presentation</vt:lpstr>
      <vt:lpstr>Öğrencinin sesini, rengini, parmak izini okul duvarlarına , gazetesine, aile hayatına ve geleceğine yansıtan bir öğretim sistemimiz var mı? </vt:lpstr>
      <vt:lpstr>FUTURE LEARNING</vt:lpstr>
      <vt:lpstr>Proje Tabanlı Eğitim Ne Zaman Başlamıştır?</vt:lpstr>
      <vt:lpstr>Proje Tabanlı Eğitim Nedir?</vt:lpstr>
      <vt:lpstr>PowerPoint Presentation</vt:lpstr>
      <vt:lpstr>Geleneksel Öğrenme ve Proje Tabanlı Öğrenme Farkı Nedir?</vt:lpstr>
      <vt:lpstr>Geleneksel Öğrenme ve Proje Tabanlı Öğrenme Farkı Nedir?</vt:lpstr>
      <vt:lpstr>Proje Tabanlı Öğrenme ve Etkinlik Temelli Öğrenmede Nasıl  Bir İlişkisi Nedir?</vt:lpstr>
      <vt:lpstr>Neden Proje Tabanlı Eğitim ? </vt:lpstr>
      <vt:lpstr>Neden Proje Tabanlı Eğitim ? </vt:lpstr>
      <vt:lpstr>Proje Tabanlı Öğrenme İşleyişi</vt:lpstr>
      <vt:lpstr>Proje Tabanlı Öğrenmede  Konu Tespiti Nasıl Yapılır? </vt:lpstr>
      <vt:lpstr>Proje Tabanlı Öğrenmede  İşleyiş Nasıldır? </vt:lpstr>
      <vt:lpstr>Projenin Sunulması? </vt:lpstr>
      <vt:lpstr>Proje Tabanlı Öğrenme Dikkat Edilecek Hususlar?</vt:lpstr>
      <vt:lpstr>PowerPoint Presentation</vt:lpstr>
      <vt:lpstr>Proje Tabanlı Öğrenmenin Öğrenciye Yansımaları Nelerdir? 1 </vt:lpstr>
      <vt:lpstr>Proje Tabanlı Eğitimin Olumlu Yansımaları  2</vt:lpstr>
      <vt:lpstr>Proje Tabanlı Eğitimin Olumlu Yansımaları 3 </vt:lpstr>
      <vt:lpstr>Portfolio Hazırlamanın  Olumlu Yansımaları 4 </vt:lpstr>
      <vt:lpstr>PowerPoint Presentation</vt:lpstr>
      <vt:lpstr>Proje Tabanlı Öğrenme de Portfolionun Yeri Nedir?</vt:lpstr>
      <vt:lpstr>Portfolio ile Öğrenci Tanıma </vt:lpstr>
      <vt:lpstr>PROJE/PORTFOLIO UYGULAMALARI</vt:lpstr>
      <vt:lpstr>Etkinlikliklerin Sunum Şekli, Müstakil Gün ve Saat Ayarlanması?</vt:lpstr>
      <vt:lpstr>Puanlama ve Değerlendirme</vt:lpstr>
      <vt:lpstr>PROJE ÇEŞİTLERİ</vt:lpstr>
      <vt:lpstr>Proje -Portfolio Çeşitleri </vt:lpstr>
      <vt:lpstr>Proje -Portfolio Örnekleri</vt:lpstr>
      <vt:lpstr>Story Map</vt:lpstr>
      <vt:lpstr>PowerPoint Presentation</vt:lpstr>
      <vt:lpstr>GRAFİK ORGANIZER(ler)</vt:lpstr>
      <vt:lpstr>Grafik Organizer Nedir?</vt:lpstr>
      <vt:lpstr>GRAFİK ORGANIZERLERİN-avantajları </vt:lpstr>
      <vt:lpstr>PowerPoint Presentation</vt:lpstr>
      <vt:lpstr>BIRAYATI PİLOT UYGULAMASI </vt:lpstr>
      <vt:lpstr>My Goals</vt:lpstr>
      <vt:lpstr>PowerPoint Presentation</vt:lpstr>
      <vt:lpstr>Likenesses &amp; Differences</vt:lpstr>
      <vt:lpstr>PowerPoint Presentation</vt:lpstr>
      <vt:lpstr>PowerPoint Presentation</vt:lpstr>
      <vt:lpstr>PowerPoint Presentation</vt:lpstr>
      <vt:lpstr>INTERVIEW</vt:lpstr>
      <vt:lpstr>PowerPoint Presentation</vt:lpstr>
      <vt:lpstr>PowerPoint Presentation</vt:lpstr>
      <vt:lpstr>PowerPoint Presentation</vt:lpstr>
      <vt:lpstr>PowerPoint Presentation</vt:lpstr>
      <vt:lpstr>Proje hazırlama videosu</vt:lpstr>
      <vt:lpstr>MATH</vt:lpstr>
      <vt:lpstr>PowerPoint Presentation</vt:lpstr>
      <vt:lpstr>MONTHLY NEWSPAPER</vt:lpstr>
      <vt:lpstr>PowerPoint Presentation</vt:lpstr>
      <vt:lpstr>PowerPoint Presentation</vt:lpstr>
      <vt:lpstr>SONG </vt:lpstr>
      <vt:lpstr>PowerPoint Presentation</vt:lpstr>
      <vt:lpstr>SHORT STORY</vt:lpstr>
      <vt:lpstr>PowerPoint Presentation</vt:lpstr>
      <vt:lpstr>PowerPoint Presentation</vt:lpstr>
      <vt:lpstr>DİN DERSİ</vt:lpstr>
      <vt:lpstr>PowerPoint Presentation</vt:lpstr>
      <vt:lpstr>PowerPoint Presentation</vt:lpstr>
      <vt:lpstr>PowerPoint Presentation</vt:lpstr>
      <vt:lpstr>Müfredat Örneği</vt:lpstr>
      <vt:lpstr>PowerPoint Presentation</vt:lpstr>
      <vt:lpstr>PowerPoint Presentation</vt:lpstr>
      <vt:lpstr>Diğer Diller</vt:lpstr>
      <vt:lpstr>PowerPoint Presentation</vt:lpstr>
      <vt:lpstr>Pano/Duvar</vt:lpstr>
      <vt:lpstr>PowerPoint Presentation</vt:lpstr>
      <vt:lpstr>TEKLİFLER 2</vt:lpstr>
      <vt:lpstr>Proje Tabanlı Öğrenmede Mekan, Araç ve Gereç İhtiyacı Nelerdir? </vt:lpstr>
      <vt:lpstr>PowerPoint Presentation</vt:lpstr>
      <vt:lpstr>PowerPoint Presentation</vt:lpstr>
      <vt:lpstr>PowerPoint Presentation</vt:lpstr>
      <vt:lpstr>PROJE TABANLI EĞİTİM DEĞERLENDİRME RAPORU (Birayati 2013, 3. ay – İbrahim Ulu – Şeyma Budak – Gülsüm Taş) </vt:lpstr>
      <vt:lpstr>PowerPoint Presentation</vt:lpstr>
      <vt:lpstr>PowerPoint Presentation</vt:lpstr>
      <vt:lpstr>PowerPoint Presentation</vt:lpstr>
      <vt:lpstr>Öğretmene Bakan Yönü</vt:lpstr>
      <vt:lpstr>Veliye Bakan Yönü</vt:lpstr>
      <vt:lpstr>Grup Çalışmaları</vt:lpstr>
      <vt:lpstr>PowerPoint Presentation</vt:lpstr>
      <vt:lpstr> Çalışmaların Duyrulması  http://fezalar.wordpress.com</vt:lpstr>
      <vt:lpstr>Web Sayfası</vt:lpstr>
      <vt:lpstr>PowerPoint Presentation</vt:lpstr>
      <vt:lpstr>PowerPoint Presentation</vt:lpstr>
      <vt:lpstr>FAYDALI LINKLER</vt:lpstr>
      <vt:lpstr>PowerPoint Presentation</vt:lpstr>
      <vt:lpstr>LİNKLER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Fatih University</dc:title>
  <dc:creator>cherrington</dc:creator>
  <cp:lastModifiedBy>magapk</cp:lastModifiedBy>
  <cp:revision>234</cp:revision>
  <dcterms:created xsi:type="dcterms:W3CDTF">2007-02-19T07:08:02Z</dcterms:created>
  <dcterms:modified xsi:type="dcterms:W3CDTF">2013-03-17T22:26:47Z</dcterms:modified>
</cp:coreProperties>
</file>