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notesMasterIdLst>
    <p:notesMasterId r:id="rId24"/>
  </p:notesMasterIdLst>
  <p:sldIdLst>
    <p:sldId id="256" r:id="rId2"/>
    <p:sldId id="328" r:id="rId3"/>
    <p:sldId id="362" r:id="rId4"/>
    <p:sldId id="355" r:id="rId5"/>
    <p:sldId id="356" r:id="rId6"/>
    <p:sldId id="357" r:id="rId7"/>
    <p:sldId id="358" r:id="rId8"/>
    <p:sldId id="359" r:id="rId9"/>
    <p:sldId id="361" r:id="rId10"/>
    <p:sldId id="363" r:id="rId11"/>
    <p:sldId id="360" r:id="rId12"/>
    <p:sldId id="344" r:id="rId13"/>
    <p:sldId id="346" r:id="rId14"/>
    <p:sldId id="345" r:id="rId15"/>
    <p:sldId id="347" r:id="rId16"/>
    <p:sldId id="348" r:id="rId17"/>
    <p:sldId id="349" r:id="rId18"/>
    <p:sldId id="352" r:id="rId19"/>
    <p:sldId id="350" r:id="rId20"/>
    <p:sldId id="351" r:id="rId21"/>
    <p:sldId id="353" r:id="rId22"/>
    <p:sldId id="354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8"/>
    <a:srgbClr val="72AB55"/>
    <a:srgbClr val="5C9C2C"/>
    <a:srgbClr val="884740"/>
    <a:srgbClr val="9B8E2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0681" autoAdjust="0"/>
  </p:normalViewPr>
  <p:slideViewPr>
    <p:cSldViewPr>
      <p:cViewPr varScale="1">
        <p:scale>
          <a:sx n="66" d="100"/>
          <a:sy n="66" d="100"/>
        </p:scale>
        <p:origin x="-8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F93BB0FB-13B1-4D02-B567-E7A98136912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BFF299-2634-478B-9F25-AE4C93F0A51D}" type="slidenum">
              <a:rPr lang="ru-RU"/>
              <a:pPr/>
              <a:t>1</a:t>
            </a:fld>
            <a:endParaRPr lang="ru-RU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904CC6-A10B-4C12-A68B-7165E89E46D3}" type="slidenum">
              <a:rPr lang="ru-RU"/>
              <a:pPr/>
              <a:t>2</a:t>
            </a:fld>
            <a:endParaRPr lang="ru-RU"/>
          </a:p>
        </p:txBody>
      </p:sp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enquire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UK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UK/US </a:t>
            </a:r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inquire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 /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ɪnˈkwaɪə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r /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verb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 I , T ] to ask someone for information about something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soruşturmak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"Are you staying long?" she enquired. </a:t>
            </a:r>
            <a:endParaRPr lang="en-US" sz="1200" b="0" i="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I'm </a:t>
            </a:r>
            <a:r>
              <a:rPr lang="en-US" sz="1200" b="1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enquiring about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dentists in the area. </a:t>
            </a:r>
            <a:endParaRPr lang="en-US" sz="1200" b="0" i="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enquirer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UK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UK/US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inquirer )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noun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 C ]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soruşturan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enquire after </a:t>
            </a:r>
            <a:r>
              <a:rPr lang="en-US" sz="1200" b="1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sb</a:t>
            </a:r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phrasal verb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UK formal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to ask someone for information about someone else's health and what they are doing, in order to be polite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birini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sorup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soruşturmak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merak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ederek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halini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hatırını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enquire into </a:t>
            </a:r>
            <a:r>
              <a:rPr lang="en-US" sz="1200" b="1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sth</a:t>
            </a:r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phrasal verb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formal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to try to discover the facts about something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araştırmak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soruşturmak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enquire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UK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UK/US </a:t>
            </a:r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inquire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 /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ɪnˈkwaɪə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r /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verb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 I , T ] to ask someone for information about something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soruşturmak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"Are you staying long?" she enquired. </a:t>
            </a:r>
            <a:endParaRPr lang="en-US" sz="1200" b="0" i="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I'm </a:t>
            </a:r>
            <a:r>
              <a:rPr lang="en-US" sz="1200" b="1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enquiring about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dentists in the area. </a:t>
            </a:r>
            <a:endParaRPr lang="en-US" sz="1200" b="0" i="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enquirer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UK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UK/US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inquirer )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noun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 C ]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soruşturan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enquire after </a:t>
            </a:r>
            <a:r>
              <a:rPr lang="en-US" sz="1200" b="1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sb</a:t>
            </a:r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phrasal verb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UK formal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to ask someone for information about someone else's health and what they are doing, in order to be polite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birini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sorup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soruşturmak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merak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ederek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halini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hatırını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enquire into </a:t>
            </a:r>
            <a:r>
              <a:rPr lang="en-US" sz="1200" b="1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sth</a:t>
            </a:r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phrasal verb </a:t>
            </a:r>
            <a:r>
              <a:rPr lang="en-US" sz="1200" b="0" i="0" kern="1200" cap="small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formal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to try to discover the facts about something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araştırmak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soruşturmak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appoint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/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əˈpɔɪnt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/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verb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 T ] to officially choose someone for a job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resmen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atamak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görevlendirmek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He was </a:t>
            </a:r>
            <a:r>
              <a:rPr lang="en-US" sz="1200" b="1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appointed as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company director last year. </a:t>
            </a:r>
            <a:endParaRPr lang="tr-TR" sz="1200" b="0" i="1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determined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/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dɪˈtɜːmɪnd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/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adjective 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wanting to do something very much, and not letting anyone stop you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kararlı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azimli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[ + to do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sth</a:t>
            </a:r>
            <a:r>
              <a:rPr lang="en-US" sz="1200" b="0" i="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] </a:t>
            </a:r>
            <a:r>
              <a:rPr lang="en-US" sz="1200" b="0" i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He's determined to win this match. </a:t>
            </a:r>
            <a:endParaRPr lang="en-US" sz="1200" b="0" i="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B0FB-13B1-4D02-B567-E7A98136912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013BC79-8AC9-4830-A2F8-E2AB6C0A1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09A8C-52F6-46D0-A4BD-DA185C9226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89DF5C2-8B21-4340-87F6-16DA83B6E3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A0CF-8545-409E-8FA1-ED3ED07416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000A-E926-42A5-8E31-B786354C70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81A-237F-4026-8774-32578F0FA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E6130-EC9D-4FD2-AB9E-5DD1DE745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82CD0-ECC0-40DA-A842-D557F5B74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F01B941-6FA2-40D7-A36E-468168FDDC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1009-D23C-4F5C-8E8D-C13EE771F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B10E0-78EF-45EE-88B0-7FD81FF8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3668EB7-0DE4-43DF-A8B5-15CCAC6C29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C:\0-ELT-MAG\SONG\1.SONG%20LAST-MAGPAK\25-GARY-MOORE-stillgothebules.fl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848600" cy="2514600"/>
          </a:xfrm>
        </p:spPr>
        <p:txBody>
          <a:bodyPr/>
          <a:lstStyle/>
          <a:p>
            <a:r>
              <a:rPr lang="tr-TR" sz="2800" b="1" dirty="0" smtClean="0">
                <a:solidFill>
                  <a:schemeClr val="accent2"/>
                </a:solidFill>
              </a:rPr>
              <a:t>Ronaki – Gulan Group</a:t>
            </a:r>
            <a:endParaRPr lang="en-US" sz="2800" b="1" dirty="0">
              <a:solidFill>
                <a:schemeClr val="accent2"/>
              </a:solidFill>
            </a:endParaRPr>
          </a:p>
          <a:p>
            <a:endParaRPr lang="en-US" sz="1600" b="1" dirty="0">
              <a:solidFill>
                <a:schemeClr val="accent2"/>
              </a:solidFill>
            </a:endParaRPr>
          </a:p>
          <a:p>
            <a:r>
              <a:rPr lang="tr-TR" sz="2800" b="1" dirty="0" smtClean="0">
                <a:solidFill>
                  <a:schemeClr val="accent2"/>
                </a:solidFill>
              </a:rPr>
              <a:t>09.00-12.30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838200"/>
            <a:ext cx="8991600" cy="212725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/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tr-TR" sz="4000" dirty="0" smtClean="0">
                <a:solidFill>
                  <a:schemeClr val="tx1"/>
                </a:solidFill>
              </a:rPr>
              <a:t>MARCH 14, 2012</a:t>
            </a:r>
            <a:r>
              <a:rPr lang="en-US" sz="4000" dirty="0">
                <a:solidFill>
                  <a:schemeClr val="tx1"/>
                </a:solidFill>
              </a:rPr>
              <a:t/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 smtClean="0">
                <a:solidFill>
                  <a:schemeClr val="tx1"/>
                </a:solidFill>
              </a:rPr>
              <a:t>LESSONS</a:t>
            </a:r>
            <a:r>
              <a:rPr lang="tr-TR" sz="4000" dirty="0" smtClean="0">
                <a:solidFill>
                  <a:schemeClr val="tx1"/>
                </a:solidFill>
              </a:rPr>
              <a:t>-20-21-22</a:t>
            </a: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UNIT 1: </a:t>
            </a:r>
            <a:r>
              <a:rPr lang="en-US" sz="4000" b="1" dirty="0" smtClean="0">
                <a:solidFill>
                  <a:schemeClr val="tx1"/>
                </a:solidFill>
              </a:rPr>
              <a:t>“</a:t>
            </a:r>
            <a:r>
              <a:rPr lang="tr-TR" sz="4000" b="1" dirty="0" smtClean="0">
                <a:solidFill>
                  <a:schemeClr val="tx1"/>
                </a:solidFill>
              </a:rPr>
              <a:t>Life Style </a:t>
            </a:r>
            <a:r>
              <a:rPr lang="en-US" sz="4000" b="1" dirty="0" smtClean="0">
                <a:solidFill>
                  <a:schemeClr val="tx1"/>
                </a:solidFill>
              </a:rPr>
              <a:t>”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5" name="Picture 4" descr="peace_dove_olive_branch_hg_wh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228600"/>
            <a:ext cx="1447801" cy="103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58200" cy="1093787"/>
          </a:xfrm>
        </p:spPr>
        <p:txBody>
          <a:bodyPr/>
          <a:lstStyle/>
          <a:p>
            <a:pPr algn="ctr"/>
            <a:r>
              <a:rPr lang="en-US" dirty="0"/>
              <a:t>Lesson Plan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905000"/>
            <a:ext cx="8915400" cy="21336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tr-TR" sz="2400" dirty="0" smtClean="0">
                <a:hlinkClick r:id="rId3" action="ppaction://hlinkfile"/>
              </a:rPr>
              <a:t>SONG</a:t>
            </a:r>
            <a:endParaRPr lang="tr-TR" sz="2400" dirty="0" smtClean="0"/>
          </a:p>
          <a:p>
            <a:pPr marL="514350" indent="-514350">
              <a:buNone/>
            </a:pPr>
            <a:r>
              <a:rPr lang="tr-TR" sz="2400" dirty="0" smtClean="0"/>
              <a:t>-</a:t>
            </a:r>
            <a:r>
              <a:rPr lang="tr-TR" sz="2400" dirty="0" smtClean="0"/>
              <a:t>Informal email</a:t>
            </a:r>
          </a:p>
          <a:p>
            <a:pPr marL="514350" indent="-514350">
              <a:buNone/>
            </a:pPr>
            <a:endParaRPr lang="tr-TR" sz="2400" dirty="0" smtClean="0"/>
          </a:p>
        </p:txBody>
      </p:sp>
      <p:pic>
        <p:nvPicPr>
          <p:cNvPr id="4" name="Picture 4" descr="peace_dove_olive_branch_hg_wht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6200" y="0"/>
            <a:ext cx="1447800" cy="1033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" y="1676400"/>
            <a:ext cx="8458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1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Quiz.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 lnSpcReduction="10000"/>
          </a:bodyPr>
          <a:lstStyle/>
          <a:p>
            <a:pPr lvl="0"/>
            <a:r>
              <a:rPr lang="en-US" b="1" dirty="0" smtClean="0"/>
              <a:t>way out  - one way or another - by the way - own way -  </a:t>
            </a:r>
            <a:r>
              <a:rPr lang="tr-TR" b="1" dirty="0" smtClean="0"/>
              <a:t>n</a:t>
            </a:r>
            <a:r>
              <a:rPr lang="en-US" b="1" dirty="0" smtClean="0"/>
              <a:t>o </a:t>
            </a:r>
            <a:r>
              <a:rPr lang="en-US" b="1" dirty="0" smtClean="0"/>
              <a:t>way  - way of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 smtClean="0"/>
              <a:t>We'll find the money to go to Istanbul,___.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 smtClean="0"/>
              <a:t>'Are you going to offer to work over the weekend?' </a:t>
            </a:r>
          </a:p>
          <a:p>
            <a:pPr marL="514350" indent="-514350">
              <a:buNone/>
            </a:pPr>
            <a:r>
              <a:rPr lang="tr-TR" b="1" dirty="0" smtClean="0"/>
              <a:t>        </a:t>
            </a:r>
            <a:r>
              <a:rPr lang="en-US" b="1" dirty="0" smtClean="0"/>
              <a:t>'___!'</a:t>
            </a:r>
            <a:endParaRPr lang="en-US" b="1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b="1" dirty="0" smtClean="0"/>
              <a:t>Some of the tribes’ traditional ___ life is under threat.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 smtClean="0"/>
              <a:t> </a:t>
            </a:r>
            <a:r>
              <a:rPr lang="en-US" b="1" dirty="0" err="1" smtClean="0"/>
              <a:t>Mr</a:t>
            </a:r>
            <a:r>
              <a:rPr lang="en-US" b="1" dirty="0" smtClean="0"/>
              <a:t> Teacher is a man, ___, not a monster.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 smtClean="0"/>
              <a:t>I'm supposed to be going to this meeting at 2.00 and I'm looking for a ___.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 smtClean="0"/>
              <a:t>She always gets her ___ in the end.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1219200"/>
          </a:xfrm>
          <a:gradFill flip="none" rotWithShape="1">
            <a:gsLst>
              <a:gs pos="0">
                <a:srgbClr val="0000C8">
                  <a:shade val="30000"/>
                  <a:satMod val="115000"/>
                </a:srgbClr>
              </a:gs>
              <a:gs pos="50000">
                <a:srgbClr val="0000C8">
                  <a:shade val="67500"/>
                  <a:satMod val="115000"/>
                </a:srgbClr>
              </a:gs>
              <a:gs pos="100000">
                <a:srgbClr val="0000C8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tr-TR" sz="3200" dirty="0" smtClean="0">
                <a:solidFill>
                  <a:schemeClr val="bg1"/>
                </a:solidFill>
              </a:rPr>
              <a:t>5 – Is Carla’s email different from what you expected?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/>
          <a:lstStyle/>
          <a:p>
            <a:pPr marL="514350" indent="-514350" algn="ctr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Please use the following headings as a checklist to find errors in Carla’s email.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Is the reader well informed?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Is the </a:t>
            </a:r>
            <a:r>
              <a:rPr lang="en-US" sz="2600" b="1" u="sng" dirty="0" smtClean="0">
                <a:solidFill>
                  <a:schemeClr val="tx1"/>
                </a:solidFill>
              </a:rPr>
              <a:t>layout</a:t>
            </a:r>
            <a:r>
              <a:rPr lang="en-US" sz="2600" b="1" dirty="0" smtClean="0">
                <a:solidFill>
                  <a:schemeClr val="tx1"/>
                </a:solidFill>
              </a:rPr>
              <a:t> organized</a:t>
            </a:r>
            <a:r>
              <a:rPr lang="tr-TR" sz="2600" b="1" dirty="0" smtClean="0">
                <a:solidFill>
                  <a:schemeClr val="tx1"/>
                </a:solidFill>
              </a:rPr>
              <a:t>? (plan, outline)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Are </a:t>
            </a:r>
            <a:r>
              <a:rPr lang="en-US" sz="2600" b="1" u="sng" dirty="0" smtClean="0">
                <a:solidFill>
                  <a:schemeClr val="tx1"/>
                </a:solidFill>
              </a:rPr>
              <a:t>ideas</a:t>
            </a:r>
            <a:r>
              <a:rPr lang="en-US" sz="2600" b="1" dirty="0" smtClean="0">
                <a:solidFill>
                  <a:schemeClr val="tx1"/>
                </a:solidFill>
              </a:rPr>
              <a:t> linked clearly?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Is the </a:t>
            </a:r>
            <a:r>
              <a:rPr lang="en-US" sz="2600" b="1" u="sng" dirty="0" smtClean="0">
                <a:solidFill>
                  <a:schemeClr val="tx1"/>
                </a:solidFill>
              </a:rPr>
              <a:t>style</a:t>
            </a:r>
            <a:r>
              <a:rPr lang="en-US" sz="2600" b="1" dirty="0" smtClean="0">
                <a:solidFill>
                  <a:schemeClr val="tx1"/>
                </a:solidFill>
              </a:rPr>
              <a:t> appropriate?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Are the </a:t>
            </a:r>
            <a:r>
              <a:rPr lang="en-US" sz="2600" b="1" u="sng" dirty="0" smtClean="0">
                <a:solidFill>
                  <a:schemeClr val="tx1"/>
                </a:solidFill>
              </a:rPr>
              <a:t>opening</a:t>
            </a:r>
            <a:r>
              <a:rPr lang="en-US" sz="2600" b="1" dirty="0" smtClean="0">
                <a:solidFill>
                  <a:schemeClr val="tx1"/>
                </a:solidFill>
              </a:rPr>
              <a:t> and </a:t>
            </a:r>
            <a:r>
              <a:rPr lang="en-US" sz="2600" b="1" u="sng" dirty="0" smtClean="0">
                <a:solidFill>
                  <a:schemeClr val="tx1"/>
                </a:solidFill>
              </a:rPr>
              <a:t>closing</a:t>
            </a:r>
            <a:r>
              <a:rPr lang="en-US" sz="2600" b="1" dirty="0" smtClean="0">
                <a:solidFill>
                  <a:schemeClr val="tx1"/>
                </a:solidFill>
              </a:rPr>
              <a:t> suitable?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Are </a:t>
            </a:r>
            <a:r>
              <a:rPr lang="en-US" sz="2600" b="1" u="sng" dirty="0" smtClean="0">
                <a:solidFill>
                  <a:schemeClr val="tx1"/>
                </a:solidFill>
              </a:rPr>
              <a:t>grammar</a:t>
            </a:r>
            <a:r>
              <a:rPr lang="en-US" sz="2600" b="1" dirty="0" smtClean="0">
                <a:solidFill>
                  <a:schemeClr val="tx1"/>
                </a:solidFill>
              </a:rPr>
              <a:t> and </a:t>
            </a:r>
            <a:r>
              <a:rPr lang="en-US" sz="2600" b="1" u="sng" dirty="0" smtClean="0">
                <a:solidFill>
                  <a:schemeClr val="tx1"/>
                </a:solidFill>
              </a:rPr>
              <a:t>spelling</a:t>
            </a:r>
            <a:r>
              <a:rPr lang="en-US" sz="2600" b="1" dirty="0" smtClean="0">
                <a:solidFill>
                  <a:schemeClr val="tx1"/>
                </a:solidFill>
              </a:rPr>
              <a:t> correct?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Is the right </a:t>
            </a:r>
            <a:r>
              <a:rPr lang="en-US" sz="2600" b="1" u="sng" dirty="0" smtClean="0">
                <a:solidFill>
                  <a:schemeClr val="tx1"/>
                </a:solidFill>
              </a:rPr>
              <a:t>vocabulary</a:t>
            </a:r>
            <a:r>
              <a:rPr lang="en-US" sz="2600" b="1" dirty="0" smtClean="0">
                <a:solidFill>
                  <a:schemeClr val="tx1"/>
                </a:solidFill>
              </a:rPr>
              <a:t> used for the task</a:t>
            </a:r>
            <a:r>
              <a:rPr lang="tr-TR" sz="2600" b="1" dirty="0" smtClean="0">
                <a:solidFill>
                  <a:schemeClr val="tx1"/>
                </a:solidFill>
              </a:rPr>
              <a:t>/work</a:t>
            </a:r>
            <a:r>
              <a:rPr lang="en-US" sz="2600" b="1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Is the right length and, if written by hand, is the handwriting </a:t>
            </a:r>
            <a:r>
              <a:rPr lang="tr-TR" sz="2600" b="1" dirty="0" smtClean="0">
                <a:solidFill>
                  <a:schemeClr val="tx1"/>
                </a:solidFill>
              </a:rPr>
              <a:t>l</a:t>
            </a:r>
            <a:r>
              <a:rPr lang="en-US" sz="2600" b="1" dirty="0" err="1" smtClean="0">
                <a:solidFill>
                  <a:schemeClr val="tx1"/>
                </a:solidFill>
              </a:rPr>
              <a:t>egible</a:t>
            </a:r>
            <a:r>
              <a:rPr lang="tr-TR" sz="2600" b="1" dirty="0" smtClean="0">
                <a:solidFill>
                  <a:schemeClr val="tx1"/>
                </a:solidFill>
              </a:rPr>
              <a:t> /understandable</a:t>
            </a:r>
            <a:r>
              <a:rPr lang="en-US" sz="2600" b="1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>
              <a:buFontTx/>
              <a:buChar char="-"/>
            </a:pPr>
            <a:endParaRPr lang="en-US" sz="2600" b="1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endParaRPr lang="en-US" sz="2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5029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Is the reader well informed?</a:t>
            </a:r>
            <a:endParaRPr lang="tr-TR" b="1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r>
              <a:rPr lang="tr-TR" b="1" dirty="0" smtClean="0">
                <a:solidFill>
                  <a:schemeClr val="tx1"/>
                </a:solidFill>
              </a:rPr>
              <a:t>	</a:t>
            </a:r>
            <a:r>
              <a:rPr lang="tr-TR" sz="1800" b="1" dirty="0" smtClean="0">
                <a:solidFill>
                  <a:schemeClr val="tx1"/>
                </a:solidFill>
              </a:rPr>
              <a:t>....</a:t>
            </a:r>
            <a:endParaRPr lang="tr-TR" b="1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-There isn’t any reference </a:t>
            </a:r>
            <a:r>
              <a:rPr lang="tr-TR" b="1" u="sng" dirty="0" smtClean="0">
                <a:solidFill>
                  <a:srgbClr val="FF0000"/>
                </a:solidFill>
              </a:rPr>
              <a:t>to the weather  </a:t>
            </a:r>
            <a:r>
              <a:rPr lang="tr-TR" b="1" dirty="0" smtClean="0">
                <a:solidFill>
                  <a:srgbClr val="FF0000"/>
                </a:solidFill>
              </a:rPr>
              <a:t>or money so the reader isn’t fully informed.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tr-TR" b="1" dirty="0" smtClean="0">
                <a:solidFill>
                  <a:schemeClr val="tx1"/>
                </a:solidFill>
              </a:rPr>
              <a:t>2. </a:t>
            </a:r>
            <a:r>
              <a:rPr lang="en-US" b="1" dirty="0" smtClean="0">
                <a:solidFill>
                  <a:schemeClr val="tx1"/>
                </a:solidFill>
              </a:rPr>
              <a:t>Is the </a:t>
            </a:r>
            <a:r>
              <a:rPr lang="en-US" b="1" u="sng" dirty="0" smtClean="0">
                <a:solidFill>
                  <a:schemeClr val="tx1"/>
                </a:solidFill>
              </a:rPr>
              <a:t>layout</a:t>
            </a:r>
            <a:r>
              <a:rPr lang="tr-TR" b="1" u="sng" dirty="0" smtClean="0">
                <a:solidFill>
                  <a:schemeClr val="tx1"/>
                </a:solidFill>
              </a:rPr>
              <a:t>/plan/outline</a:t>
            </a:r>
            <a:r>
              <a:rPr lang="en-US" b="1" dirty="0" smtClean="0">
                <a:solidFill>
                  <a:schemeClr val="tx1"/>
                </a:solidFill>
              </a:rPr>
              <a:t> organized</a:t>
            </a:r>
            <a:r>
              <a:rPr lang="tr-TR" b="1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>
              <a:buNone/>
            </a:pPr>
            <a:r>
              <a:rPr lang="tr-TR" sz="1800" b="1" dirty="0" smtClean="0">
                <a:solidFill>
                  <a:schemeClr val="tx1"/>
                </a:solidFill>
              </a:rPr>
              <a:t>.... </a:t>
            </a:r>
          </a:p>
          <a:p>
            <a:pPr marL="514350" indent="-51435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- Only one paragraph.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r>
              <a:rPr lang="tr-TR" b="1" dirty="0" smtClean="0">
                <a:solidFill>
                  <a:schemeClr val="tx1"/>
                </a:solidFill>
              </a:rPr>
              <a:t>3. </a:t>
            </a:r>
            <a:r>
              <a:rPr lang="en-US" b="1" dirty="0" smtClean="0">
                <a:solidFill>
                  <a:schemeClr val="tx1"/>
                </a:solidFill>
              </a:rPr>
              <a:t>Are </a:t>
            </a:r>
            <a:r>
              <a:rPr lang="en-US" b="1" u="sng" dirty="0" smtClean="0">
                <a:solidFill>
                  <a:schemeClr val="tx1"/>
                </a:solidFill>
              </a:rPr>
              <a:t>ideas</a:t>
            </a:r>
            <a:r>
              <a:rPr lang="en-US" b="1" dirty="0" smtClean="0">
                <a:solidFill>
                  <a:schemeClr val="tx1"/>
                </a:solidFill>
              </a:rPr>
              <a:t> linked clearly?</a:t>
            </a:r>
            <a:endParaRPr lang="tr-TR" b="1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r>
              <a:rPr lang="tr-TR" sz="2000" b="1" dirty="0" smtClean="0">
                <a:solidFill>
                  <a:schemeClr val="tx1"/>
                </a:solidFill>
              </a:rPr>
              <a:t>....</a:t>
            </a:r>
          </a:p>
          <a:p>
            <a:pPr marL="514350" indent="-51435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- No obvious linking. Isolated sentences.</a:t>
            </a:r>
            <a:endParaRPr lang="en-US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tr-TR" dirty="0" smtClean="0"/>
              <a:t>Therefore, however, ....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1219200"/>
          </a:xfrm>
          <a:gradFill flip="none" rotWithShape="1">
            <a:gsLst>
              <a:gs pos="0">
                <a:srgbClr val="0000C8">
                  <a:shade val="30000"/>
                  <a:satMod val="115000"/>
                </a:srgbClr>
              </a:gs>
              <a:gs pos="50000">
                <a:srgbClr val="0000C8">
                  <a:shade val="67500"/>
                  <a:satMod val="115000"/>
                </a:srgbClr>
              </a:gs>
              <a:gs pos="100000">
                <a:srgbClr val="0000C8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tr-TR" sz="3200" dirty="0" smtClean="0">
                <a:solidFill>
                  <a:schemeClr val="bg1"/>
                </a:solidFill>
              </a:rPr>
              <a:t>5 – Is Carla’s email different from what you expected?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4835525"/>
          </a:xfrm>
        </p:spPr>
        <p:txBody>
          <a:bodyPr/>
          <a:lstStyle/>
          <a:p>
            <a:pPr marL="514350" indent="-514350">
              <a:buNone/>
            </a:pPr>
            <a:r>
              <a:rPr lang="tr-TR" sz="2400" b="1" dirty="0" smtClean="0">
                <a:solidFill>
                  <a:schemeClr val="tx1"/>
                </a:solidFill>
              </a:rPr>
              <a:t>4. </a:t>
            </a:r>
            <a:r>
              <a:rPr lang="en-US" sz="2400" b="1" dirty="0" smtClean="0">
                <a:solidFill>
                  <a:schemeClr val="tx1"/>
                </a:solidFill>
              </a:rPr>
              <a:t>Is the </a:t>
            </a:r>
            <a:r>
              <a:rPr lang="en-US" sz="2400" b="1" u="sng" dirty="0" smtClean="0">
                <a:solidFill>
                  <a:schemeClr val="tx1"/>
                </a:solidFill>
              </a:rPr>
              <a:t>style</a:t>
            </a:r>
            <a:r>
              <a:rPr lang="en-US" sz="2400" b="1" dirty="0" smtClean="0">
                <a:solidFill>
                  <a:schemeClr val="tx1"/>
                </a:solidFill>
              </a:rPr>
              <a:t> appropriate?</a:t>
            </a:r>
            <a:endParaRPr lang="tr-TR" sz="2400" b="1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Some parts are fine but there is an odd mixture of very direct semi-formal style and language. 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r>
              <a:rPr lang="tr-TR" sz="2400" b="1" dirty="0" smtClean="0">
                <a:solidFill>
                  <a:schemeClr val="tx1"/>
                </a:solidFill>
              </a:rPr>
              <a:t>5. </a:t>
            </a:r>
            <a:r>
              <a:rPr lang="en-US" sz="2400" b="1" dirty="0" smtClean="0">
                <a:solidFill>
                  <a:schemeClr val="tx1"/>
                </a:solidFill>
              </a:rPr>
              <a:t>Are the </a:t>
            </a:r>
            <a:r>
              <a:rPr lang="en-US" sz="2400" b="1" u="sng" dirty="0" smtClean="0">
                <a:solidFill>
                  <a:schemeClr val="tx1"/>
                </a:solidFill>
              </a:rPr>
              <a:t>opening</a:t>
            </a:r>
            <a:r>
              <a:rPr lang="en-US" sz="2400" b="1" dirty="0" smtClean="0">
                <a:solidFill>
                  <a:schemeClr val="tx1"/>
                </a:solidFill>
              </a:rPr>
              <a:t> and </a:t>
            </a:r>
            <a:r>
              <a:rPr lang="en-US" sz="2400" b="1" u="sng" dirty="0" smtClean="0">
                <a:solidFill>
                  <a:schemeClr val="tx1"/>
                </a:solidFill>
              </a:rPr>
              <a:t>closing</a:t>
            </a:r>
            <a:r>
              <a:rPr lang="en-US" sz="2400" b="1" dirty="0" smtClean="0">
                <a:solidFill>
                  <a:schemeClr val="tx1"/>
                </a:solidFill>
              </a:rPr>
              <a:t> suitable?</a:t>
            </a:r>
          </a:p>
          <a:p>
            <a:pPr marL="514350" indent="-514350"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Dear David instead of Dear my cousin. No opening sentence to refer to the previous email. Best wishes/All the best instead of Yours sincerely. </a:t>
            </a:r>
          </a:p>
          <a:p>
            <a:pPr marL="514350" indent="-514350">
              <a:buNone/>
            </a:pPr>
            <a:r>
              <a:rPr lang="tr-TR" sz="2400" b="1" dirty="0" smtClean="0">
                <a:solidFill>
                  <a:schemeClr val="tx1"/>
                </a:solidFill>
              </a:rPr>
              <a:t>6. </a:t>
            </a:r>
            <a:r>
              <a:rPr lang="en-US" sz="2400" b="1" dirty="0" smtClean="0">
                <a:solidFill>
                  <a:schemeClr val="tx1"/>
                </a:solidFill>
              </a:rPr>
              <a:t>Are </a:t>
            </a:r>
            <a:r>
              <a:rPr lang="en-US" sz="2400" b="1" u="sng" dirty="0" smtClean="0">
                <a:solidFill>
                  <a:schemeClr val="tx1"/>
                </a:solidFill>
              </a:rPr>
              <a:t>grammar</a:t>
            </a:r>
            <a:r>
              <a:rPr lang="en-US" sz="2400" b="1" dirty="0" smtClean="0">
                <a:solidFill>
                  <a:schemeClr val="tx1"/>
                </a:solidFill>
              </a:rPr>
              <a:t> and </a:t>
            </a:r>
            <a:r>
              <a:rPr lang="en-US" sz="2400" b="1" u="sng" dirty="0" smtClean="0">
                <a:solidFill>
                  <a:schemeClr val="tx1"/>
                </a:solidFill>
              </a:rPr>
              <a:t>spelling</a:t>
            </a:r>
            <a:r>
              <a:rPr lang="en-US" sz="2400" b="1" dirty="0" smtClean="0">
                <a:solidFill>
                  <a:schemeClr val="tx1"/>
                </a:solidFill>
              </a:rPr>
              <a:t> correct?</a:t>
            </a:r>
            <a:endParaRPr lang="tr-TR" sz="2400" b="1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What day you arriving; you mention to see; doesn’t like me to staying out; swiming; I am exciting; since a long time. 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1219200"/>
          </a:xfrm>
          <a:gradFill flip="none" rotWithShape="1">
            <a:gsLst>
              <a:gs pos="0">
                <a:srgbClr val="0000C8">
                  <a:shade val="30000"/>
                  <a:satMod val="115000"/>
                </a:srgbClr>
              </a:gs>
              <a:gs pos="50000">
                <a:srgbClr val="0000C8">
                  <a:shade val="67500"/>
                  <a:satMod val="115000"/>
                </a:srgbClr>
              </a:gs>
              <a:gs pos="100000">
                <a:srgbClr val="0000C8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tr-TR" sz="3200" dirty="0" smtClean="0">
                <a:solidFill>
                  <a:schemeClr val="bg1"/>
                </a:solidFill>
              </a:rPr>
              <a:t>5 – Is Carla’s email different from what you expected?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tr-TR" b="1" dirty="0" smtClean="0">
                <a:solidFill>
                  <a:schemeClr val="tx1"/>
                </a:solidFill>
              </a:rPr>
              <a:t>7. </a:t>
            </a:r>
            <a:r>
              <a:rPr lang="en-US" b="1" dirty="0" smtClean="0">
                <a:solidFill>
                  <a:schemeClr val="tx1"/>
                </a:solidFill>
              </a:rPr>
              <a:t>Is the right </a:t>
            </a:r>
            <a:r>
              <a:rPr lang="en-US" b="1" u="sng" dirty="0" smtClean="0">
                <a:solidFill>
                  <a:schemeClr val="tx1"/>
                </a:solidFill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</a:rPr>
              <a:t> used for the task</a:t>
            </a:r>
            <a:r>
              <a:rPr lang="tr-TR" b="1" dirty="0" smtClean="0">
                <a:solidFill>
                  <a:schemeClr val="tx1"/>
                </a:solidFill>
              </a:rPr>
              <a:t>/work</a:t>
            </a:r>
            <a:r>
              <a:rPr lang="en-US" b="1" dirty="0" smtClean="0">
                <a:solidFill>
                  <a:schemeClr val="tx1"/>
                </a:solidFill>
              </a:rPr>
              <a:t>?</a:t>
            </a:r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Not much expansion of vocabulary; many words are taken from the input material. 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tr-TR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8. </a:t>
            </a:r>
            <a:r>
              <a:rPr lang="en-US" b="1" dirty="0" smtClean="0">
                <a:solidFill>
                  <a:schemeClr val="tx1"/>
                </a:solidFill>
              </a:rPr>
              <a:t>Is the right length and, if written by hand, is the handwriting </a:t>
            </a:r>
            <a:r>
              <a:rPr lang="tr-TR" b="1" dirty="0" smtClean="0">
                <a:solidFill>
                  <a:schemeClr val="tx1"/>
                </a:solidFill>
              </a:rPr>
              <a:t>l</a:t>
            </a:r>
            <a:r>
              <a:rPr lang="en-US" b="1" dirty="0" err="1" smtClean="0">
                <a:solidFill>
                  <a:schemeClr val="tx1"/>
                </a:solidFill>
              </a:rPr>
              <a:t>egible</a:t>
            </a:r>
            <a:r>
              <a:rPr lang="tr-TR" b="1" dirty="0" smtClean="0">
                <a:solidFill>
                  <a:schemeClr val="tx1"/>
                </a:solidFill>
              </a:rPr>
              <a:t> /understandable</a:t>
            </a:r>
            <a:r>
              <a:rPr lang="en-US" b="1" dirty="0" smtClean="0">
                <a:solidFill>
                  <a:schemeClr val="tx1"/>
                </a:solidFill>
              </a:rPr>
              <a:t>?</a:t>
            </a:r>
            <a:endParaRPr lang="tr-TR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It’s too short because it doesn’t include all points</a:t>
            </a:r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1219200"/>
          </a:xfrm>
          <a:gradFill flip="none" rotWithShape="1">
            <a:gsLst>
              <a:gs pos="0">
                <a:srgbClr val="0000C8">
                  <a:shade val="30000"/>
                  <a:satMod val="115000"/>
                </a:srgbClr>
              </a:gs>
              <a:gs pos="50000">
                <a:srgbClr val="0000C8">
                  <a:shade val="67500"/>
                  <a:satMod val="115000"/>
                </a:srgbClr>
              </a:gs>
              <a:gs pos="100000">
                <a:srgbClr val="0000C8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tr-TR" sz="3200" dirty="0" smtClean="0">
                <a:solidFill>
                  <a:schemeClr val="bg1"/>
                </a:solidFill>
              </a:rPr>
              <a:t>5 – Is Carla’s email different from what you expected?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88423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WRITING GUIDE – PAGE 116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P. 116 -Running dictation  (Mark’s email)</a:t>
            </a:r>
          </a:p>
          <a:p>
            <a:r>
              <a:rPr lang="tr-TR" dirty="0" smtClean="0"/>
              <a:t>P.117 - </a:t>
            </a:r>
            <a:r>
              <a:rPr lang="tr-TR" dirty="0" smtClean="0"/>
              <a:t>Running dictation  </a:t>
            </a:r>
            <a:r>
              <a:rPr lang="tr-TR" dirty="0" smtClean="0"/>
              <a:t>(P. Kelly’s </a:t>
            </a:r>
            <a:r>
              <a:rPr lang="tr-TR" dirty="0" smtClean="0"/>
              <a:t>email)</a:t>
            </a:r>
          </a:p>
          <a:p>
            <a:endParaRPr lang="tr-TR" dirty="0" smtClean="0"/>
          </a:p>
          <a:p>
            <a:r>
              <a:rPr lang="tr-TR" dirty="0" smtClean="0"/>
              <a:t>Ss will write an email to David (p. 8) </a:t>
            </a:r>
            <a:r>
              <a:rPr lang="tr-TR" dirty="0" smtClean="0"/>
              <a:t>120-150 words</a:t>
            </a:r>
            <a:endParaRPr lang="tr-TR" dirty="0" smtClean="0"/>
          </a:p>
          <a:p>
            <a:r>
              <a:rPr lang="tr-TR" dirty="0" smtClean="0"/>
              <a:t>Ss will write an email to Mark. 120-150 words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 Beginning a </a:t>
            </a:r>
            <a:r>
              <a:rPr lang="tr-TR" b="1" dirty="0" smtClean="0"/>
              <a:t>FORMAL </a:t>
            </a:r>
            <a:r>
              <a:rPr lang="en-US" b="1" dirty="0" smtClean="0"/>
              <a:t>letter</a:t>
            </a:r>
            <a:r>
              <a:rPr lang="tr-TR" b="1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b="1" dirty="0" smtClean="0"/>
              <a:t>OFFERING INFORMATION: </a:t>
            </a:r>
          </a:p>
          <a:p>
            <a:r>
              <a:rPr lang="tr-TR" dirty="0" smtClean="0"/>
              <a:t>I am writing to enquire about ...  (to get inf.  about)</a:t>
            </a:r>
            <a:br>
              <a:rPr lang="tr-TR" dirty="0" smtClean="0"/>
            </a:br>
            <a:r>
              <a:rPr lang="tr-TR" dirty="0" smtClean="0"/>
              <a:t>I am interested in ... and would like to know ... </a:t>
            </a:r>
            <a:br>
              <a:rPr lang="tr-TR" dirty="0" smtClean="0"/>
            </a:br>
            <a:r>
              <a:rPr lang="tr-TR" dirty="0" smtClean="0"/>
              <a:t>I am writing to inform you that ... </a:t>
            </a:r>
          </a:p>
          <a:p>
            <a:r>
              <a:rPr lang="tr-TR" dirty="0" smtClean="0"/>
              <a:t>I </a:t>
            </a:r>
            <a:r>
              <a:rPr lang="tr-TR" dirty="0" smtClean="0"/>
              <a:t>am writing to inform you about ... </a:t>
            </a:r>
            <a:endParaRPr lang="tr-TR" dirty="0" smtClean="0"/>
          </a:p>
          <a:p>
            <a:r>
              <a:rPr lang="tr-TR" dirty="0" smtClean="0"/>
              <a:t>I wonder if you could do something ..... </a:t>
            </a:r>
          </a:p>
          <a:p>
            <a:r>
              <a:rPr lang="tr-TR" dirty="0" smtClean="0"/>
              <a:t>I would be greatful if you could inform me of /about...</a:t>
            </a:r>
          </a:p>
          <a:p>
            <a:pPr>
              <a:buNone/>
            </a:pPr>
            <a:r>
              <a:rPr lang="tr-TR" b="1" dirty="0" smtClean="0"/>
              <a:t>ANSWER: </a:t>
            </a:r>
          </a:p>
          <a:p>
            <a:pPr>
              <a:buNone/>
            </a:pPr>
            <a:r>
              <a:rPr lang="en-US" dirty="0" smtClean="0"/>
              <a:t>I </a:t>
            </a:r>
            <a:r>
              <a:rPr lang="en-US" dirty="0" smtClean="0"/>
              <a:t>am writing in connection with your letter of (date) concerning ... </a:t>
            </a:r>
            <a:br>
              <a:rPr lang="en-US" dirty="0" smtClean="0"/>
            </a:br>
            <a:r>
              <a:rPr lang="en-US" dirty="0" smtClean="0"/>
              <a:t>Thank you for your letter of (date) enquiring about ... </a:t>
            </a:r>
            <a:br>
              <a:rPr lang="en-US" dirty="0" smtClean="0"/>
            </a:br>
            <a:r>
              <a:rPr lang="en-US" dirty="0" smtClean="0"/>
              <a:t>With reference to your letter of (date) concerning ...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r>
              <a:rPr lang="en-US" b="1" dirty="0" smtClean="0"/>
              <a:t>A Beginning a </a:t>
            </a:r>
            <a:r>
              <a:rPr lang="tr-TR" b="1" dirty="0" smtClean="0"/>
              <a:t>ENDING </a:t>
            </a:r>
            <a:r>
              <a:rPr lang="en-US" b="1" dirty="0" smtClean="0"/>
              <a:t>letter</a:t>
            </a:r>
            <a:r>
              <a:rPr lang="tr-TR" b="1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tr-TR" sz="2400" b="1" dirty="0" smtClean="0"/>
              <a:t>I’d better close now</a:t>
            </a:r>
          </a:p>
          <a:p>
            <a:pPr>
              <a:buNone/>
            </a:pPr>
            <a:r>
              <a:rPr lang="tr-TR" sz="2400" b="1" dirty="0" smtClean="0"/>
              <a:t>By the way</a:t>
            </a:r>
          </a:p>
          <a:p>
            <a:pPr>
              <a:buNone/>
            </a:pPr>
            <a:r>
              <a:rPr lang="tr-TR" sz="2400" b="1" dirty="0" smtClean="0"/>
              <a:t>I look forwart to your promt reply. </a:t>
            </a:r>
          </a:p>
          <a:p>
            <a:pPr>
              <a:buNone/>
            </a:pPr>
            <a:endParaRPr lang="tr-TR" sz="2400" b="1" dirty="0" smtClean="0"/>
          </a:p>
          <a:p>
            <a:pPr>
              <a:buNone/>
            </a:pPr>
            <a:r>
              <a:rPr lang="tr-TR" sz="2400" b="1" dirty="0" smtClean="0"/>
              <a:t>...</a:t>
            </a:r>
            <a:endParaRPr lang="tr-TR" sz="2400" b="1" dirty="0" smtClean="0"/>
          </a:p>
          <a:p>
            <a:pPr>
              <a:buNone/>
            </a:pPr>
            <a:r>
              <a:rPr lang="tr-TR" sz="2400" b="1" dirty="0" smtClean="0"/>
              <a:t>All the best </a:t>
            </a:r>
          </a:p>
          <a:p>
            <a:pPr>
              <a:buNone/>
            </a:pPr>
            <a:r>
              <a:rPr lang="tr-TR" sz="2400" b="1" dirty="0" smtClean="0"/>
              <a:t>Best wishes, (formal) </a:t>
            </a:r>
          </a:p>
          <a:p>
            <a:pPr>
              <a:buNone/>
            </a:pPr>
            <a:r>
              <a:rPr lang="tr-TR" sz="2400" b="1" dirty="0" smtClean="0"/>
              <a:t>See you soon,</a:t>
            </a:r>
          </a:p>
          <a:p>
            <a:pPr>
              <a:buNone/>
            </a:pPr>
            <a:r>
              <a:rPr lang="tr-TR" sz="2400" b="1" dirty="0" smtClean="0"/>
              <a:t>Yours sincerly;  (formal)</a:t>
            </a:r>
          </a:p>
          <a:p>
            <a:pPr>
              <a:buNone/>
            </a:pPr>
            <a:r>
              <a:rPr lang="tr-TR" sz="2400" b="1" dirty="0" smtClean="0"/>
              <a:t>Hope to  hear from you soon. </a:t>
            </a:r>
          </a:p>
          <a:p>
            <a:pPr>
              <a:buNone/>
            </a:pPr>
            <a:r>
              <a:rPr lang="tr-TR" sz="2400" b="1" dirty="0" smtClean="0"/>
              <a:t>Your friend</a:t>
            </a:r>
          </a:p>
          <a:p>
            <a:pPr>
              <a:buNone/>
            </a:pPr>
            <a:endParaRPr lang="tr-TR" sz="2400" b="1" dirty="0" smtClean="0"/>
          </a:p>
          <a:p>
            <a:pPr>
              <a:buNone/>
            </a:pPr>
            <a:endParaRPr lang="tr-TR" sz="2400" b="1" dirty="0" smtClean="0"/>
          </a:p>
          <a:p>
            <a:pPr>
              <a:buNone/>
            </a:pPr>
            <a:r>
              <a:rPr lang="tr-TR" sz="2400" b="1" dirty="0" smtClean="0"/>
              <a:t> </a:t>
            </a:r>
          </a:p>
          <a:p>
            <a:r>
              <a:rPr lang="tr-TR" sz="2400" dirty="0" smtClean="0"/>
              <a:t/>
            </a:r>
            <a:br>
              <a:rPr lang="tr-TR" sz="2400" dirty="0" smtClean="0"/>
            </a:br>
            <a:endParaRPr lang="tr-TR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88423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WRITING GUIDE – PAGE 116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105400"/>
          </a:xfrm>
        </p:spPr>
        <p:txBody>
          <a:bodyPr numCol="2">
            <a:noAutofit/>
          </a:bodyPr>
          <a:lstStyle/>
          <a:p>
            <a:r>
              <a:rPr lang="en-US" sz="2000" b="1" u="dbl" dirty="0" smtClean="0"/>
              <a:t>Ending</a:t>
            </a:r>
            <a:r>
              <a:rPr lang="en-US" sz="2000" b="1" dirty="0" smtClean="0"/>
              <a:t> an informal letter or email:</a:t>
            </a:r>
            <a:endParaRPr lang="en-US" sz="2000" dirty="0" smtClean="0"/>
          </a:p>
          <a:p>
            <a:pPr lvl="0"/>
            <a:r>
              <a:rPr lang="en-US" sz="2400" b="1" i="1" dirty="0" smtClean="0"/>
              <a:t>Well, time to go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Well, it's time to go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Well, got to go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Well, time to close</a:t>
            </a:r>
            <a:endParaRPr lang="en-US" sz="2400" b="1" dirty="0" smtClean="0"/>
          </a:p>
          <a:p>
            <a:pPr lvl="0"/>
            <a:r>
              <a:rPr lang="en-US" sz="2400" b="1" dirty="0" smtClean="0"/>
              <a:t>I've got to leave off now</a:t>
            </a:r>
          </a:p>
          <a:p>
            <a:pPr lvl="0"/>
            <a:r>
              <a:rPr lang="en-US" sz="2400" b="1" i="1" dirty="0" smtClean="0"/>
              <a:t>Write soon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Make sure you write soon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Love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Lots of love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All my love</a:t>
            </a:r>
            <a:endParaRPr lang="en-US" sz="2400" b="1" dirty="0" smtClean="0"/>
          </a:p>
          <a:p>
            <a:pPr lvl="0"/>
            <a:endParaRPr lang="tr-TR" sz="2400" b="1" i="1" dirty="0" smtClean="0"/>
          </a:p>
          <a:p>
            <a:pPr lvl="0"/>
            <a:endParaRPr lang="tr-TR" sz="2400" b="1" i="1" dirty="0" smtClean="0"/>
          </a:p>
          <a:p>
            <a:pPr lvl="0"/>
            <a:r>
              <a:rPr lang="en-US" sz="2400" b="1" i="1" dirty="0" smtClean="0"/>
              <a:t>Will </a:t>
            </a:r>
            <a:r>
              <a:rPr lang="en-US" sz="2400" b="1" i="1" dirty="0" smtClean="0"/>
              <a:t>write again soon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Look after yourself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Take care of yourself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All the best</a:t>
            </a:r>
            <a:endParaRPr lang="en-US" sz="2400" b="1" dirty="0" smtClean="0"/>
          </a:p>
          <a:p>
            <a:pPr lvl="0"/>
            <a:r>
              <a:rPr lang="en-US" sz="2400" b="1" i="1" dirty="0" smtClean="0"/>
              <a:t>Everything good</a:t>
            </a:r>
            <a:endParaRPr lang="en-US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0"/>
            <a:ext cx="3276600" cy="7620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/>
            <a:r>
              <a:rPr lang="tr-TR" dirty="0" smtClean="0">
                <a:solidFill>
                  <a:srgbClr val="FFFF00"/>
                </a:solidFill>
              </a:rPr>
              <a:t>Use of English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-161570"/>
            <a:ext cx="4168634" cy="701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2117148"/>
            <a:ext cx="4876800" cy="2216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1066800"/>
            <a:ext cx="29194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Reading tips: </a:t>
            </a:r>
          </a:p>
          <a:p>
            <a:pPr>
              <a:buNone/>
            </a:pPr>
            <a:r>
              <a:rPr lang="tr-TR" dirty="0" smtClean="0"/>
              <a:t>LOOKING CAREFULLY AT THE TITLE</a:t>
            </a:r>
          </a:p>
          <a:p>
            <a:pPr>
              <a:buNone/>
            </a:pPr>
            <a:r>
              <a:rPr lang="tr-TR" dirty="0" smtClean="0"/>
              <a:t>have an idea of what the text is about will help you to choose the correct word in each question. 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0" y="0"/>
            <a:ext cx="3810000" cy="6858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tr-TR" sz="2400" dirty="0" smtClean="0"/>
              <a:t>Use of English -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686800" cy="4572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SOME USEFUL VOCABULARY: </a:t>
            </a:r>
          </a:p>
          <a:p>
            <a:pPr>
              <a:buNone/>
            </a:pPr>
            <a:r>
              <a:rPr lang="en-US" sz="3200" b="1" u="sng" dirty="0" smtClean="0"/>
              <a:t>Request</a:t>
            </a:r>
            <a:r>
              <a:rPr lang="en-US" sz="3200" b="1" dirty="0" smtClean="0"/>
              <a:t>: ask for, demand, </a:t>
            </a:r>
          </a:p>
          <a:p>
            <a:pPr>
              <a:buNone/>
            </a:pPr>
            <a:r>
              <a:rPr lang="en-US" sz="3200" b="1" u="sng" dirty="0" smtClean="0"/>
              <a:t>Suggestion</a:t>
            </a:r>
            <a:r>
              <a:rPr lang="en-US" sz="3200" b="1" dirty="0" smtClean="0"/>
              <a:t>: proposal, offer,</a:t>
            </a:r>
          </a:p>
          <a:p>
            <a:pPr>
              <a:buNone/>
            </a:pPr>
            <a:r>
              <a:rPr lang="en-US" sz="3200" b="1" u="sng" dirty="0" smtClean="0"/>
              <a:t>Permission</a:t>
            </a:r>
            <a:r>
              <a:rPr lang="en-US" sz="3200" b="1" dirty="0" smtClean="0"/>
              <a:t>: approval</a:t>
            </a:r>
            <a:r>
              <a:rPr lang="tr-TR" sz="3200" b="1" dirty="0" smtClean="0"/>
              <a:t>,  go ahead</a:t>
            </a:r>
            <a:endParaRPr lang="en-US" sz="3200" b="1" dirty="0" smtClean="0"/>
          </a:p>
          <a:p>
            <a:pPr>
              <a:buNone/>
            </a:pPr>
            <a:r>
              <a:rPr lang="en-US" sz="3200" b="1" u="sng" dirty="0" smtClean="0"/>
              <a:t>Possibility</a:t>
            </a:r>
            <a:r>
              <a:rPr lang="en-US" sz="3200" b="1" dirty="0" smtClean="0"/>
              <a:t>: probability, chance </a:t>
            </a:r>
          </a:p>
          <a:p>
            <a:pPr>
              <a:buNone/>
            </a:pPr>
            <a:r>
              <a:rPr lang="en-US" sz="3200" b="1" u="sng" dirty="0" smtClean="0"/>
              <a:t>Obligation</a:t>
            </a:r>
            <a:r>
              <a:rPr lang="en-US" sz="3200" b="1" dirty="0" smtClean="0"/>
              <a:t>: </a:t>
            </a:r>
            <a:r>
              <a:rPr lang="tr-TR" sz="3200" b="1" dirty="0" smtClean="0"/>
              <a:t> requirement, necessity,  requisite</a:t>
            </a:r>
          </a:p>
          <a:p>
            <a:pPr>
              <a:buNone/>
            </a:pPr>
            <a:r>
              <a:rPr lang="tr-TR" sz="3200" b="1" u="sng" dirty="0" smtClean="0"/>
              <a:t>Lack</a:t>
            </a:r>
            <a:r>
              <a:rPr lang="tr-TR" sz="3200" b="1" dirty="0" smtClean="0"/>
              <a:t>:  not have, be short of, </a:t>
            </a:r>
            <a:endParaRPr lang="en-US" sz="3200" b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067800" cy="6096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Use of English -  11 –</a:t>
            </a:r>
            <a:r>
              <a:rPr lang="tr-TR" sz="3600" b="1" dirty="0" smtClean="0">
                <a:solidFill>
                  <a:srgbClr val="FFFF00"/>
                </a:solidFill>
              </a:rPr>
              <a:t> CAN -COULD – BE ABLE TO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Listening – Multiple Choice 2/1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05000"/>
            <a:ext cx="7620000" cy="459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514" y="997106"/>
            <a:ext cx="8149486" cy="547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19800" y="0"/>
            <a:ext cx="2971800" cy="762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Listening –2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19800" y="0"/>
            <a:ext cx="2971800" cy="762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Listening –3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7272"/>
            <a:ext cx="8991600" cy="540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19800" y="0"/>
            <a:ext cx="2971800" cy="762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Listening –4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10079"/>
            <a:ext cx="8610600" cy="554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19800" y="0"/>
            <a:ext cx="2971800" cy="762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Listening –5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95400"/>
            <a:ext cx="675975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19800" y="0"/>
            <a:ext cx="2971800" cy="762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Listening –6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0"/>
            <a:ext cx="8352691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800600"/>
            <a:ext cx="784471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19800" y="0"/>
            <a:ext cx="2971800" cy="762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Listening –7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09600"/>
            <a:ext cx="7848600" cy="618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19800" y="0"/>
            <a:ext cx="2971800" cy="762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Listening –8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18560"/>
            <a:ext cx="8534400" cy="606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11326</TotalTime>
  <Words>1000</Words>
  <Application>Microsoft Office PowerPoint</Application>
  <PresentationFormat>On-screen Show (4:3)</PresentationFormat>
  <Paragraphs>140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Equity</vt:lpstr>
      <vt:lpstr> MARCH 14, 2012 LESSONS-20-21-22  UNIT 1: “Life Style ” </vt:lpstr>
      <vt:lpstr>Lesson Plan</vt:lpstr>
      <vt:lpstr>Quiz. </vt:lpstr>
      <vt:lpstr>5 – Is Carla’s email different from what you expected?</vt:lpstr>
      <vt:lpstr>5 – Is Carla’s email different from what you expected?</vt:lpstr>
      <vt:lpstr>5 – Is Carla’s email different from what you expected?</vt:lpstr>
      <vt:lpstr>5 – Is Carla’s email different from what you expected?</vt:lpstr>
      <vt:lpstr>WRITING GUIDE – PAGE 116</vt:lpstr>
      <vt:lpstr>A Beginning a FORMAL letter  </vt:lpstr>
      <vt:lpstr>A Beginning a ENDING letter  </vt:lpstr>
      <vt:lpstr>WRITING GUIDE – PAGE 116</vt:lpstr>
      <vt:lpstr>Use of English</vt:lpstr>
      <vt:lpstr>Use of English -</vt:lpstr>
      <vt:lpstr>Use of English -  11 – CAN -COULD – BE ABLE TO</vt:lpstr>
      <vt:lpstr>Listening – Multiple Choice 2/1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:::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Summarizing, paraphrasing,  quoting</dc:title>
  <dc:creator>:</dc:creator>
  <cp:lastModifiedBy>admin</cp:lastModifiedBy>
  <cp:revision>412</cp:revision>
  <dcterms:created xsi:type="dcterms:W3CDTF">2007-01-05T23:34:49Z</dcterms:created>
  <dcterms:modified xsi:type="dcterms:W3CDTF">2012-03-14T09:38:40Z</dcterms:modified>
</cp:coreProperties>
</file>