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3"/>
  </p:notesMasterIdLst>
  <p:sldIdLst>
    <p:sldId id="256" r:id="rId2"/>
    <p:sldId id="328" r:id="rId3"/>
    <p:sldId id="346" r:id="rId4"/>
    <p:sldId id="355" r:id="rId5"/>
    <p:sldId id="347" r:id="rId6"/>
    <p:sldId id="350" r:id="rId7"/>
    <p:sldId id="354" r:id="rId8"/>
    <p:sldId id="352" r:id="rId9"/>
    <p:sldId id="353" r:id="rId10"/>
    <p:sldId id="348" r:id="rId11"/>
    <p:sldId id="351" r:id="rId12"/>
    <p:sldId id="356" r:id="rId13"/>
    <p:sldId id="357" r:id="rId14"/>
    <p:sldId id="363" r:id="rId15"/>
    <p:sldId id="361" r:id="rId16"/>
    <p:sldId id="362" r:id="rId17"/>
    <p:sldId id="359" r:id="rId18"/>
    <p:sldId id="360" r:id="rId19"/>
    <p:sldId id="366" r:id="rId20"/>
    <p:sldId id="349" r:id="rId21"/>
    <p:sldId id="365" r:id="rId22"/>
    <p:sldId id="368" r:id="rId23"/>
    <p:sldId id="364" r:id="rId24"/>
    <p:sldId id="367" r:id="rId25"/>
    <p:sldId id="370" r:id="rId26"/>
    <p:sldId id="372" r:id="rId27"/>
    <p:sldId id="371" r:id="rId28"/>
    <p:sldId id="373" r:id="rId29"/>
    <p:sldId id="374" r:id="rId30"/>
    <p:sldId id="375" r:id="rId31"/>
    <p:sldId id="376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8"/>
    <a:srgbClr val="884740"/>
    <a:srgbClr val="5C9C2C"/>
    <a:srgbClr val="72AB55"/>
    <a:srgbClr val="9B8E2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484" autoAdjust="0"/>
  </p:normalViewPr>
  <p:slideViewPr>
    <p:cSldViewPr>
      <p:cViewPr varScale="1">
        <p:scale>
          <a:sx n="62" d="100"/>
          <a:sy n="62" d="100"/>
        </p:scale>
        <p:origin x="-158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F93BB0FB-13B1-4D02-B567-E7A98136912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BFF299-2634-478B-9F25-AE4C93F0A51D}" type="slidenum">
              <a:rPr lang="ru-RU"/>
              <a:pPr/>
              <a:t>1</a:t>
            </a:fld>
            <a:endParaRPr lang="ru-RU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904CC6-A10B-4C12-A68B-7165E89E46D3}" type="slidenum">
              <a:rPr lang="ru-RU"/>
              <a:pPr/>
              <a:t>2</a:t>
            </a:fld>
            <a:endParaRPr lang="ru-RU"/>
          </a:p>
        </p:txBody>
      </p:sp>
      <p:sp>
        <p:nvSpPr>
          <p:cNvPr id="23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EACB1A-39BA-46A2-AA37-8A579D86C036}" type="slidenum">
              <a:rPr lang="ru-RU"/>
              <a:pPr/>
              <a:t>3</a:t>
            </a:fld>
            <a:endParaRPr lang="ru-RU"/>
          </a:p>
        </p:txBody>
      </p:sp>
      <p:sp>
        <p:nvSpPr>
          <p:cNvPr id="389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E73041-4B86-4DF2-923E-62FEC8D078EA}" type="slidenum">
              <a:rPr lang="ru-RU"/>
              <a:pPr/>
              <a:t>5</a:t>
            </a:fld>
            <a:endParaRPr lang="ru-RU"/>
          </a:p>
        </p:txBody>
      </p:sp>
      <p:sp>
        <p:nvSpPr>
          <p:cNvPr id="391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</a:t>
            </a:r>
            <a:r>
              <a:rPr lang="tr-TR" dirty="0" smtClean="0"/>
              <a:t>u</a:t>
            </a: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</a:t>
            </a:r>
            <a:r>
              <a:rPr lang="tr-TR" dirty="0" smtClean="0"/>
              <a:t> </a:t>
            </a:r>
            <a:r>
              <a:rPr lang="tr-TR" b="1" dirty="0" smtClean="0"/>
              <a:t>/ʃʊʃ/ </a:t>
            </a:r>
            <a:r>
              <a:rPr lang="en-US" sz="1200" dirty="0" smtClean="0"/>
              <a:t>used to tell someone, especially a child, to be quiet [= </a:t>
            </a:r>
            <a:r>
              <a:rPr lang="en-US" sz="1200" dirty="0" err="1" smtClean="0"/>
              <a:t>shh</a:t>
            </a:r>
            <a:r>
              <a:rPr lang="en-US" sz="1200" dirty="0" smtClean="0"/>
              <a:t>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B0FB-13B1-4D02-B567-E7A98136912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</a:t>
            </a:r>
            <a:r>
              <a:rPr lang="tr-TR" dirty="0" smtClean="0"/>
              <a:t>u</a:t>
            </a: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</a:t>
            </a:r>
            <a:r>
              <a:rPr lang="tr-TR" dirty="0" smtClean="0"/>
              <a:t> </a:t>
            </a:r>
            <a:r>
              <a:rPr lang="tr-TR" b="1" dirty="0" smtClean="0"/>
              <a:t>/ʃʊʃ/ </a:t>
            </a:r>
            <a:r>
              <a:rPr lang="en-US" sz="1200" dirty="0" smtClean="0"/>
              <a:t>used to tell someone, especially a child, to be quiet [= </a:t>
            </a:r>
            <a:r>
              <a:rPr lang="en-US" sz="1200" dirty="0" err="1" smtClean="0"/>
              <a:t>shh</a:t>
            </a:r>
            <a:r>
              <a:rPr lang="en-US" sz="1200" dirty="0" smtClean="0"/>
              <a:t>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B0FB-13B1-4D02-B567-E7A98136912A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D404DD-ABA2-4393-8ECC-AB81A6038F58}" type="slidenum">
              <a:rPr lang="ru-RU"/>
              <a:pPr/>
              <a:t>10</a:t>
            </a:fld>
            <a:endParaRPr lang="ru-RU"/>
          </a:p>
        </p:txBody>
      </p:sp>
      <p:sp>
        <p:nvSpPr>
          <p:cNvPr id="393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D404DD-ABA2-4393-8ECC-AB81A6038F58}" type="slidenum">
              <a:rPr lang="ru-RU"/>
              <a:pPr/>
              <a:t>13</a:t>
            </a:fld>
            <a:endParaRPr lang="ru-RU"/>
          </a:p>
        </p:txBody>
      </p:sp>
      <p:sp>
        <p:nvSpPr>
          <p:cNvPr id="393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b="1" dirty="0" smtClean="0"/>
              <a:t>SHABBY</a:t>
            </a:r>
            <a:r>
              <a:rPr lang="tr-TR" dirty="0" smtClean="0"/>
              <a:t>: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eski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püskü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kılıksız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pejmurde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yıpranmış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tr-TR" sz="1200" b="1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PLAIN:</a:t>
            </a:r>
            <a:r>
              <a:rPr lang="tr-TR" sz="1200" b="1" kern="1200" baseline="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düz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desensiz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tek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renkli</a:t>
            </a:r>
            <a:r>
              <a:rPr lang="tr-TR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</a:t>
            </a:r>
            <a:r>
              <a:rPr lang="tr-TR" sz="1200" kern="1200" baseline="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sade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basit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gösterişsiz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BAGGY:</a:t>
            </a:r>
            <a:r>
              <a:rPr lang="tr-TR" sz="1200" b="1" kern="1200" baseline="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geniş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bol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sarkık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asık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 dirty="0" smtClean="0">
              <a:solidFill>
                <a:schemeClr val="bg2"/>
              </a:solidFill>
              <a:latin typeface="Arial" charset="0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bg2"/>
              </a:solidFill>
              <a:latin typeface="Arial" charset="0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D404DD-ABA2-4393-8ECC-AB81A6038F58}" type="slidenum">
              <a:rPr lang="ru-RU"/>
              <a:pPr/>
              <a:t>14</a:t>
            </a:fld>
            <a:endParaRPr lang="ru-RU"/>
          </a:p>
        </p:txBody>
      </p:sp>
      <p:sp>
        <p:nvSpPr>
          <p:cNvPr id="393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b="1" dirty="0" smtClean="0"/>
              <a:t>SHABBY</a:t>
            </a:r>
            <a:r>
              <a:rPr lang="tr-TR" dirty="0" smtClean="0"/>
              <a:t>: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eski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püskü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kılıksız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pejmurde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yıpranmış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tr-TR" sz="1200" b="1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PLAIN:</a:t>
            </a:r>
            <a:r>
              <a:rPr lang="tr-TR" sz="1200" b="1" kern="1200" baseline="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düz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desensiz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tek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renkli</a:t>
            </a:r>
            <a:r>
              <a:rPr lang="tr-TR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</a:t>
            </a:r>
            <a:r>
              <a:rPr lang="tr-TR" sz="1200" kern="1200" baseline="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sade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basit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gösterişsiz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BAGGY:</a:t>
            </a:r>
            <a:r>
              <a:rPr lang="tr-TR" sz="1200" b="1" kern="1200" baseline="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geniş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bol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sarkık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asık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tr-TR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tr-TR" sz="1200" b="1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COLOURFUL:</a:t>
            </a:r>
            <a:r>
              <a:rPr lang="tr-TR" sz="1200" b="1" kern="1200" baseline="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renkli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cıvıl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cıvıl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parlak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rengarenk</a:t>
            </a:r>
            <a:r>
              <a:rPr lang="tr-TR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ilginç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ilgi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çekici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tr-TR" sz="1200" b="1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CASUAL: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gündelik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rastgele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resmi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omayan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rahat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TASTEFUL:</a:t>
            </a:r>
            <a:r>
              <a:rPr lang="tr-TR" sz="1200" b="1" kern="1200" baseline="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zarif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zevkli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hoş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enfes</a:t>
            </a:r>
            <a:r>
              <a:rPr lang="en-US" sz="12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 dirty="0" smtClean="0">
              <a:solidFill>
                <a:schemeClr val="bg2"/>
              </a:solidFill>
              <a:latin typeface="Arial" charset="0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bg2"/>
              </a:solidFill>
              <a:latin typeface="Arial" charset="0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bg2"/>
              </a:solidFill>
              <a:latin typeface="Arial" charset="0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 dirty="0" smtClean="0">
              <a:solidFill>
                <a:schemeClr val="bg2"/>
              </a:solidFill>
              <a:latin typeface="Arial" charset="0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bg2"/>
              </a:solidFill>
              <a:latin typeface="Arial" charset="0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D404DD-ABA2-4393-8ECC-AB81A6038F58}" type="slidenum">
              <a:rPr lang="ru-RU"/>
              <a:pPr/>
              <a:t>16</a:t>
            </a:fld>
            <a:endParaRPr lang="ru-RU"/>
          </a:p>
        </p:txBody>
      </p:sp>
      <p:sp>
        <p:nvSpPr>
          <p:cNvPr id="393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Tight-fitting</a:t>
            </a:r>
            <a:r>
              <a:rPr lang="tr-TR" baseline="0" dirty="0" smtClean="0"/>
              <a:t> jumper	</a:t>
            </a:r>
          </a:p>
          <a:p>
            <a:r>
              <a:rPr lang="tr-TR" baseline="0" dirty="0" smtClean="0"/>
              <a:t>Trendy jumper</a:t>
            </a:r>
          </a:p>
          <a:p>
            <a:r>
              <a:rPr lang="tr-TR" baseline="0" dirty="0" smtClean="0"/>
              <a:t>Plain jumper</a:t>
            </a:r>
          </a:p>
          <a:p>
            <a:r>
              <a:rPr lang="tr-TR" baseline="0" dirty="0" smtClean="0"/>
              <a:t>causual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B0FB-13B1-4D02-B567-E7A98136912A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376DCC-D9E4-4A6D-8CC8-EFA4508B7FD5}" type="slidenum">
              <a:rPr lang="ru-RU"/>
              <a:pPr/>
              <a:t>20</a:t>
            </a:fld>
            <a:endParaRPr lang="ru-RU"/>
          </a:p>
        </p:txBody>
      </p:sp>
      <p:sp>
        <p:nvSpPr>
          <p:cNvPr id="39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376DCC-D9E4-4A6D-8CC8-EFA4508B7FD5}" type="slidenum">
              <a:rPr lang="ru-RU"/>
              <a:pPr/>
              <a:t>26</a:t>
            </a:fld>
            <a:endParaRPr lang="ru-RU"/>
          </a:p>
        </p:txBody>
      </p:sp>
      <p:sp>
        <p:nvSpPr>
          <p:cNvPr id="39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Yes,</a:t>
            </a:r>
            <a:r>
              <a:rPr lang="tr-TR" baseline="0" dirty="0" smtClean="0"/>
              <a:t> her comments in the last paragraph suggest she would recommend 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B0FB-13B1-4D02-B567-E7A98136912A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b="0">
                <a:solidFill>
                  <a:srgbClr val="9B8E2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13BC79-8AC9-4830-A2F8-E2AB6C0A18BD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9223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9224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5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109A8C-52F6-46D0-A4BD-DA185C9226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9DF5C2-8B21-4340-87F6-16DA83B6E3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2291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42291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D8A0CF-8545-409E-8FA1-ED3ED07416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B000A-E926-42A5-8E31-B786354C70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63F81A-237F-4026-8774-32578F0FAF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FE6130-EC9D-4FD2-AB9E-5DD1DE7457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82CD0-ECC0-40DA-A842-D557F5B74B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01B941-6FA2-40D7-A36E-468168FDDC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281009-D23C-4F5C-8E8D-C13EE771F0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277813"/>
            <a:ext cx="215265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77813"/>
            <a:ext cx="630555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B10E0-78EF-45EE-88B0-7FD81FF853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458200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610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03668EB7-0DE4-43DF-A8B5-15CCAC6C290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ru-RU" sz="2400">
              <a:latin typeface="Times New Roman" pitchFamily="18" charset="0"/>
            </a:endParaRPr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ru-RU" sz="2400">
              <a:latin typeface="Times New Roman" pitchFamily="18" charset="0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ru-RU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folHlink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2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accent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accent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accent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accent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accent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accent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accent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../../../../../MUSIC/1-MUSIC-WRITING-MAG/SLOW-WRITE/4.mp3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85800"/>
            <a:ext cx="8991600" cy="2127250"/>
          </a:xfrm>
        </p:spPr>
        <p:txBody>
          <a:bodyPr/>
          <a:lstStyle/>
          <a:p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dirty="0"/>
              <a:t>WEEK # </a:t>
            </a:r>
            <a:r>
              <a:rPr lang="tr-TR" sz="4000" dirty="0" smtClean="0"/>
              <a:t>1</a:t>
            </a:r>
            <a:r>
              <a:rPr lang="en-US" sz="4000" dirty="0" smtClean="0"/>
              <a:t>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LESSONS # 3-4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4000" b="1" dirty="0"/>
              <a:t>UNIT 1: </a:t>
            </a:r>
            <a:r>
              <a:rPr lang="en-US" sz="4000" b="1" dirty="0" smtClean="0"/>
              <a:t>“</a:t>
            </a:r>
            <a:r>
              <a:rPr lang="tr-TR" sz="4000" b="1" dirty="0" smtClean="0"/>
              <a:t>Life Style </a:t>
            </a:r>
            <a:r>
              <a:rPr lang="en-US" sz="4000" b="1" dirty="0" smtClean="0"/>
              <a:t>”</a:t>
            </a:r>
            <a:r>
              <a:rPr lang="en-US" sz="3600" b="1" dirty="0" smtClean="0"/>
              <a:t> </a:t>
            </a:r>
            <a:endParaRPr lang="ru-RU" sz="36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5200"/>
            <a:ext cx="7848600" cy="2514600"/>
          </a:xfrm>
        </p:spPr>
        <p:txBody>
          <a:bodyPr/>
          <a:lstStyle/>
          <a:p>
            <a:r>
              <a:rPr lang="tr-TR" sz="2800" b="1" dirty="0" smtClean="0">
                <a:solidFill>
                  <a:schemeClr val="accent2"/>
                </a:solidFill>
              </a:rPr>
              <a:t>Ronaki – Gulan Groups</a:t>
            </a:r>
            <a:endParaRPr lang="en-US" sz="2800" b="1" dirty="0">
              <a:solidFill>
                <a:schemeClr val="accent2"/>
              </a:solidFill>
            </a:endParaRPr>
          </a:p>
          <a:p>
            <a:endParaRPr lang="en-US" sz="1600" b="1" dirty="0">
              <a:solidFill>
                <a:schemeClr val="accent2"/>
              </a:solidFill>
            </a:endParaRPr>
          </a:p>
          <a:p>
            <a:r>
              <a:rPr lang="tr-TR" b="1" dirty="0" smtClean="0">
                <a:solidFill>
                  <a:schemeClr val="accent2"/>
                </a:solidFill>
              </a:rPr>
              <a:t>Ready for FCE</a:t>
            </a:r>
          </a:p>
          <a:p>
            <a:r>
              <a:rPr lang="tr-TR" sz="2800" b="1" dirty="0" smtClean="0">
                <a:solidFill>
                  <a:schemeClr val="accent2"/>
                </a:solidFill>
              </a:rPr>
              <a:t>11. 1. 2012</a:t>
            </a:r>
          </a:p>
          <a:p>
            <a:r>
              <a:rPr lang="tr-TR" sz="2800" b="1" dirty="0" smtClean="0">
                <a:solidFill>
                  <a:schemeClr val="accent2"/>
                </a:solidFill>
              </a:rPr>
              <a:t>13.30-15.45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pic>
        <p:nvPicPr>
          <p:cNvPr id="6" name="Picture 5" descr="http://4.bp.blogspot.com/_kQDafH3a-t8/THqm1XyiXRI/AAAAAAAAANs/j2-cQOxlrK0/s1600/9004269_lr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441960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458200" cy="1093787"/>
          </a:xfrm>
        </p:spPr>
        <p:txBody>
          <a:bodyPr/>
          <a:lstStyle/>
          <a:p>
            <a:pPr algn="ctr"/>
            <a:r>
              <a:rPr lang="en-US" dirty="0"/>
              <a:t>Lesson Plan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915400" cy="5029200"/>
          </a:xfrm>
        </p:spPr>
        <p:txBody>
          <a:bodyPr/>
          <a:lstStyle/>
          <a:p>
            <a:pPr marL="514350" indent="-514350">
              <a:buFont typeface="Wingdings" pitchFamily="2" charset="2"/>
              <a:buAutoNum type="alphaUcPeriod"/>
            </a:pPr>
            <a:r>
              <a:rPr lang="tr-TR" dirty="0" smtClean="0"/>
              <a:t>Quiz</a:t>
            </a:r>
          </a:p>
          <a:p>
            <a:pPr marL="514350" indent="-514350">
              <a:buFont typeface="Wingdings" pitchFamily="2" charset="2"/>
              <a:buAutoNum type="alphaUcPeriod"/>
            </a:pPr>
            <a:r>
              <a:rPr lang="tr-TR" dirty="0" smtClean="0"/>
              <a:t>Free writing </a:t>
            </a:r>
          </a:p>
          <a:p>
            <a:pPr marL="514350" indent="-514350">
              <a:buNone/>
            </a:pPr>
            <a:r>
              <a:rPr lang="en-US" dirty="0" smtClean="0"/>
              <a:t>Today we will learn/review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>
                <a:solidFill>
                  <a:srgbClr val="FF0000"/>
                </a:solidFill>
              </a:rPr>
              <a:t>Some Classroom Language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>
                <a:solidFill>
                  <a:srgbClr val="FF0000"/>
                </a:solidFill>
              </a:rPr>
              <a:t>Phonetic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>
                <a:solidFill>
                  <a:srgbClr val="FF0000"/>
                </a:solidFill>
              </a:rPr>
              <a:t>Vocabulary 1: </a:t>
            </a:r>
            <a:r>
              <a:rPr lang="tr-TR" dirty="0" smtClean="0"/>
              <a:t>Clothes (Parts 1-2-3-4)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tr-TR" dirty="0" smtClean="0">
                <a:solidFill>
                  <a:srgbClr val="FF0000"/>
                </a:solidFill>
              </a:rPr>
              <a:t>Reading FCE Part 2: </a:t>
            </a:r>
            <a:r>
              <a:rPr lang="tr-TR" dirty="0" smtClean="0">
                <a:solidFill>
                  <a:schemeClr val="tx1"/>
                </a:solidFill>
              </a:rPr>
              <a:t>Gapped text </a:t>
            </a:r>
            <a:r>
              <a:rPr lang="tr-TR" dirty="0" smtClean="0"/>
              <a:t>(Ps:1-2-3)</a:t>
            </a:r>
            <a:endParaRPr lang="en-US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dirty="0" smtClean="0">
                <a:solidFill>
                  <a:srgbClr val="FF0000"/>
                </a:solidFill>
              </a:rPr>
              <a:t>How to go about it </a:t>
            </a:r>
            <a:r>
              <a:rPr lang="tr-TR" dirty="0" smtClean="0"/>
              <a:t>(Pg:3)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>
                <a:solidFill>
                  <a:srgbClr val="FF0000"/>
                </a:solidFill>
              </a:rPr>
              <a:t>Reading Text: </a:t>
            </a:r>
            <a:r>
              <a:rPr lang="tr-TR" dirty="0" smtClean="0"/>
              <a:t>Handle with care (Pg:4)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>
                <a:solidFill>
                  <a:srgbClr val="FF0000"/>
                </a:solidFill>
              </a:rPr>
              <a:t>Language Focus 1</a:t>
            </a:r>
            <a:r>
              <a:rPr lang="tr-TR" dirty="0" smtClean="0"/>
              <a:t>: Habitual behavior (?)</a:t>
            </a:r>
          </a:p>
          <a:p>
            <a:pPr marL="514350" indent="-514350">
              <a:buFont typeface="+mj-lt"/>
              <a:buAutoNum type="arabicPeriod"/>
            </a:pPr>
            <a:endParaRPr lang="tr-TR" dirty="0" smtClean="0"/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458200" cy="1169987"/>
          </a:xfrm>
        </p:spPr>
        <p:txBody>
          <a:bodyPr/>
          <a:lstStyle/>
          <a:p>
            <a:pPr algn="ctr"/>
            <a:r>
              <a:rPr lang="tr-TR" sz="3600" dirty="0" smtClean="0"/>
              <a:t>Revision – Quiz </a:t>
            </a:r>
            <a:r>
              <a:rPr lang="en-US" sz="3600" b="0" dirty="0" smtClean="0"/>
              <a:t>(</a:t>
            </a:r>
            <a:r>
              <a:rPr lang="tr-TR" sz="3600" b="0" dirty="0" smtClean="0"/>
              <a:t>5</a:t>
            </a:r>
            <a:r>
              <a:rPr lang="en-US" sz="3600" b="0" dirty="0" smtClean="0"/>
              <a:t> </a:t>
            </a:r>
            <a:r>
              <a:rPr lang="en-US" sz="3600" b="0" dirty="0"/>
              <a:t>min)</a:t>
            </a:r>
            <a:endParaRPr lang="ru-RU" sz="3600" dirty="0"/>
          </a:p>
        </p:txBody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610600" cy="5105400"/>
          </a:xfrm>
        </p:spPr>
        <p:txBody>
          <a:bodyPr/>
          <a:lstStyle/>
          <a:p>
            <a:pPr>
              <a:buNone/>
            </a:pPr>
            <a:r>
              <a:rPr lang="en-US" sz="1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Make a question for the following words.</a:t>
            </a:r>
          </a:p>
          <a:p>
            <a:pPr lvl="0">
              <a:buNone/>
            </a:pPr>
            <a:endParaRPr lang="tr-TR" sz="14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 lvl="0">
              <a:buFont typeface="+mj-lt"/>
              <a:buAutoNum type="arabicPeriod"/>
            </a:pPr>
            <a:r>
              <a:rPr lang="en-US" sz="24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blazer </a:t>
            </a:r>
            <a:r>
              <a:rPr lang="en-US" sz="2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(n) 	</a:t>
            </a:r>
            <a:r>
              <a:rPr lang="en-US" sz="24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2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ˈ</a:t>
            </a:r>
            <a:r>
              <a:rPr lang="en-US" sz="2400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bleɪzə</a:t>
            </a:r>
            <a:r>
              <a:rPr lang="en-US" sz="2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	</a:t>
            </a:r>
          </a:p>
          <a:p>
            <a:pPr lvl="0">
              <a:buFont typeface="+mj-lt"/>
              <a:buAutoNum type="arabicPeriod"/>
            </a:pPr>
            <a:r>
              <a:rPr lang="en-US" sz="24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cardigan </a:t>
            </a:r>
            <a:r>
              <a:rPr lang="en-US" sz="2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(n) 	/ˈ</a:t>
            </a:r>
            <a:r>
              <a:rPr lang="en-US" sz="2400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kɑːdɪgən</a:t>
            </a:r>
            <a:r>
              <a:rPr lang="en-US" sz="2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	</a:t>
            </a:r>
          </a:p>
          <a:p>
            <a:pPr lvl="0">
              <a:buFont typeface="+mj-lt"/>
              <a:buAutoNum type="arabicPeriod"/>
            </a:pPr>
            <a:r>
              <a:rPr lang="en-US" sz="24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dungarees </a:t>
            </a:r>
            <a:r>
              <a:rPr lang="en-US" sz="2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(n)	 /ˌ</a:t>
            </a:r>
            <a:r>
              <a:rPr lang="en-US" sz="2400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dʌŋgəˈrɪːz</a:t>
            </a:r>
            <a:r>
              <a:rPr lang="en-US" sz="2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	</a:t>
            </a:r>
          </a:p>
          <a:p>
            <a:pPr lvl="0">
              <a:buFont typeface="+mj-lt"/>
              <a:buAutoNum type="arabicPeriod"/>
            </a:pPr>
            <a:r>
              <a:rPr lang="en-US" sz="24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jumper/pullover</a:t>
            </a:r>
            <a:r>
              <a:rPr lang="tr-TR" sz="24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/sweater </a:t>
            </a:r>
            <a:r>
              <a:rPr lang="en-US" sz="2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(n) </a:t>
            </a:r>
            <a:endParaRPr lang="tr-TR" sz="24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 lvl="0">
              <a:buNone/>
            </a:pPr>
            <a:r>
              <a:rPr lang="en-US" sz="24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2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ˈ</a:t>
            </a:r>
            <a:r>
              <a:rPr lang="en-US" sz="2400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dʒʌmpə</a:t>
            </a:r>
            <a:r>
              <a:rPr lang="en-US" sz="2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, ˈ</a:t>
            </a:r>
            <a:r>
              <a:rPr lang="en-US" sz="2400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pUləUvə</a:t>
            </a:r>
            <a:r>
              <a:rPr lang="en-US" sz="2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, ˈ</a:t>
            </a:r>
            <a:r>
              <a:rPr lang="en-US" sz="2400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swetə</a:t>
            </a:r>
            <a:r>
              <a:rPr lang="en-US" sz="2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</a:t>
            </a:r>
          </a:p>
          <a:p>
            <a:pPr lvl="0">
              <a:buFont typeface="+mj-lt"/>
              <a:buAutoNum type="arabicPeriod"/>
            </a:pPr>
            <a:r>
              <a:rPr lang="en-US" sz="24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scarf </a:t>
            </a:r>
            <a:r>
              <a:rPr lang="en-US" sz="2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(n) 		/</a:t>
            </a:r>
            <a:r>
              <a:rPr lang="en-US" sz="2400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skɑːf</a:t>
            </a:r>
            <a:r>
              <a:rPr lang="en-US" sz="2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		</a:t>
            </a:r>
          </a:p>
          <a:p>
            <a:pPr lvl="0">
              <a:buFont typeface="+mj-lt"/>
              <a:buAutoNum type="arabicPeriod"/>
            </a:pPr>
            <a:r>
              <a:rPr lang="en-US" sz="24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waistcoat </a:t>
            </a:r>
            <a:r>
              <a:rPr lang="en-US" sz="2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(n) 	/ˈ</a:t>
            </a:r>
            <a:r>
              <a:rPr lang="en-US" sz="2400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weɪstkəUt</a:t>
            </a:r>
            <a:r>
              <a:rPr lang="en-US" sz="2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</a:t>
            </a:r>
            <a:r>
              <a:rPr lang="en-US" sz="14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pPr>
              <a:lnSpc>
                <a:spcPct val="90000"/>
              </a:lnSpc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1524000"/>
          </a:xfrm>
        </p:spPr>
        <p:txBody>
          <a:bodyPr/>
          <a:lstStyle/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sz="4800" dirty="0" smtClean="0"/>
              <a:t>Free writing – 5 min</a:t>
            </a:r>
            <a:r>
              <a:rPr lang="tr-TR" dirty="0" smtClean="0"/>
              <a:t/>
            </a:r>
            <a:br>
              <a:rPr lang="tr-T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Topic</a:t>
            </a:r>
            <a:r>
              <a:rPr lang="tr-TR" dirty="0" smtClean="0"/>
              <a:t>: Write down your feelings while 		listenin to music. </a:t>
            </a:r>
            <a:r>
              <a:rPr lang="tr-TR" dirty="0" smtClean="0">
                <a:hlinkClick r:id="rId2" action="ppaction://hlinkfile"/>
              </a:rPr>
              <a:t>(click!)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458200" cy="1169987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Class </a:t>
            </a:r>
            <a:r>
              <a:rPr lang="en-US" dirty="0">
                <a:solidFill>
                  <a:srgbClr val="FF0000"/>
                </a:solidFill>
              </a:rPr>
              <a:t>Rules!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90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610600" cy="4724400"/>
          </a:xfrm>
        </p:spPr>
        <p:txBody>
          <a:bodyPr/>
          <a:lstStyle/>
          <a:p>
            <a:endParaRPr lang="tr-TR" dirty="0" smtClean="0"/>
          </a:p>
          <a:p>
            <a:r>
              <a:rPr lang="en-US" dirty="0" smtClean="0"/>
              <a:t>Speak </a:t>
            </a:r>
            <a:r>
              <a:rPr lang="en-US" dirty="0"/>
              <a:t>English!</a:t>
            </a:r>
          </a:p>
          <a:p>
            <a:r>
              <a:rPr lang="en-US" dirty="0" smtClean="0"/>
              <a:t>Work </a:t>
            </a:r>
            <a:r>
              <a:rPr lang="en-US" dirty="0"/>
              <a:t>hard!</a:t>
            </a:r>
          </a:p>
          <a:p>
            <a:r>
              <a:rPr lang="en-US" dirty="0" smtClean="0"/>
              <a:t>Work </a:t>
            </a:r>
            <a:r>
              <a:rPr lang="en-US" dirty="0"/>
              <a:t>fast!</a:t>
            </a:r>
          </a:p>
          <a:p>
            <a:r>
              <a:rPr lang="en-US" dirty="0" smtClean="0"/>
              <a:t>Listen </a:t>
            </a:r>
            <a:r>
              <a:rPr lang="en-US" dirty="0"/>
              <a:t>attentively!</a:t>
            </a:r>
          </a:p>
          <a:p>
            <a:endParaRPr lang="ru-RU" dirty="0"/>
          </a:p>
        </p:txBody>
      </p:sp>
      <p:pic>
        <p:nvPicPr>
          <p:cNvPr id="390151" name="Picture 7" descr="http://t0.gstatic.com/images?q=tbn:ANd9GcQXRZmA8jfEyEwfKLhNtAGeJtLHzntztBgWgYSZ7XkkIbvr3fsxdDnMAX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46285" cy="1600200"/>
          </a:xfrm>
          <a:prstGeom prst="rect">
            <a:avLst/>
          </a:prstGeom>
          <a:noFill/>
        </p:spPr>
      </p:pic>
      <p:pic>
        <p:nvPicPr>
          <p:cNvPr id="390153" name="Picture 9" descr="http://t3.gstatic.com/images?q=tbn:ANd9GcS2CPCMh75pk21YS73nEhKoPjG4Hp1u-nJCwH9KaCWalgbD6oGk9oacwna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62725" y="0"/>
            <a:ext cx="2581275" cy="17782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7315200" cy="865187"/>
          </a:xfrm>
        </p:spPr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Classroom Language – 3min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839200" cy="48006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"Are we all 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same page?“</a:t>
            </a:r>
            <a:endParaRPr lang="tr-TR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"Are you 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me?“</a:t>
            </a:r>
            <a:endParaRPr lang="tr-TR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tr-TR" sz="2400" i="1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tr-TR" sz="2000" i="1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n-US" sz="2000" i="1" dirty="0" smtClean="0">
                <a:solidFill>
                  <a:schemeClr val="tx2">
                    <a:lumMod val="75000"/>
                  </a:schemeClr>
                </a:solidFill>
              </a:rPr>
              <a:t>Do you understand what I am telling you or explaining to you?</a:t>
            </a:r>
            <a:r>
              <a:rPr lang="tr-TR" sz="2000" i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tr-TR" sz="24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"As far as I know.“</a:t>
            </a:r>
            <a:endParaRPr lang="tr-TR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tr-TR" sz="2400" i="1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tr-TR" sz="2000" i="1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n-US" sz="2000" i="1" dirty="0" smtClean="0">
                <a:solidFill>
                  <a:schemeClr val="tx2">
                    <a:lumMod val="75000"/>
                  </a:schemeClr>
                </a:solidFill>
              </a:rPr>
              <a:t>used when you think something is true but are not sure</a:t>
            </a:r>
            <a:r>
              <a:rPr lang="tr-TR" sz="2000" i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tr-TR" sz="24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"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it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"  or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"Stop fighting“</a:t>
            </a:r>
            <a:endParaRPr lang="tr-TR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tr-TR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	(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Stop </a:t>
            </a:r>
            <a:r>
              <a:rPr lang="en-US" sz="20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it! (An order to two or more people to stop doing something, such as fighting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.):</a:t>
            </a:r>
            <a:r>
              <a:rPr lang="en-US" sz="20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 </a:t>
            </a:r>
            <a:endParaRPr lang="tr-TR" sz="20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tr-T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2000" b="1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All </a:t>
            </a:r>
            <a:r>
              <a:rPr lang="en-US" sz="2000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right you two, break it up!</a:t>
            </a:r>
            <a:endParaRPr lang="en-US" sz="20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Ss can make role-play- TPR</a:t>
            </a:r>
          </a:p>
        </p:txBody>
      </p:sp>
      <p:pic>
        <p:nvPicPr>
          <p:cNvPr id="406530" name="Picture 2" descr="http://www.kean.edu/~tpc/Classroom%20Management/MPj04225910000%5b1%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5785" y="304800"/>
            <a:ext cx="1558215" cy="1038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458200" cy="1524000"/>
          </a:xfrm>
        </p:spPr>
        <p:txBody>
          <a:bodyPr/>
          <a:lstStyle/>
          <a:p>
            <a:pPr algn="ctr"/>
            <a:r>
              <a:rPr lang="tr-TR" dirty="0" smtClean="0"/>
              <a:t>PHONETIC : </a:t>
            </a:r>
            <a:br>
              <a:rPr lang="tr-TR" dirty="0" smtClean="0"/>
            </a:br>
            <a:r>
              <a:rPr lang="tr-TR" dirty="0" smtClean="0"/>
              <a:t>Voiceless Consonant Sound </a:t>
            </a:r>
            <a:r>
              <a:rPr lang="en-US" dirty="0"/>
              <a:t>/ʃ/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</a:t>
            </a:r>
            <a:r>
              <a:rPr lang="tr-TR" dirty="0" smtClean="0"/>
              <a:t>ip 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b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ʃɪp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</a:t>
            </a:r>
            <a:r>
              <a:rPr lang="tr-TR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		</a:t>
            </a:r>
            <a:endParaRPr lang="tr-TR" b="1" dirty="0" smtClean="0"/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tr-TR" dirty="0" smtClean="0"/>
              <a:t>ure 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b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ʃɔːr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endParaRPr lang="tr-TR" dirty="0" smtClean="0"/>
          </a:p>
          <a:p>
            <a:pPr>
              <a:buNone/>
            </a:pPr>
            <a:r>
              <a:rPr lang="tr-TR" dirty="0"/>
              <a:t>n</a:t>
            </a:r>
            <a:r>
              <a:rPr lang="tr-TR" dirty="0" smtClean="0"/>
              <a:t>a</a:t>
            </a: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tr-TR" dirty="0" smtClean="0"/>
              <a:t>ion 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/ˈ</a:t>
            </a:r>
            <a:r>
              <a:rPr lang="en-US" b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neɪʃən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</a:t>
            </a:r>
            <a:endParaRPr lang="tr-TR" b="1" dirty="0" smtClean="0"/>
          </a:p>
          <a:p>
            <a:pPr>
              <a:buNone/>
            </a:pPr>
            <a:r>
              <a:rPr lang="tr-TR" dirty="0"/>
              <a:t>f</a:t>
            </a:r>
            <a:r>
              <a:rPr lang="tr-TR" dirty="0" smtClean="0"/>
              <a:t>i</a:t>
            </a: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</a:t>
            </a:r>
            <a:r>
              <a:rPr lang="tr-TR" dirty="0" smtClean="0"/>
              <a:t> 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b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fɪʃ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</a:t>
            </a:r>
            <a:endParaRPr lang="tr-TR" b="1" dirty="0" smtClean="0"/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</a:t>
            </a:r>
            <a:r>
              <a:rPr lang="tr-TR" dirty="0" smtClean="0"/>
              <a:t>u</a:t>
            </a: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sh*</a:t>
            </a:r>
            <a:r>
              <a:rPr lang="tr-TR" dirty="0" smtClean="0"/>
              <a:t> </a:t>
            </a:r>
            <a:r>
              <a:rPr lang="tr-TR" b="1" dirty="0" smtClean="0"/>
              <a:t>/ʃʊʃ/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458200" cy="1524000"/>
          </a:xfrm>
        </p:spPr>
        <p:txBody>
          <a:bodyPr/>
          <a:lstStyle/>
          <a:p>
            <a:pPr algn="ctr"/>
            <a:r>
              <a:rPr lang="tr-TR" dirty="0" smtClean="0"/>
              <a:t>PHONETIC : </a:t>
            </a:r>
            <a:br>
              <a:rPr lang="tr-TR" dirty="0" smtClean="0"/>
            </a:br>
            <a:r>
              <a:rPr lang="tr-TR" dirty="0" smtClean="0"/>
              <a:t>Voiceless Consonant Sound </a:t>
            </a:r>
            <a:r>
              <a:rPr lang="en-US" dirty="0"/>
              <a:t>/ʃ/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</a:t>
            </a:r>
            <a:r>
              <a:rPr lang="tr-TR" dirty="0" smtClean="0"/>
              <a:t>ip 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b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ʃɪp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</a:t>
            </a:r>
            <a:r>
              <a:rPr lang="tr-TR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		</a:t>
            </a:r>
            <a:endParaRPr lang="tr-TR" b="1" dirty="0" smtClean="0"/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tr-TR" dirty="0" smtClean="0"/>
              <a:t>ure 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b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ʃɔːr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endParaRPr lang="tr-TR" dirty="0" smtClean="0"/>
          </a:p>
          <a:p>
            <a:pPr>
              <a:buNone/>
            </a:pPr>
            <a:r>
              <a:rPr lang="tr-TR" dirty="0"/>
              <a:t>n</a:t>
            </a:r>
            <a:r>
              <a:rPr lang="tr-TR" dirty="0" smtClean="0"/>
              <a:t>a</a:t>
            </a: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tr-TR" dirty="0" smtClean="0"/>
              <a:t>ion 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/ˈ</a:t>
            </a:r>
            <a:r>
              <a:rPr lang="en-US" b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neɪʃən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</a:t>
            </a:r>
            <a:endParaRPr lang="tr-TR" b="1" dirty="0" smtClean="0"/>
          </a:p>
          <a:p>
            <a:pPr>
              <a:buNone/>
            </a:pPr>
            <a:r>
              <a:rPr lang="tr-TR" dirty="0"/>
              <a:t>f</a:t>
            </a:r>
            <a:r>
              <a:rPr lang="tr-TR" dirty="0" smtClean="0"/>
              <a:t>i</a:t>
            </a: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</a:t>
            </a:r>
            <a:r>
              <a:rPr lang="tr-TR" dirty="0" smtClean="0"/>
              <a:t> 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b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fɪʃ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</a:t>
            </a:r>
            <a:endParaRPr lang="tr-TR" b="1" dirty="0" smtClean="0"/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</a:t>
            </a:r>
            <a:r>
              <a:rPr lang="tr-TR" dirty="0" smtClean="0"/>
              <a:t>u</a:t>
            </a: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sh*</a:t>
            </a:r>
            <a:r>
              <a:rPr lang="tr-TR" dirty="0" smtClean="0"/>
              <a:t> </a:t>
            </a:r>
            <a:r>
              <a:rPr lang="tr-TR" b="1" dirty="0" smtClean="0"/>
              <a:t>/ʃʊʃ/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1474787"/>
          </a:xfrm>
        </p:spPr>
        <p:txBody>
          <a:bodyPr/>
          <a:lstStyle/>
          <a:p>
            <a:pPr algn="ctr"/>
            <a:r>
              <a:rPr lang="tr-TR" sz="3600" dirty="0" smtClean="0"/>
              <a:t>PHONETIC : </a:t>
            </a:r>
            <a:r>
              <a:rPr lang="tr-TR" sz="4000" dirty="0" smtClean="0"/>
              <a:t/>
            </a:r>
            <a:br>
              <a:rPr lang="tr-TR" sz="4000" dirty="0" smtClean="0"/>
            </a:br>
            <a:r>
              <a:rPr lang="tr-TR" sz="3600" dirty="0" smtClean="0"/>
              <a:t>Voiceless Consonant Sound </a:t>
            </a:r>
            <a:r>
              <a:rPr lang="en-US" sz="4000" dirty="0" smtClean="0"/>
              <a:t>/ʃ/</a:t>
            </a:r>
            <a:r>
              <a:rPr lang="tr-TR" sz="4000" dirty="0" smtClean="0"/>
              <a:t> and /s/</a:t>
            </a:r>
            <a:r>
              <a:rPr lang="en-US" sz="4000" dirty="0" smtClean="0"/>
              <a:t>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8610600" cy="2743200"/>
          </a:xfrm>
        </p:spPr>
        <p:txBody>
          <a:bodyPr/>
          <a:lstStyle/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</a:t>
            </a:r>
            <a:r>
              <a:rPr lang="tr-TR" dirty="0" smtClean="0"/>
              <a:t>ip 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b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ʃɪp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</a:t>
            </a:r>
            <a:r>
              <a:rPr lang="tr-TR" dirty="0" smtClean="0"/>
              <a:t>			sip /sɪp/</a:t>
            </a:r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sh</a:t>
            </a:r>
            <a:r>
              <a:rPr lang="tr-TR" dirty="0" smtClean="0"/>
              <a:t>ow /ʃəʊ//ʃoʊ/			so /səʊ//soʊ/</a:t>
            </a:r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</a:t>
            </a:r>
            <a:r>
              <a:rPr lang="tr-TR" dirty="0" smtClean="0"/>
              <a:t>y /ʃaɪ/ 				sigh /saɪ/</a:t>
            </a:r>
          </a:p>
          <a:p>
            <a:pPr>
              <a:buNone/>
            </a:pPr>
            <a:r>
              <a:rPr lang="tr-T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tr-TR" dirty="0" smtClean="0"/>
              <a:t>auffeur/ˈʃəʊfə/ /ʃəʊ fɜː/ sofa /səʊfə/ /soʊfə/</a:t>
            </a:r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</a:t>
            </a:r>
            <a:r>
              <a:rPr lang="tr-TR" dirty="0" smtClean="0"/>
              <a:t>ock /ʃɒk/ /ʃɑːk/		sock	/sɒk//sɑːk/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458200" cy="1093787"/>
          </a:xfrm>
        </p:spPr>
        <p:txBody>
          <a:bodyPr/>
          <a:lstStyle/>
          <a:p>
            <a:pPr algn="ctr"/>
            <a:r>
              <a:rPr lang="tr-TR" sz="3600" dirty="0" smtClean="0"/>
              <a:t>Vocabulary 1.1: Clothes- </a:t>
            </a:r>
            <a:r>
              <a:rPr lang="en-US" sz="3600" b="0" dirty="0" smtClean="0"/>
              <a:t>(5 </a:t>
            </a:r>
            <a:r>
              <a:rPr lang="en-US" sz="3600" b="0" dirty="0"/>
              <a:t>min</a:t>
            </a:r>
            <a:r>
              <a:rPr lang="en-US" sz="3600" b="0" dirty="0" smtClean="0"/>
              <a:t>)</a:t>
            </a:r>
            <a:r>
              <a:rPr lang="tr-TR" sz="3600" b="0" dirty="0" smtClean="0"/>
              <a:t/>
            </a:r>
            <a:br>
              <a:rPr lang="tr-TR" sz="3600" b="0" dirty="0" smtClean="0"/>
            </a:b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 at the pictures and write name of the items of clothing </a:t>
            </a:r>
            <a:r>
              <a:rPr lang="tr-TR" sz="2800" dirty="0" smtClean="0"/>
              <a:t>/ˈkləʊð ɪŋ/kloʊð ɪŋ/and accessories</a:t>
            </a:r>
            <a:endParaRPr lang="ru-RU" sz="3600" dirty="0"/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610600" cy="5105400"/>
          </a:xfrm>
        </p:spPr>
        <p:txBody>
          <a:bodyPr numCol="1"/>
          <a:lstStyle/>
          <a:p>
            <a:pPr>
              <a:lnSpc>
                <a:spcPct val="80000"/>
              </a:lnSpc>
              <a:buNone/>
            </a:pPr>
            <a:endParaRPr lang="tr-TR" sz="2400" dirty="0" smtClean="0"/>
          </a:p>
          <a:p>
            <a:pPr>
              <a:lnSpc>
                <a:spcPct val="80000"/>
              </a:lnSpc>
              <a:buNone/>
            </a:pPr>
            <a:r>
              <a:rPr lang="tr-TR" sz="2400" b="1" dirty="0" smtClean="0"/>
              <a:t>PICTURE 1		</a:t>
            </a:r>
            <a:endParaRPr lang="tr-TR" sz="2400" b="1" u="sng" dirty="0" smtClean="0"/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bow tie		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shirt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waistcoat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trousers</a:t>
            </a:r>
          </a:p>
          <a:p>
            <a:pPr>
              <a:lnSpc>
                <a:spcPct val="80000"/>
              </a:lnSpc>
              <a:buNone/>
            </a:pPr>
            <a:endParaRPr lang="tr-TR" sz="2400" dirty="0" smtClean="0"/>
          </a:p>
          <a:p>
            <a:pPr>
              <a:lnSpc>
                <a:spcPct val="80000"/>
              </a:lnSpc>
              <a:buNone/>
            </a:pPr>
            <a:r>
              <a:rPr lang="tr-TR" sz="2400" b="1" dirty="0" smtClean="0"/>
              <a:t>PICTURE 2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/>
              <a:t>s</a:t>
            </a:r>
            <a:r>
              <a:rPr lang="tr-TR" sz="2400" dirty="0" smtClean="0"/>
              <a:t>carf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tie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blazer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skirt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tights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shoes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4864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tr-TR" b="1" dirty="0" smtClean="0"/>
              <a:t>PICTURE 3</a:t>
            </a:r>
          </a:p>
          <a:p>
            <a:pPr>
              <a:lnSpc>
                <a:spcPct val="80000"/>
              </a:lnSpc>
              <a:buNone/>
            </a:pPr>
            <a:r>
              <a:rPr lang="tr-TR" dirty="0" smtClean="0"/>
              <a:t>hat</a:t>
            </a:r>
          </a:p>
          <a:p>
            <a:pPr>
              <a:lnSpc>
                <a:spcPct val="80000"/>
              </a:lnSpc>
              <a:buNone/>
            </a:pPr>
            <a:r>
              <a:rPr lang="tr-TR" dirty="0" smtClean="0"/>
              <a:t>T-shirt</a:t>
            </a:r>
          </a:p>
          <a:p>
            <a:pPr>
              <a:lnSpc>
                <a:spcPct val="80000"/>
              </a:lnSpc>
              <a:buNone/>
            </a:pPr>
            <a:r>
              <a:rPr lang="tr-TR" dirty="0" smtClean="0"/>
              <a:t>jacket</a:t>
            </a:r>
          </a:p>
          <a:p>
            <a:pPr>
              <a:lnSpc>
                <a:spcPct val="80000"/>
              </a:lnSpc>
              <a:buNone/>
            </a:pPr>
            <a:r>
              <a:rPr lang="tr-TR" dirty="0" smtClean="0"/>
              <a:t>dungarees</a:t>
            </a:r>
          </a:p>
          <a:p>
            <a:pPr>
              <a:lnSpc>
                <a:spcPct val="80000"/>
              </a:lnSpc>
              <a:buNone/>
            </a:pPr>
            <a:r>
              <a:rPr lang="tr-TR" dirty="0" smtClean="0"/>
              <a:t>trainers</a:t>
            </a:r>
          </a:p>
          <a:p>
            <a:pPr>
              <a:lnSpc>
                <a:spcPct val="80000"/>
              </a:lnSpc>
              <a:buNone/>
            </a:pPr>
            <a:r>
              <a:rPr lang="tr-TR" b="1" dirty="0" smtClean="0"/>
              <a:t>PICTURE 4</a:t>
            </a:r>
          </a:p>
          <a:p>
            <a:pPr>
              <a:lnSpc>
                <a:spcPct val="80000"/>
              </a:lnSpc>
              <a:buNone/>
            </a:pPr>
            <a:r>
              <a:rPr lang="tr-TR" dirty="0"/>
              <a:t>n</a:t>
            </a:r>
            <a:r>
              <a:rPr lang="tr-TR" dirty="0" smtClean="0"/>
              <a:t>ecklace</a:t>
            </a:r>
            <a:endParaRPr lang="ru-RU" dirty="0" smtClean="0"/>
          </a:p>
          <a:p>
            <a:pPr>
              <a:buNone/>
            </a:pPr>
            <a:r>
              <a:rPr lang="tr-TR" dirty="0" smtClean="0"/>
              <a:t>cardigan</a:t>
            </a:r>
          </a:p>
          <a:p>
            <a:pPr>
              <a:buNone/>
            </a:pPr>
            <a:r>
              <a:rPr lang="tr-TR" dirty="0" smtClean="0"/>
              <a:t>bracelet</a:t>
            </a:r>
          </a:p>
          <a:p>
            <a:pPr>
              <a:buNone/>
            </a:pPr>
            <a:r>
              <a:rPr lang="tr-TR" dirty="0"/>
              <a:t>d</a:t>
            </a:r>
            <a:r>
              <a:rPr lang="tr-TR" dirty="0" smtClean="0"/>
              <a:t>ress</a:t>
            </a:r>
          </a:p>
          <a:p>
            <a:pPr>
              <a:buNone/>
            </a:pPr>
            <a:r>
              <a:rPr lang="tr-TR" dirty="0" smtClean="0"/>
              <a:t>High heeled shoes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229758" y="152400"/>
            <a:ext cx="1914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Vocabulary 1.1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tr-TR" b="1" smtClean="0"/>
              <a:t>PICTURE 5</a:t>
            </a:r>
          </a:p>
          <a:p>
            <a:pPr>
              <a:lnSpc>
                <a:spcPct val="80000"/>
              </a:lnSpc>
              <a:buNone/>
            </a:pPr>
            <a:r>
              <a:rPr lang="tr-TR" smtClean="0"/>
              <a:t>jumper</a:t>
            </a:r>
          </a:p>
          <a:p>
            <a:pPr>
              <a:lnSpc>
                <a:spcPct val="80000"/>
              </a:lnSpc>
              <a:buNone/>
            </a:pPr>
            <a:r>
              <a:rPr lang="tr-TR" smtClean="0"/>
              <a:t>jeans</a:t>
            </a:r>
          </a:p>
          <a:p>
            <a:pPr>
              <a:lnSpc>
                <a:spcPct val="80000"/>
              </a:lnSpc>
              <a:buNone/>
            </a:pPr>
            <a:r>
              <a:rPr lang="tr-TR" smtClean="0"/>
              <a:t>shoes</a:t>
            </a:r>
          </a:p>
          <a:p>
            <a:pPr>
              <a:lnSpc>
                <a:spcPct val="80000"/>
              </a:lnSpc>
              <a:buNone/>
            </a:pPr>
            <a:r>
              <a:rPr lang="tr-TR" b="1" smtClean="0"/>
              <a:t>PICTURE 6</a:t>
            </a:r>
          </a:p>
          <a:p>
            <a:pPr>
              <a:lnSpc>
                <a:spcPct val="80000"/>
              </a:lnSpc>
              <a:buNone/>
            </a:pPr>
            <a:r>
              <a:rPr lang="tr-TR" smtClean="0"/>
              <a:t>baseball cap</a:t>
            </a:r>
          </a:p>
          <a:p>
            <a:pPr>
              <a:lnSpc>
                <a:spcPct val="80000"/>
              </a:lnSpc>
              <a:buNone/>
            </a:pPr>
            <a:r>
              <a:rPr lang="tr-TR" smtClean="0"/>
              <a:t>t-shirt</a:t>
            </a:r>
          </a:p>
          <a:p>
            <a:pPr>
              <a:lnSpc>
                <a:spcPct val="80000"/>
              </a:lnSpc>
              <a:buNone/>
            </a:pPr>
            <a:r>
              <a:rPr lang="tr-TR" smtClean="0"/>
              <a:t>trainers</a:t>
            </a:r>
          </a:p>
          <a:p>
            <a:pPr>
              <a:lnSpc>
                <a:spcPct val="80000"/>
              </a:lnSpc>
              <a:buNone/>
            </a:pPr>
            <a:r>
              <a:rPr lang="tr-TR" smtClean="0"/>
              <a:t>tracksuit bottoms</a:t>
            </a:r>
            <a:endParaRPr lang="en-US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229758" y="228600"/>
            <a:ext cx="1914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Vocabulary 1.1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458200" cy="1093787"/>
          </a:xfrm>
        </p:spPr>
        <p:txBody>
          <a:bodyPr/>
          <a:lstStyle/>
          <a:p>
            <a:pPr algn="ctr"/>
            <a:r>
              <a:rPr lang="tr-TR" sz="3600" b="0" dirty="0" smtClean="0"/>
              <a:t/>
            </a:r>
            <a:br>
              <a:rPr lang="tr-TR" sz="3600" b="0" dirty="0" smtClean="0"/>
            </a:br>
            <a:r>
              <a:rPr lang="tr-TR" sz="3600" b="0" dirty="0" smtClean="0"/>
              <a:t> 1.2: </a:t>
            </a:r>
            <a:r>
              <a:rPr lang="tr-TR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ADJECTIVES  (P.2)  (7 min)  </a:t>
            </a:r>
            <a:endParaRPr lang="ru-RU" sz="3600" dirty="0"/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610600" cy="5105400"/>
          </a:xfrm>
        </p:spPr>
        <p:txBody>
          <a:bodyPr numCol="1"/>
          <a:lstStyle/>
          <a:p>
            <a:r>
              <a:rPr lang="en-US" sz="18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SMART 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</a:t>
            </a:r>
            <a:r>
              <a:rPr lang="en-US" sz="1800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smɑːt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/ </a:t>
            </a:r>
            <a:r>
              <a:rPr lang="en-US" sz="1800" i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adj</a:t>
            </a:r>
            <a:r>
              <a:rPr lang="tr-TR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800" b="1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tidy</a:t>
            </a:r>
            <a:r>
              <a:rPr lang="tr-TR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; 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If 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you look smart or your clothes are smart, you look clean and tidy. </a:t>
            </a:r>
            <a:r>
              <a:rPr lang="tr-TR" sz="1800" dirty="0"/>
              <a:t>F</a:t>
            </a:r>
            <a:r>
              <a:rPr lang="en-US" sz="1800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ashionable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en-US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 smart, blue suit </a:t>
            </a:r>
            <a:endParaRPr lang="tr-TR" sz="1800" i="1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tr-TR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_________________________________________________________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8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SHABBY 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ˈ</a:t>
            </a:r>
            <a:r>
              <a:rPr lang="en-US" sz="1800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ʃæbi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/ </a:t>
            </a:r>
            <a:r>
              <a:rPr lang="en-US" sz="1800" i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adjective </a:t>
            </a:r>
            <a:r>
              <a:rPr lang="tr-TR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-</a:t>
            </a:r>
            <a:r>
              <a:rPr lang="en-US" sz="1800" b="1" cap="small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untidy 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looking 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untidy and in bad condition </a:t>
            </a:r>
          </a:p>
          <a:p>
            <a:pPr>
              <a:buNone/>
            </a:pPr>
            <a:r>
              <a:rPr lang="en-US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shabby </a:t>
            </a:r>
            <a:r>
              <a:rPr lang="en-US" sz="1800" i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clothes/furniture </a:t>
            </a:r>
            <a:endParaRPr lang="tr-TR" sz="1800" i="1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tr-TR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_________________________________________________________</a:t>
            </a:r>
          </a:p>
          <a:p>
            <a:r>
              <a:rPr lang="en-US" sz="18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PLAIN 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</a:t>
            </a:r>
            <a:r>
              <a:rPr lang="en-US" sz="1800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pleɪn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/ </a:t>
            </a:r>
            <a:r>
              <a:rPr lang="en-US" sz="1800" i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adj</a:t>
            </a:r>
            <a:r>
              <a:rPr lang="tr-TR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1 </a:t>
            </a:r>
            <a:r>
              <a:rPr lang="en-US" sz="1800" b="1" cap="small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simple </a:t>
            </a:r>
            <a:r>
              <a:rPr lang="en-US" sz="1800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simple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and not complicated </a:t>
            </a:r>
          </a:p>
          <a:p>
            <a:pPr>
              <a:buNone/>
            </a:pPr>
            <a:r>
              <a:rPr lang="en-US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Plain</a:t>
            </a:r>
            <a:r>
              <a:rPr lang="tr-TR" sz="1800" i="1" dirty="0"/>
              <a:t> </a:t>
            </a:r>
            <a:r>
              <a:rPr lang="tr-TR" sz="1800" i="1" dirty="0" smtClean="0"/>
              <a:t>T-shirt</a:t>
            </a:r>
            <a:r>
              <a:rPr lang="en-US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i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food </a:t>
            </a:r>
            <a:endParaRPr lang="en-US" sz="18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2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b="1" cap="small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not mixed 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not 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mixed with other </a:t>
            </a:r>
            <a:r>
              <a:rPr lang="en-US" sz="1800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colours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, substances, etc </a:t>
            </a:r>
          </a:p>
          <a:p>
            <a:pPr>
              <a:buNone/>
            </a:pPr>
            <a:r>
              <a:rPr lang="en-US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 </a:t>
            </a:r>
            <a:r>
              <a:rPr lang="en-US" sz="1800" i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plain blue carpet </a:t>
            </a:r>
            <a:endParaRPr lang="en-US" sz="18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en-US" sz="1800" i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plain yoghurt </a:t>
            </a:r>
            <a:endParaRPr lang="tr-TR" sz="1800" i="1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tr-TR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_________________________________________________________</a:t>
            </a:r>
            <a:endParaRPr lang="en-US" sz="18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458200" cy="1093787"/>
          </a:xfrm>
        </p:spPr>
        <p:txBody>
          <a:bodyPr/>
          <a:lstStyle/>
          <a:p>
            <a:pPr algn="ctr"/>
            <a:r>
              <a:rPr lang="tr-TR" sz="3600" b="0" dirty="0" smtClean="0"/>
              <a:t/>
            </a:r>
            <a:br>
              <a:rPr lang="tr-TR" sz="3600" b="0" dirty="0" smtClean="0"/>
            </a:br>
            <a:r>
              <a:rPr lang="tr-TR" sz="3600" b="0" dirty="0" smtClean="0"/>
              <a:t> 1.2: </a:t>
            </a:r>
            <a:r>
              <a:rPr lang="tr-TR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ADJECTIVES  (P.2)  </a:t>
            </a:r>
            <a:endParaRPr lang="ru-RU" sz="3600" dirty="0"/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610600" cy="5105400"/>
          </a:xfrm>
        </p:spPr>
        <p:txBody>
          <a:bodyPr numCol="1"/>
          <a:lstStyle/>
          <a:p>
            <a:r>
              <a:rPr lang="en-US" sz="18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COLOURFUL </a:t>
            </a:r>
            <a:r>
              <a:rPr lang="en-US" sz="1800" cap="small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UK 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( </a:t>
            </a:r>
            <a:r>
              <a:rPr lang="en-US" sz="1800" cap="small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US </a:t>
            </a:r>
            <a:r>
              <a:rPr lang="en-US" sz="1800" b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colorful 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) / ˈ</a:t>
            </a:r>
            <a:r>
              <a:rPr lang="en-US" sz="1800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kʌləf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ə 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l/ </a:t>
            </a:r>
            <a:r>
              <a:rPr lang="en-US" sz="1800" i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adj</a:t>
            </a:r>
            <a:r>
              <a:rPr lang="tr-TR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1.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having 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bright </a:t>
            </a:r>
            <a:r>
              <a:rPr lang="en-US" sz="1800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colours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>
              <a:buNone/>
            </a:pPr>
            <a:r>
              <a:rPr lang="en-US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 </a:t>
            </a:r>
            <a:r>
              <a:rPr lang="en-US" sz="1800" i="1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colourful</a:t>
            </a:r>
            <a:r>
              <a:rPr lang="en-US" sz="1800" i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800" i="1" dirty="0" smtClean="0"/>
              <a:t>dress</a:t>
            </a:r>
          </a:p>
          <a:p>
            <a:pPr>
              <a:buNone/>
            </a:pPr>
            <a:r>
              <a:rPr lang="tr-TR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_________________________________________________________</a:t>
            </a:r>
            <a:endParaRPr lang="en-US" sz="18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2. 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interesting 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and unusual </a:t>
            </a:r>
          </a:p>
          <a:p>
            <a:pPr>
              <a:buNone/>
            </a:pPr>
            <a:r>
              <a:rPr lang="en-US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 </a:t>
            </a:r>
            <a:r>
              <a:rPr lang="en-US" sz="1800" b="1" i="1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colourful</a:t>
            </a:r>
            <a:r>
              <a:rPr lang="en-US" sz="1800" b="1" i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character </a:t>
            </a:r>
            <a:endParaRPr lang="en-US" sz="18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8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CASUAL 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ˈ</a:t>
            </a:r>
            <a:r>
              <a:rPr lang="en-US" sz="1800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kæʒjuəl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/ </a:t>
            </a:r>
            <a:r>
              <a:rPr lang="en-US" sz="1800" i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adj</a:t>
            </a:r>
            <a:r>
              <a:rPr lang="tr-TR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b="1" cap="small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CLOTHING 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Casual clothing is comfortable and not suitable for formal occasions. </a:t>
            </a:r>
            <a:endParaRPr lang="tr-TR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tr-TR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_________________________________________________________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8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TASTEFUL 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ˈ</a:t>
            </a:r>
            <a:r>
              <a:rPr lang="en-US" sz="1800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teɪstf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ə l / </a:t>
            </a:r>
            <a:r>
              <a:rPr lang="en-US" sz="1800" i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adj</a:t>
            </a:r>
            <a:r>
              <a:rPr lang="tr-TR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attractive </a:t>
            </a:r>
            <a:r>
              <a:rPr lang="en-US" sz="18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and chosen for style and quality </a:t>
            </a:r>
          </a:p>
          <a:p>
            <a:pPr>
              <a:buNone/>
            </a:pPr>
            <a:r>
              <a:rPr lang="en-US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 </a:t>
            </a:r>
            <a:r>
              <a:rPr lang="en-US" sz="1800" i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tasteful </a:t>
            </a:r>
            <a:r>
              <a:rPr lang="tr-TR" sz="1800" i="1" dirty="0"/>
              <a:t> </a:t>
            </a:r>
            <a:r>
              <a:rPr lang="tr-TR" sz="1800" i="1" dirty="0" smtClean="0"/>
              <a:t>blue</a:t>
            </a:r>
            <a:r>
              <a:rPr lang="en-US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i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suit </a:t>
            </a:r>
            <a:endParaRPr lang="tr-TR" sz="1800" i="1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tr-TR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_________________________________________________________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8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TIGHT-ˈFITTING</a:t>
            </a:r>
            <a:r>
              <a:rPr lang="tr-TR" sz="18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:  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800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fɪtɪŋ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</a:t>
            </a:r>
            <a:r>
              <a:rPr lang="tr-TR" sz="18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fitting very closely or tightly</a:t>
            </a:r>
          </a:p>
          <a:p>
            <a:pPr>
              <a:buNone/>
            </a:pPr>
            <a:r>
              <a:rPr lang="en-US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 tight-fitting s</a:t>
            </a:r>
            <a:r>
              <a:rPr lang="tr-TR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hirt</a:t>
            </a:r>
          </a:p>
          <a:p>
            <a:pPr>
              <a:buNone/>
            </a:pPr>
            <a:r>
              <a:rPr lang="tr-TR" sz="18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_________________________________________________________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en-US" sz="1800" i="1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en-US" sz="18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en-US" sz="18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08578" name="Picture 2" descr="http://t0.gstatic.com/images?q=tbn:ANd9GcSAUG7NlerbMcD_Kp8N_i7yp5ErpFfq7T5TA2tFQ9OUQgzqzvSEhxVCOQ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10525" y="5255501"/>
            <a:ext cx="1133475" cy="16024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TRENDY 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ˈ</a:t>
            </a:r>
            <a:r>
              <a:rPr lang="en-US" sz="2000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trendi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/ </a:t>
            </a:r>
            <a:r>
              <a:rPr lang="en-US" sz="2000" i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adj</a:t>
            </a:r>
            <a:r>
              <a:rPr lang="tr-TR" sz="20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sz="20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cap="small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informal 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fashionable at the moment </a:t>
            </a:r>
          </a:p>
          <a:p>
            <a:pPr>
              <a:buNone/>
            </a:pPr>
            <a:r>
              <a:rPr lang="en-US" sz="20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Have you seen </a:t>
            </a:r>
            <a:r>
              <a:rPr lang="tr-TR" sz="2000" i="1" dirty="0" smtClean="0"/>
              <a:t>Mrs Star</a:t>
            </a:r>
            <a:r>
              <a:rPr lang="en-US" sz="20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's trendy clothes? </a:t>
            </a:r>
            <a:endParaRPr lang="tr-TR" sz="2000" i="1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tr-TR" sz="20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____________________________________________________</a:t>
            </a:r>
          </a:p>
          <a:p>
            <a:r>
              <a:rPr lang="en-US" sz="20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BAGGY 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ˈ</a:t>
            </a:r>
            <a:r>
              <a:rPr lang="en-US" sz="2000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bægi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/ </a:t>
            </a:r>
            <a:r>
              <a:rPr lang="en-US" sz="2000" i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adj</a:t>
            </a:r>
            <a:r>
              <a:rPr lang="tr-TR" sz="20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Baggy clothes are big and loose.</a:t>
            </a:r>
            <a:endParaRPr lang="tr-TR" sz="20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tr-TR" sz="20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____________________________________________________</a:t>
            </a:r>
            <a:endParaRPr lang="en-US" sz="20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endParaRPr lang="tr-TR" sz="20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endParaRPr lang="en-US" sz="20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en-US" sz="20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en-US" sz="20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endParaRPr lang="en-US" sz="20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3600" b="0" dirty="0" smtClean="0"/>
              <a:t/>
            </a:r>
            <a:br>
              <a:rPr lang="tr-TR" sz="3600" b="0" dirty="0" smtClean="0"/>
            </a:br>
            <a:r>
              <a:rPr lang="tr-TR" sz="3600" b="0" dirty="0" smtClean="0"/>
              <a:t> 1.2: </a:t>
            </a:r>
            <a:r>
              <a:rPr lang="tr-TR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ADJECTIVES  (P.2)  </a:t>
            </a:r>
            <a:endParaRPr lang="ru-RU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458200" cy="1093787"/>
          </a:xfrm>
        </p:spPr>
        <p:txBody>
          <a:bodyPr/>
          <a:lstStyle/>
          <a:p>
            <a:pPr algn="ctr"/>
            <a:r>
              <a:rPr lang="tr-TR" sz="3600" dirty="0" smtClean="0"/>
              <a:t>Vocabulary 1.2:  </a:t>
            </a:r>
            <a:r>
              <a:rPr lang="en-US" sz="3600" b="0" dirty="0" smtClean="0"/>
              <a:t>(</a:t>
            </a:r>
            <a:r>
              <a:rPr lang="tr-TR" sz="3600" b="0" dirty="0" smtClean="0"/>
              <a:t>8 </a:t>
            </a:r>
            <a:r>
              <a:rPr lang="en-US" sz="3600" b="0" dirty="0" smtClean="0"/>
              <a:t>min)</a:t>
            </a:r>
            <a:r>
              <a:rPr lang="tr-TR" sz="3600" b="0" dirty="0" smtClean="0"/>
              <a:t/>
            </a:r>
            <a:br>
              <a:rPr lang="tr-TR" sz="3600" b="0" dirty="0" smtClean="0"/>
            </a:br>
            <a:r>
              <a:rPr lang="tr-TR" sz="3200" dirty="0" smtClean="0"/>
              <a:t>Look at the pictures and find which of the </a:t>
            </a:r>
            <a:r>
              <a:rPr lang="tr-TR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ADJECTIVES</a:t>
            </a:r>
            <a:r>
              <a:rPr lang="tr-TR" sz="3200" dirty="0" smtClean="0"/>
              <a:t> desribe clothes.</a:t>
            </a:r>
            <a:endParaRPr lang="ru-RU" sz="3600" dirty="0"/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610600" cy="5105400"/>
          </a:xfrm>
        </p:spPr>
        <p:txBody>
          <a:bodyPr numCol="1"/>
          <a:lstStyle/>
          <a:p>
            <a:pPr>
              <a:lnSpc>
                <a:spcPct val="80000"/>
              </a:lnSpc>
              <a:buNone/>
            </a:pPr>
            <a:endParaRPr lang="tr-TR" sz="2400" dirty="0" smtClean="0"/>
          </a:p>
          <a:p>
            <a:pPr>
              <a:lnSpc>
                <a:spcPct val="80000"/>
              </a:lnSpc>
              <a:buNone/>
            </a:pPr>
            <a:r>
              <a:rPr lang="tr-TR" sz="2400" b="1" dirty="0" smtClean="0"/>
              <a:t>PICTURE 1	</a:t>
            </a:r>
            <a:r>
              <a:rPr lang="tr-TR" sz="2400" b="1" u="sng" dirty="0" smtClean="0"/>
              <a:t>adj.</a:t>
            </a:r>
            <a:r>
              <a:rPr lang="tr-TR" sz="2400" b="1" dirty="0" smtClean="0"/>
              <a:t>	</a:t>
            </a:r>
            <a:endParaRPr lang="tr-TR" sz="2400" b="1" u="sng" dirty="0" smtClean="0"/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bow tie		formal		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/>
              <a:t>s</a:t>
            </a:r>
            <a:r>
              <a:rPr lang="tr-TR" sz="2400" dirty="0" smtClean="0"/>
              <a:t>hirt			plain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/>
              <a:t>w</a:t>
            </a:r>
            <a:r>
              <a:rPr lang="tr-TR" sz="2400" dirty="0" smtClean="0"/>
              <a:t>aistcoat		tasteful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/>
              <a:t>t</a:t>
            </a:r>
            <a:r>
              <a:rPr lang="tr-TR" sz="2400" dirty="0" smtClean="0"/>
              <a:t>rousers		smart</a:t>
            </a:r>
          </a:p>
          <a:p>
            <a:pPr>
              <a:lnSpc>
                <a:spcPct val="80000"/>
              </a:lnSpc>
              <a:buNone/>
            </a:pPr>
            <a:endParaRPr lang="tr-TR" sz="2400" dirty="0" smtClean="0"/>
          </a:p>
          <a:p>
            <a:pPr>
              <a:lnSpc>
                <a:spcPct val="80000"/>
              </a:lnSpc>
              <a:buNone/>
            </a:pPr>
            <a:r>
              <a:rPr lang="tr-TR" sz="2400" b="1" dirty="0" smtClean="0"/>
              <a:t>PICTURE 2	</a:t>
            </a:r>
            <a:r>
              <a:rPr lang="tr-TR" sz="2400" b="1" u="sng" dirty="0" smtClean="0"/>
              <a:t>adj.</a:t>
            </a:r>
            <a:r>
              <a:rPr lang="tr-TR" sz="2400" b="1" dirty="0" smtClean="0"/>
              <a:t>	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/>
              <a:t>s</a:t>
            </a:r>
            <a:r>
              <a:rPr lang="tr-TR" sz="2400" dirty="0" smtClean="0"/>
              <a:t>carf			unfashionable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tie			smart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blazer		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skirt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tights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shoes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4864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tr-TR" sz="2400" b="1" dirty="0" smtClean="0"/>
              <a:t>PICTURE 3	</a:t>
            </a:r>
            <a:r>
              <a:rPr lang="tr-TR" sz="2400" b="1" u="sng" dirty="0" smtClean="0"/>
              <a:t>adj</a:t>
            </a:r>
            <a:r>
              <a:rPr lang="tr-TR" sz="2400" b="1" dirty="0" smtClean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hat			casual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t-shirt		unfashionable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jacket		shabby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dungarees		colourful (jacket)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Trainers		waterproof (jacket)</a:t>
            </a:r>
          </a:p>
          <a:p>
            <a:pPr>
              <a:lnSpc>
                <a:spcPct val="80000"/>
              </a:lnSpc>
              <a:buNone/>
            </a:pPr>
            <a:r>
              <a:rPr lang="tr-TR" sz="2400" b="1" dirty="0" smtClean="0"/>
              <a:t>PICTURE 4	</a:t>
            </a:r>
            <a:r>
              <a:rPr lang="tr-TR" sz="2400" b="1" u="sng" dirty="0" smtClean="0"/>
              <a:t>adj</a:t>
            </a:r>
            <a:r>
              <a:rPr lang="tr-TR" sz="2400" b="1" dirty="0" smtClean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necklace		formal</a:t>
            </a:r>
            <a:endParaRPr lang="ru-RU" sz="2400" dirty="0" smtClean="0"/>
          </a:p>
          <a:p>
            <a:pPr>
              <a:buNone/>
            </a:pPr>
            <a:r>
              <a:rPr lang="tr-TR" sz="2400" dirty="0" smtClean="0"/>
              <a:t>cardigan		clourful</a:t>
            </a:r>
          </a:p>
          <a:p>
            <a:pPr>
              <a:buNone/>
            </a:pPr>
            <a:r>
              <a:rPr lang="tr-TR" sz="2400" dirty="0" smtClean="0"/>
              <a:t>bracelet		tasteful</a:t>
            </a:r>
          </a:p>
          <a:p>
            <a:pPr>
              <a:buNone/>
            </a:pPr>
            <a:r>
              <a:rPr lang="tr-TR" sz="2400" dirty="0" smtClean="0"/>
              <a:t>dress			smart (shoes)</a:t>
            </a:r>
          </a:p>
          <a:p>
            <a:pPr>
              <a:buNone/>
            </a:pPr>
            <a:r>
              <a:rPr lang="tr-TR" sz="2400" dirty="0" smtClean="0"/>
              <a:t>high heeled shoes	tight-fitting (dress)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7229758" y="152400"/>
            <a:ext cx="1914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Vocabulary 1.2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tr-TR" sz="2400" b="1" dirty="0" smtClean="0"/>
              <a:t>PICTURE 5	</a:t>
            </a:r>
            <a:r>
              <a:rPr lang="tr-TR" sz="2400" b="1" u="sng" dirty="0" smtClean="0"/>
              <a:t>adj</a:t>
            </a:r>
            <a:r>
              <a:rPr lang="tr-TR" sz="2400" b="1" dirty="0" smtClean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Jumper		plain (jumper)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Jeans			casual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Shoes		baggy (jumper)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/>
              <a:t>	</a:t>
            </a:r>
            <a:r>
              <a:rPr lang="tr-TR" sz="2400" dirty="0" smtClean="0"/>
              <a:t>			colourful (jumper)</a:t>
            </a:r>
          </a:p>
          <a:p>
            <a:pPr>
              <a:lnSpc>
                <a:spcPct val="80000"/>
              </a:lnSpc>
              <a:buNone/>
            </a:pPr>
            <a:r>
              <a:rPr lang="tr-TR" sz="2400" b="1" dirty="0" smtClean="0"/>
              <a:t>PICTURE 6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baseball cap	baggy (T-shirt/tracksuit bottoms)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/>
              <a:t>T</a:t>
            </a:r>
            <a:r>
              <a:rPr lang="tr-TR" sz="2400" dirty="0" smtClean="0"/>
              <a:t>-shirt		 plain (T-shirt)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Trainers		 trendy (trainers)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/>
              <a:t>tracksuit bottoms	 casual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/>
              <a:t>	</a:t>
            </a:r>
            <a:r>
              <a:rPr lang="tr-TR" sz="2400" dirty="0" smtClean="0"/>
              <a:t>			colourful (baseball cap)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/>
              <a:t>	</a:t>
            </a:r>
            <a:r>
              <a:rPr lang="tr-TR" sz="2400" dirty="0" smtClean="0"/>
              <a:t>			trendy (trainers/tracksuit bottoms)</a:t>
            </a:r>
            <a:endParaRPr lang="en-US" sz="2400" dirty="0" smtClean="0"/>
          </a:p>
          <a:p>
            <a:pPr lvl="6">
              <a:buNone/>
            </a:pPr>
            <a:endParaRPr lang="en-US" sz="1400" dirty="0"/>
          </a:p>
        </p:txBody>
      </p:sp>
      <p:sp>
        <p:nvSpPr>
          <p:cNvPr id="4" name="Rectangle 3"/>
          <p:cNvSpPr/>
          <p:nvPr/>
        </p:nvSpPr>
        <p:spPr>
          <a:xfrm>
            <a:off x="7229758" y="228600"/>
            <a:ext cx="1914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Vocabulary 1.2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Practice: 4 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Decribe one of the girls’ wearing style. Write 4 – 5 sentences. Try to use adjective</a:t>
            </a:r>
            <a:endParaRPr lang="en-US" dirty="0"/>
          </a:p>
        </p:txBody>
      </p:sp>
      <p:pic>
        <p:nvPicPr>
          <p:cNvPr id="4" name="Picture 3" descr="http://4.bp.blogspot.com/_NUbPhaVyuGs/RzPR6dvh3JI/AAAAAAAABKQ/Wlp6BdCuXVA/s400/Trendy+Outfitter-+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971800"/>
            <a:ext cx="3200400" cy="351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www.us.ayushveda.com/wp-content/uploads/2009/11/Tie-a-Scarf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2819400"/>
            <a:ext cx="3657601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458200" cy="1093787"/>
          </a:xfrm>
        </p:spPr>
        <p:txBody>
          <a:bodyPr/>
          <a:lstStyle/>
          <a:p>
            <a:pPr algn="ctr"/>
            <a:r>
              <a:rPr lang="tr-TR" sz="4000" dirty="0" smtClean="0"/>
              <a:t>USEFUL EXPRESSIONS</a:t>
            </a:r>
            <a:endParaRPr lang="ru-RU" sz="4000" dirty="0"/>
          </a:p>
        </p:txBody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610600" cy="5334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tr-TR" sz="2000" dirty="0" smtClean="0">
                <a:solidFill>
                  <a:srgbClr val="FF0000"/>
                </a:solidFill>
              </a:rPr>
              <a:t>What other items can you see? </a:t>
            </a:r>
          </a:p>
          <a:p>
            <a:pPr>
              <a:lnSpc>
                <a:spcPct val="80000"/>
              </a:lnSpc>
            </a:pPr>
            <a:r>
              <a:rPr lang="en-US" sz="2000" b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What other questions</a:t>
            </a:r>
            <a:r>
              <a:rPr lang="en-US" sz="20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 do people ask to spirits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?</a:t>
            </a:r>
            <a:endParaRPr lang="tr-TR" sz="20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</a:pPr>
            <a:r>
              <a:rPr lang="tr-TR" sz="2000" b="1" dirty="0" smtClean="0"/>
              <a:t>What other countries</a:t>
            </a:r>
            <a:r>
              <a:rPr lang="tr-TR" sz="2000" dirty="0" smtClean="0"/>
              <a:t> have you visited so far? </a:t>
            </a:r>
          </a:p>
          <a:p>
            <a:pPr>
              <a:lnSpc>
                <a:spcPct val="80000"/>
              </a:lnSpc>
            </a:pPr>
            <a:r>
              <a:rPr lang="tr-TR" sz="2000" b="1" dirty="0" smtClean="0"/>
              <a:t>What other galaxies </a:t>
            </a:r>
            <a:r>
              <a:rPr lang="tr-TR" sz="2000" dirty="0" smtClean="0"/>
              <a:t>are there? </a:t>
            </a:r>
          </a:p>
          <a:p>
            <a:pPr>
              <a:lnSpc>
                <a:spcPct val="80000"/>
              </a:lnSpc>
            </a:pPr>
            <a:endParaRPr lang="tr-TR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b="1" dirty="0"/>
              <a:t>w</a:t>
            </a:r>
            <a:r>
              <a:rPr lang="tr-TR" sz="2400" b="1" dirty="0" smtClean="0"/>
              <a:t>ear and put on (transitive verb)* (ppt.22)</a:t>
            </a:r>
          </a:p>
          <a:p>
            <a:pPr>
              <a:buNone/>
            </a:pPr>
            <a:r>
              <a:rPr lang="tr-TR" sz="2400" dirty="0" smtClean="0"/>
              <a:t>Today my mother is</a:t>
            </a:r>
            <a:r>
              <a:rPr lang="en-US" sz="2400" dirty="0" smtClean="0"/>
              <a:t> wearing </a:t>
            </a:r>
            <a:r>
              <a:rPr lang="en-US" sz="2400" u="sng" dirty="0" smtClean="0"/>
              <a:t>a black silk dress</a:t>
            </a:r>
            <a:r>
              <a:rPr lang="en-US" sz="2400" dirty="0" smtClean="0"/>
              <a:t>.</a:t>
            </a:r>
          </a:p>
          <a:p>
            <a:pPr>
              <a:buNone/>
            </a:pPr>
            <a:r>
              <a:rPr lang="en-US" sz="2400" dirty="0" smtClean="0"/>
              <a:t>He wore </a:t>
            </a:r>
            <a:r>
              <a:rPr lang="en-US" sz="2400" u="sng" dirty="0" smtClean="0"/>
              <a:t>glasses</a:t>
            </a:r>
            <a:r>
              <a:rPr lang="en-US" sz="2400" dirty="0" smtClean="0"/>
              <a:t> for reading.</a:t>
            </a:r>
            <a:endParaRPr lang="tr-TR" sz="2400" dirty="0" smtClean="0"/>
          </a:p>
          <a:p>
            <a:pPr>
              <a:buNone/>
            </a:pPr>
            <a:r>
              <a:rPr lang="tr-TR" sz="2400" dirty="0" smtClean="0"/>
              <a:t>My father used to wear</a:t>
            </a:r>
            <a:r>
              <a:rPr lang="en-US" sz="2400" dirty="0" smtClean="0"/>
              <a:t> glasses for reading.</a:t>
            </a:r>
            <a:endParaRPr lang="tr-TR" sz="2400" dirty="0" smtClean="0"/>
          </a:p>
          <a:p>
            <a:r>
              <a:rPr lang="tr-TR" sz="2400" b="1" dirty="0"/>
              <a:t>g</a:t>
            </a:r>
            <a:r>
              <a:rPr lang="tr-TR" sz="2400" b="1" dirty="0" smtClean="0"/>
              <a:t>et dressed (intransitive)* </a:t>
            </a:r>
          </a:p>
          <a:p>
            <a:pPr>
              <a:buNone/>
            </a:pPr>
            <a:r>
              <a:rPr lang="tr-TR" sz="2400" dirty="0" smtClean="0"/>
              <a:t>My father </a:t>
            </a:r>
            <a:r>
              <a:rPr lang="en-US" sz="2400" dirty="0" smtClean="0"/>
              <a:t>got dressed </a:t>
            </a:r>
            <a:r>
              <a:rPr lang="en-US" sz="2400" u="sng" dirty="0" smtClean="0"/>
              <a:t>quickly and ran outside.</a:t>
            </a:r>
          </a:p>
          <a:p>
            <a:pPr>
              <a:buNone/>
            </a:pPr>
            <a:r>
              <a:rPr lang="tr-TR" sz="2400" dirty="0" smtClean="0"/>
              <a:t>My son</a:t>
            </a:r>
            <a:r>
              <a:rPr lang="en-US" sz="2400" dirty="0" smtClean="0"/>
              <a:t> got dressed </a:t>
            </a:r>
            <a:r>
              <a:rPr lang="en-US" sz="2400" u="sng" dirty="0" smtClean="0"/>
              <a:t>in a hurry.</a:t>
            </a:r>
          </a:p>
          <a:p>
            <a:pPr>
              <a:buNone/>
            </a:pPr>
            <a:r>
              <a:rPr lang="en-US" sz="2400" dirty="0" smtClean="0"/>
              <a:t>Sandra's in the bedroom getting dressed.</a:t>
            </a:r>
            <a:endParaRPr lang="tr-TR" sz="2400" dirty="0" smtClean="0"/>
          </a:p>
          <a:p>
            <a:endParaRPr lang="tr-TR" sz="2400" dirty="0" smtClean="0"/>
          </a:p>
          <a:p>
            <a:pPr>
              <a:buNone/>
            </a:pPr>
            <a:r>
              <a:rPr lang="tr-TR" sz="2400" dirty="0" smtClean="0"/>
              <a:t> </a:t>
            </a: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73559"/>
            <a:ext cx="36647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Vocabulary 1.3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10600" cy="5410200"/>
          </a:xfrm>
        </p:spPr>
        <p:txBody>
          <a:bodyPr/>
          <a:lstStyle/>
          <a:p>
            <a:r>
              <a:rPr lang="tr-TR" sz="1800" b="1" dirty="0" smtClean="0">
                <a:solidFill>
                  <a:srgbClr val="FF0000"/>
                </a:solidFill>
              </a:rPr>
              <a:t>to suit someone: </a:t>
            </a:r>
            <a:r>
              <a:rPr lang="en-US" sz="1600" dirty="0" smtClean="0"/>
              <a:t>suitable or</a:t>
            </a:r>
            <a:r>
              <a:rPr lang="tr-TR" sz="1600" dirty="0" smtClean="0"/>
              <a:t> </a:t>
            </a:r>
            <a:r>
              <a:rPr lang="en-US" sz="1600" dirty="0" smtClean="0"/>
              <a:t>convenient</a:t>
            </a:r>
            <a:r>
              <a:rPr lang="tr-TR" sz="1600" dirty="0"/>
              <a:t> </a:t>
            </a:r>
            <a:r>
              <a:rPr lang="en-US" sz="1600" dirty="0" smtClean="0"/>
              <a:t>for a particular person or in a particular situation:</a:t>
            </a:r>
          </a:p>
          <a:p>
            <a:pPr>
              <a:buNone/>
            </a:pPr>
            <a:r>
              <a:rPr lang="en-US" sz="1600" i="1" dirty="0" smtClean="0"/>
              <a:t>There are countryside walks to	</a:t>
            </a:r>
            <a:r>
              <a:rPr lang="en-US" sz="1600" b="1" i="1" dirty="0" smtClean="0"/>
              <a:t>suit</a:t>
            </a:r>
            <a:r>
              <a:rPr lang="en-US" sz="1600" i="1" dirty="0" smtClean="0"/>
              <a:t> </a:t>
            </a:r>
            <a:r>
              <a:rPr lang="en-US" sz="1600" b="1" i="1" dirty="0" smtClean="0"/>
              <a:t>everyone</a:t>
            </a:r>
            <a:r>
              <a:rPr lang="en-US" sz="1600" i="1" dirty="0" smtClean="0"/>
              <a:t>.</a:t>
            </a:r>
          </a:p>
          <a:p>
            <a:pPr>
              <a:buNone/>
            </a:pPr>
            <a:r>
              <a:rPr lang="en-US" sz="1600" i="1" dirty="0" smtClean="0"/>
              <a:t>Either steak or chicken would</a:t>
            </a:r>
            <a:r>
              <a:rPr lang="tr-TR" sz="1600" i="1" dirty="0" smtClean="0"/>
              <a:t> </a:t>
            </a:r>
            <a:r>
              <a:rPr lang="en-US" sz="1600" b="1" i="1" dirty="0" smtClean="0"/>
              <a:t>suit</a:t>
            </a:r>
            <a:r>
              <a:rPr lang="tr-TR" sz="1600" b="1" i="1" dirty="0" smtClean="0"/>
              <a:t> </a:t>
            </a:r>
            <a:r>
              <a:rPr lang="en-US" sz="1600" b="1" i="1" dirty="0" smtClean="0"/>
              <a:t>me</a:t>
            </a:r>
            <a:r>
              <a:rPr lang="tr-TR" sz="1600" b="1" i="1" dirty="0" smtClean="0"/>
              <a:t> </a:t>
            </a:r>
            <a:r>
              <a:rPr lang="en-US" sz="1600" i="1" dirty="0" smtClean="0"/>
              <a:t>fine.</a:t>
            </a:r>
          </a:p>
          <a:p>
            <a:pPr>
              <a:buNone/>
            </a:pPr>
            <a:r>
              <a:rPr lang="en-US" sz="1600" b="1" i="1" dirty="0" smtClean="0"/>
              <a:t>suit something to something</a:t>
            </a:r>
            <a:r>
              <a:rPr lang="en-US" sz="1600" i="1" dirty="0" smtClean="0"/>
              <a:t>	</a:t>
            </a:r>
          </a:p>
          <a:p>
            <a:pPr>
              <a:buNone/>
            </a:pPr>
            <a:r>
              <a:rPr lang="en-US" sz="1600" i="1" dirty="0" smtClean="0"/>
              <a:t>She had the ability to suit her performances to the audience.</a:t>
            </a:r>
            <a:endParaRPr lang="tr-TR" sz="1600" i="1" dirty="0" smtClean="0"/>
          </a:p>
          <a:p>
            <a:r>
              <a:rPr lang="tr-TR" sz="1600" b="1" dirty="0" smtClean="0">
                <a:solidFill>
                  <a:srgbClr val="FF0000"/>
                </a:solidFill>
              </a:rPr>
              <a:t>to go with something</a:t>
            </a:r>
          </a:p>
          <a:p>
            <a:pPr>
              <a:buNone/>
            </a:pPr>
            <a:r>
              <a:rPr lang="tr-TR" sz="1600" dirty="0" smtClean="0"/>
              <a:t>go with that dress</a:t>
            </a:r>
          </a:p>
          <a:p>
            <a:r>
              <a:rPr lang="tr-TR" sz="1600" b="1" dirty="0" smtClean="0">
                <a:solidFill>
                  <a:srgbClr val="FF0000"/>
                </a:solidFill>
              </a:rPr>
              <a:t>match</a:t>
            </a:r>
            <a:r>
              <a:rPr lang="tr-TR" sz="1600" dirty="0" smtClean="0"/>
              <a:t>:</a:t>
            </a:r>
            <a:r>
              <a:rPr lang="en-US" sz="1600" dirty="0" smtClean="0"/>
              <a:t> look the same [intransitive and transitive]</a:t>
            </a:r>
            <a:r>
              <a:rPr lang="tr-TR" sz="1600" dirty="0" smtClean="0"/>
              <a:t> </a:t>
            </a:r>
            <a:r>
              <a:rPr lang="en-US" sz="1600" dirty="0" smtClean="0"/>
              <a:t>two things that match look the same because they are a pair:</a:t>
            </a:r>
          </a:p>
          <a:p>
            <a:pPr>
              <a:buNone/>
            </a:pPr>
            <a:r>
              <a:rPr lang="en-US" sz="1600" i="1" dirty="0" smtClean="0"/>
              <a:t>Your socks don't </a:t>
            </a:r>
            <a:r>
              <a:rPr lang="en-US" sz="1600" b="1" i="1" dirty="0" smtClean="0"/>
              <a:t>match</a:t>
            </a:r>
            <a:r>
              <a:rPr lang="en-US" sz="1600" dirty="0" smtClean="0"/>
              <a:t>.</a:t>
            </a:r>
            <a:endParaRPr lang="tr-TR" sz="1600" dirty="0" smtClean="0"/>
          </a:p>
          <a:p>
            <a:pPr>
              <a:buNone/>
            </a:pPr>
            <a:r>
              <a:rPr lang="en-US" sz="16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I </a:t>
            </a:r>
            <a:r>
              <a:rPr lang="en-US" sz="1600" i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can't find anything to match my green shirt. </a:t>
            </a:r>
            <a:endParaRPr lang="tr-TR" sz="1600" i="1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fit</a:t>
            </a:r>
            <a:r>
              <a:rPr lang="tr-TR" sz="16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US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if a piece of clothing fits you, it is the right size for your</a:t>
            </a:r>
            <a:endParaRPr lang="en-US" sz="16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en-US" sz="16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These </a:t>
            </a:r>
            <a:r>
              <a:rPr lang="en-US" sz="1600" i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trousers don't fit any </a:t>
            </a:r>
            <a:r>
              <a:rPr lang="en-US" sz="16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more.</a:t>
            </a:r>
            <a:endParaRPr lang="tr-TR" sz="1600" i="1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en-US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His </a:t>
            </a:r>
            <a:r>
              <a:rPr lang="en-US" sz="16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clothes did </a:t>
            </a:r>
            <a:r>
              <a:rPr lang="en-US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not</a:t>
            </a:r>
            <a:r>
              <a:rPr lang="tr-TR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fi</a:t>
            </a:r>
            <a:r>
              <a:rPr lang="tr-TR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 </a:t>
            </a:r>
            <a:r>
              <a:rPr lang="en-US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him </a:t>
            </a:r>
            <a:r>
              <a:rPr lang="en-US" sz="16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very	well.</a:t>
            </a:r>
          </a:p>
          <a:p>
            <a:pPr>
              <a:buNone/>
            </a:pPr>
            <a:r>
              <a:rPr lang="en-US" sz="16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uniform</a:t>
            </a:r>
            <a:r>
              <a:rPr lang="tr-TR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fitted</a:t>
            </a:r>
            <a:r>
              <a:rPr lang="tr-TR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her</a:t>
            </a:r>
            <a:r>
              <a:rPr lang="tr-TR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perfectly</a:t>
            </a:r>
            <a:r>
              <a:rPr lang="en-US" sz="16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>
              <a:buNone/>
            </a:pPr>
            <a:r>
              <a:rPr lang="en-US" sz="16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The jacket's fine, but the trousers don't fit.</a:t>
            </a:r>
          </a:p>
          <a:p>
            <a:pPr>
              <a:buNone/>
            </a:pPr>
            <a:r>
              <a:rPr lang="en-US" sz="16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I know this dress is going </a:t>
            </a:r>
            <a:r>
              <a:rPr lang="en-US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to</a:t>
            </a:r>
            <a:r>
              <a:rPr lang="tr-TR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fit</a:t>
            </a:r>
            <a:r>
              <a:rPr lang="tr-TR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you</a:t>
            </a:r>
            <a:r>
              <a:rPr lang="en-US" sz="16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	like a glove (=fit you very well).</a:t>
            </a:r>
          </a:p>
          <a:p>
            <a:pPr>
              <a:buNone/>
            </a:pPr>
            <a:endParaRPr lang="en-US" sz="16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en-US" sz="16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tr-TR" sz="1600" dirty="0" smtClean="0"/>
          </a:p>
          <a:p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24400" y="228600"/>
            <a:ext cx="36647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Vocabulary 1.3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458200" cy="1169987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rgbClr val="FF0000"/>
                </a:solidFill>
              </a:rPr>
              <a:t>Grammar</a:t>
            </a:r>
            <a:r>
              <a:rPr lang="tr-TR" sz="4800" dirty="0" smtClean="0">
                <a:solidFill>
                  <a:srgbClr val="FF0000"/>
                </a:solidFill>
              </a:rPr>
              <a:t> Point</a:t>
            </a:r>
            <a:br>
              <a:rPr lang="tr-TR" sz="4800" dirty="0" smtClean="0">
                <a:solidFill>
                  <a:srgbClr val="FF0000"/>
                </a:solidFill>
              </a:rPr>
            </a:br>
            <a:r>
              <a:rPr lang="tr-TR" sz="4000" dirty="0" smtClean="0">
                <a:solidFill>
                  <a:schemeClr val="bg2"/>
                </a:solidFill>
              </a:rPr>
              <a:t>transtive verbs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There </a:t>
            </a:r>
            <a:r>
              <a:rPr lang="en-US" b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are two kinds of verbs in English. </a:t>
            </a:r>
            <a:r>
              <a:rPr lang="en-US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Some verbs </a:t>
            </a:r>
            <a:r>
              <a:rPr lang="en-US" b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need a noun </a:t>
            </a:r>
            <a:r>
              <a:rPr lang="en-US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to help the verb; they are called </a:t>
            </a:r>
            <a:r>
              <a:rPr lang="en-US" b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transitive verbs. </a:t>
            </a:r>
            <a:endParaRPr lang="tr-TR" b="1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en-US" b="1" dirty="0" smtClean="0"/>
              <a:t>I</a:t>
            </a:r>
            <a:r>
              <a:rPr lang="tr-TR" b="1" dirty="0" smtClean="0"/>
              <a:t>ncomplete: </a:t>
            </a:r>
            <a:r>
              <a:rPr lang="en-US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My </a:t>
            </a:r>
            <a:r>
              <a:rPr lang="en-US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dog </a:t>
            </a:r>
            <a:r>
              <a:rPr lang="en-US" b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needs</a:t>
            </a:r>
            <a:r>
              <a:rPr lang="en-US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.</a:t>
            </a:r>
            <a:r>
              <a:rPr lang="tr-TR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20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Needs what? The sentence does not say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.</a:t>
            </a:r>
            <a:r>
              <a:rPr lang="tr-TR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) </a:t>
            </a:r>
          </a:p>
          <a:p>
            <a:pPr>
              <a:buNone/>
            </a:pPr>
            <a:r>
              <a:rPr lang="tr-TR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Complete</a:t>
            </a:r>
            <a:r>
              <a:rPr lang="tr-TR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US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My </a:t>
            </a:r>
            <a:r>
              <a:rPr lang="en-US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dog needs a </a:t>
            </a:r>
            <a:r>
              <a:rPr lang="en-US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bone</a:t>
            </a:r>
            <a:r>
              <a:rPr lang="tr-TR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/a house</a:t>
            </a:r>
            <a:r>
              <a:rPr lang="en-US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.</a:t>
            </a:r>
            <a:endParaRPr lang="en-US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en-US" b="1" dirty="0" smtClean="0"/>
              <a:t>I</a:t>
            </a:r>
            <a:r>
              <a:rPr lang="tr-TR" b="1" dirty="0" smtClean="0"/>
              <a:t>ncomplete: </a:t>
            </a:r>
            <a:r>
              <a:rPr lang="en-US" dirty="0" smtClean="0"/>
              <a:t>The child </a:t>
            </a:r>
            <a:r>
              <a:rPr lang="en-US" b="1" dirty="0" smtClean="0"/>
              <a:t>broke</a:t>
            </a:r>
            <a:r>
              <a:rPr lang="en-US" dirty="0" smtClean="0"/>
              <a:t>.</a:t>
            </a:r>
            <a:endParaRPr lang="tr-TR" dirty="0" smtClean="0"/>
          </a:p>
          <a:p>
            <a:pPr>
              <a:buNone/>
            </a:pPr>
            <a:r>
              <a:rPr lang="tr-TR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Complete</a:t>
            </a:r>
            <a:r>
              <a:rPr lang="tr-TR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US" dirty="0" smtClean="0"/>
              <a:t>The child </a:t>
            </a:r>
            <a:r>
              <a:rPr lang="en-US" b="1" dirty="0" smtClean="0"/>
              <a:t>broke</a:t>
            </a:r>
            <a:r>
              <a:rPr lang="en-US" dirty="0" smtClean="0"/>
              <a:t> the plate.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Other verbs 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don’t need a noun </a:t>
            </a:r>
            <a:r>
              <a:rPr lang="en-US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helper; they are called </a:t>
            </a:r>
            <a:r>
              <a:rPr lang="en-US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intransitive verbs</a:t>
            </a:r>
            <a:r>
              <a:rPr lang="en-US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She is </a:t>
            </a:r>
            <a:r>
              <a:rPr lang="en-US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sleeping.</a:t>
            </a:r>
            <a:r>
              <a:rPr lang="tr-TR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Who</a:t>
            </a:r>
            <a:r>
              <a:rPr lang="en-US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? Well, the answer is she. So SLEEP is an intransitive verb. It does not need a helper</a:t>
            </a:r>
            <a:r>
              <a:rPr lang="en-US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.</a:t>
            </a:r>
            <a:r>
              <a:rPr lang="tr-TR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r>
              <a:rPr lang="en-US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I </a:t>
            </a:r>
            <a:r>
              <a:rPr lang="en-US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worked all day.</a:t>
            </a:r>
          </a:p>
          <a:p>
            <a:r>
              <a:rPr lang="en-US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It snowed last night.</a:t>
            </a:r>
          </a:p>
          <a:p>
            <a:r>
              <a:rPr lang="en-US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The fashion model fell on the stage.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458200" cy="1169987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rgbClr val="FF0000"/>
                </a:solidFill>
              </a:rPr>
              <a:t>Grammar</a:t>
            </a:r>
            <a:r>
              <a:rPr lang="tr-TR" sz="4800" dirty="0" smtClean="0">
                <a:solidFill>
                  <a:srgbClr val="FF0000"/>
                </a:solidFill>
              </a:rPr>
              <a:t> Point</a:t>
            </a:r>
            <a:br>
              <a:rPr lang="tr-TR" sz="4800" dirty="0" smtClean="0">
                <a:solidFill>
                  <a:srgbClr val="FF0000"/>
                </a:solidFill>
              </a:rPr>
            </a:br>
            <a:r>
              <a:rPr lang="tr-TR" sz="4000" dirty="0" smtClean="0">
                <a:solidFill>
                  <a:schemeClr val="bg2"/>
                </a:solidFill>
              </a:rPr>
              <a:t>intranstive verbs</a:t>
            </a:r>
            <a:endParaRPr lang="en-US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2613"/>
            <a:ext cx="8458200" cy="865187"/>
          </a:xfrm>
        </p:spPr>
        <p:txBody>
          <a:bodyPr/>
          <a:lstStyle/>
          <a:p>
            <a:r>
              <a:rPr lang="en-US" sz="2400" dirty="0">
                <a:solidFill>
                  <a:schemeClr val="bg2"/>
                </a:solidFill>
              </a:rPr>
              <a:t>Practice: Decide whether the verb is transitive (</a:t>
            </a:r>
            <a:r>
              <a:rPr lang="en-US" sz="2400" dirty="0" err="1">
                <a:solidFill>
                  <a:schemeClr val="bg2"/>
                </a:solidFill>
              </a:rPr>
              <a:t>vt</a:t>
            </a:r>
            <a:r>
              <a:rPr lang="en-US" sz="2400" dirty="0">
                <a:solidFill>
                  <a:schemeClr val="bg2"/>
                </a:solidFill>
              </a:rPr>
              <a:t>) or intransitive (vi). </a:t>
            </a:r>
            <a:br>
              <a:rPr lang="en-US" sz="2400" dirty="0">
                <a:solidFill>
                  <a:schemeClr val="bg2"/>
                </a:solidFill>
              </a:rPr>
            </a:br>
            <a:endParaRPr lang="en-US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run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 __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live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__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throw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__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sell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__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eat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__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buy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__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develop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__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happen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__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feed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__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exist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__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occur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__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follow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__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feed on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__</a:t>
            </a:r>
            <a:endParaRPr lang="en-US" sz="18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r>
              <a:rPr lang="en-US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take 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__</a:t>
            </a:r>
          </a:p>
          <a:p>
            <a:r>
              <a:rPr lang="tr-TR" sz="1800" dirty="0" smtClean="0"/>
              <a:t>Fly 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__</a:t>
            </a:r>
            <a:endParaRPr lang="tr-TR" sz="1800" dirty="0" smtClean="0"/>
          </a:p>
          <a:p>
            <a:r>
              <a:rPr lang="tr-TR" sz="1800" dirty="0" smtClean="0"/>
              <a:t>Find 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__</a:t>
            </a:r>
            <a:endParaRPr lang="tr-TR" sz="1800" dirty="0" smtClean="0"/>
          </a:p>
          <a:p>
            <a:r>
              <a:rPr lang="tr-TR" sz="1800" dirty="0" smtClean="0"/>
              <a:t>Feed </a:t>
            </a:r>
            <a:r>
              <a:rPr lang="tr-TR" sz="18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__</a:t>
            </a:r>
            <a:endParaRPr lang="tr-TR" sz="1800" dirty="0" smtClean="0"/>
          </a:p>
          <a:p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458200" cy="1093787"/>
          </a:xfrm>
        </p:spPr>
        <p:txBody>
          <a:bodyPr/>
          <a:lstStyle/>
          <a:p>
            <a:pPr algn="ctr"/>
            <a:r>
              <a:rPr lang="tr-TR" sz="4000" dirty="0" smtClean="0"/>
              <a:t>USEFUL </a:t>
            </a:r>
            <a:r>
              <a:rPr lang="tr-TR" sz="4000" dirty="0" smtClean="0"/>
              <a:t>EXPRESSIONS </a:t>
            </a:r>
            <a:endParaRPr lang="ru-RU" sz="4000" dirty="0"/>
          </a:p>
        </p:txBody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610600" cy="5334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tr-TR" sz="2000" b="1" dirty="0" smtClean="0">
                <a:solidFill>
                  <a:srgbClr val="FF0000"/>
                </a:solidFill>
              </a:rPr>
              <a:t>Personally</a:t>
            </a:r>
            <a:r>
              <a:rPr lang="tr-TR" sz="2000" dirty="0" smtClean="0"/>
              <a:t>, ˈpɜːs ən‿əli/ </a:t>
            </a:r>
            <a:r>
              <a:rPr lang="en-US" sz="20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[sentence adverb]	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spoken</a:t>
            </a:r>
            <a:r>
              <a:rPr lang="tr-TR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used </a:t>
            </a:r>
            <a:r>
              <a:rPr lang="en-US" sz="20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to emphasize that you are only giving your own opinion about something:</a:t>
            </a:r>
            <a:r>
              <a:rPr lang="tr-TR" sz="2000" dirty="0" smtClean="0"/>
              <a:t> </a:t>
            </a:r>
          </a:p>
          <a:p>
            <a:pPr>
              <a:buNone/>
            </a:pPr>
            <a:r>
              <a:rPr lang="en-US" sz="2000" i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Personally, I don't think much of the idea.</a:t>
            </a:r>
          </a:p>
          <a:p>
            <a:pPr>
              <a:buNone/>
            </a:pPr>
            <a:r>
              <a:rPr lang="en-US" sz="2000" i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I personally think it's too cold to go out.</a:t>
            </a:r>
          </a:p>
          <a:p>
            <a:pPr>
              <a:lnSpc>
                <a:spcPct val="80000"/>
              </a:lnSpc>
            </a:pPr>
            <a:endParaRPr lang="tr-TR" sz="2000" dirty="0" smtClean="0"/>
          </a:p>
          <a:p>
            <a:r>
              <a:rPr lang="en-US" sz="20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as for 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2000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æz</a:t>
            </a:r>
            <a:r>
              <a:rPr lang="tr-TR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somebody/something</a:t>
            </a:r>
            <a:endParaRPr lang="tr-TR" sz="20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used when you are starting to talk about someone or something new that is connected with what </a:t>
            </a:r>
            <a:r>
              <a:rPr lang="en-US" sz="20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you were talking about before:</a:t>
            </a:r>
          </a:p>
          <a:p>
            <a:pPr>
              <a:buNone/>
            </a:pP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Kitty's got so thin. </a:t>
            </a:r>
            <a:r>
              <a:rPr lang="en-US" sz="20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And as for Carl, 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he always seems to be ill.</a:t>
            </a:r>
          </a:p>
          <a:p>
            <a:pPr>
              <a:buNone/>
            </a:pP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You can ask the others, </a:t>
            </a:r>
            <a:r>
              <a:rPr lang="en-US" sz="20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but as for myself, 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I'll be busy in the office.</a:t>
            </a:r>
            <a:endParaRPr lang="tr-TR" sz="20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itle 3"/>
          <p:cNvSpPr txBox="1">
            <a:spLocks/>
          </p:cNvSpPr>
          <p:nvPr/>
        </p:nvSpPr>
        <p:spPr bwMode="auto">
          <a:xfrm>
            <a:off x="4724400" y="228600"/>
            <a:ext cx="366478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Vocabulary 1.3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Should be </a:t>
            </a:r>
            <a:r>
              <a:rPr lang="en-US" sz="2000" b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verb+ing</a:t>
            </a:r>
            <a:r>
              <a:rPr lang="en-US" sz="20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&amp; should?</a:t>
            </a:r>
          </a:p>
          <a:p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What is the different meaning of the following two sentences?</a:t>
            </a:r>
            <a:b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1. The man on the motorbike should be wearing a helmet.</a:t>
            </a:r>
            <a:b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2. The man on the motorbike should wear a helmet</a:t>
            </a:r>
          </a:p>
          <a:p>
            <a:r>
              <a:rPr lang="en-US" sz="20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Best Answer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 -</a:t>
            </a:r>
          </a:p>
          <a:p>
            <a:pPr>
              <a:buNone/>
            </a:pPr>
            <a:r>
              <a:rPr lang="tr-TR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	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1 The man </a:t>
            </a:r>
            <a:r>
              <a:rPr lang="en-US" sz="20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is already riding 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his bike and should be wearing a helmet</a:t>
            </a:r>
            <a:b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2 The man </a:t>
            </a:r>
            <a:r>
              <a:rPr lang="en-US" sz="20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is not yet riding 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his bike but should wear it when he does</a:t>
            </a:r>
            <a:r>
              <a:rPr lang="tr-TR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should be relates to an event already happening</a:t>
            </a:r>
            <a:b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should is like advice</a:t>
            </a:r>
          </a:p>
          <a:p>
            <a:endParaRPr lang="en-US" sz="2000" dirty="0" smtClean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endParaRPr 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Though 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 </a:t>
            </a:r>
            <a:r>
              <a:rPr lang="en-US" sz="2000" dirty="0" err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ðəʊ</a:t>
            </a:r>
            <a:r>
              <a:rPr lang="en-US" sz="20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/ </a:t>
            </a:r>
            <a:r>
              <a:rPr lang="en-US" sz="2000" i="1" dirty="0" err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advb</a:t>
            </a:r>
            <a:r>
              <a:rPr lang="en-US" sz="20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used </a:t>
            </a:r>
            <a:r>
              <a:rPr lang="en-US" sz="20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to add a new fact or opinion which changes what you have just said </a:t>
            </a:r>
          </a:p>
          <a:p>
            <a:r>
              <a:rPr lang="en-US" sz="20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Okay</a:t>
            </a:r>
            <a:r>
              <a:rPr lang="en-US" sz="2000" i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, I'll come to </a:t>
            </a:r>
            <a:r>
              <a:rPr lang="en-US" sz="20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</a:t>
            </a:r>
            <a:r>
              <a:rPr lang="tr-TR" sz="20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he tea part on Tuesday</a:t>
            </a:r>
            <a:r>
              <a:rPr lang="en-US" sz="20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i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- I'm not staying late </a:t>
            </a:r>
            <a:r>
              <a:rPr lang="en-US" sz="2000" b="1" i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though</a:t>
            </a:r>
            <a:r>
              <a:rPr lang="en-US" sz="2000" i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20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Because....</a:t>
            </a:r>
          </a:p>
          <a:p>
            <a:r>
              <a:rPr lang="tr-TR" sz="2000" b="1" i="1" dirty="0" smtClean="0"/>
              <a:t>d</a:t>
            </a:r>
            <a:r>
              <a:rPr lang="en-US" sz="2000" b="1" i="1" dirty="0" err="1" smtClean="0">
                <a:solidFill>
                  <a:srgbClr val="FF0000"/>
                </a:solidFill>
              </a:rPr>
              <a:t>ressing</a:t>
            </a:r>
            <a:r>
              <a:rPr lang="en-US" sz="2000" b="1" i="1" dirty="0" smtClean="0">
                <a:solidFill>
                  <a:srgbClr val="FF0000"/>
                </a:solidFill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</a:rPr>
              <a:t>gown </a:t>
            </a:r>
            <a:r>
              <a:rPr lang="en-US" sz="2000" dirty="0" smtClean="0"/>
              <a:t>a piece of clothing like a long loose coat that you wear inside the house, usually over night clothes [= bathrobe, robe]</a:t>
            </a:r>
            <a:endParaRPr lang="tr-TR" sz="2000" dirty="0" smtClean="0"/>
          </a:p>
          <a:p>
            <a:r>
              <a:rPr lang="en-US" sz="20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far too much/long/busy </a:t>
            </a:r>
            <a:r>
              <a:rPr lang="en-US" sz="20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etc	</a:t>
            </a:r>
          </a:p>
          <a:p>
            <a:pPr>
              <a:buNone/>
            </a:pPr>
            <a:r>
              <a:rPr lang="en-US" sz="20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That's far too much to pay.</a:t>
            </a:r>
          </a:p>
          <a:p>
            <a:pPr>
              <a:buNone/>
            </a:pPr>
            <a:r>
              <a:rPr lang="en-US" sz="2000" i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It would take me far too long to explain.</a:t>
            </a:r>
            <a:endParaRPr lang="en-US" sz="2000" i="1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32130" name="Picture 2" descr="http://2.bp.blogspot.com/_VBTLLc5U2wA/TP-JBwHpeQI/AAAAAAAAAVo/UQJ7wTtx_-A/s200/pink%2Bdressing%2Bgow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4114800"/>
            <a:ext cx="1276350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READING: part 2: 1.2  (10 min)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b="1" dirty="0" smtClean="0"/>
              <a:t>Speaking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account</a:t>
            </a:r>
            <a:r>
              <a:rPr lang="en-US" dirty="0" smtClean="0"/>
              <a:t>: description	a written or spoken description that says what happens in an event or process</a:t>
            </a:r>
          </a:p>
          <a:p>
            <a:r>
              <a:rPr lang="en-US" dirty="0" smtClean="0"/>
              <a:t>2. </a:t>
            </a:r>
            <a:r>
              <a:rPr lang="en-US" b="1" dirty="0" smtClean="0"/>
              <a:t>Reading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Read quickly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Ignore spaces for the moment.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Draw your attention to the gist</a:t>
            </a:r>
            <a:r>
              <a:rPr lang="tr-TR" dirty="0" smtClean="0"/>
              <a:t>/general idea</a:t>
            </a:r>
            <a:r>
              <a:rPr lang="en-US" dirty="0" smtClean="0"/>
              <a:t> question. </a:t>
            </a:r>
            <a:r>
              <a:rPr lang="tr-TR" dirty="0" smtClean="0"/>
              <a:t>Answer:*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3. 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Read the instructions for the reading task.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The parts in the </a:t>
            </a:r>
            <a:r>
              <a:rPr lang="tr-TR" b="1" dirty="0" smtClean="0"/>
              <a:t>bold</a:t>
            </a:r>
            <a:r>
              <a:rPr lang="tr-TR" dirty="0" smtClean="0"/>
              <a:t> are designed to help you identify key elements of context. 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Draw your attention to the “How to go about it”</a:t>
            </a:r>
          </a:p>
          <a:p>
            <a:pPr>
              <a:buFont typeface="Wingdings" pitchFamily="2" charset="2"/>
              <a:buChar char="v"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Read “HOW to GO about IT”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458200" cy="865187"/>
          </a:xfrm>
        </p:spPr>
        <p:txBody>
          <a:bodyPr/>
          <a:lstStyle/>
          <a:p>
            <a:r>
              <a:rPr lang="tr-TR" dirty="0" smtClean="0"/>
              <a:t>READING: part 2: 3  (15 min)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VOCABULARY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1" dirty="0" err="1" smtClean="0"/>
              <a:t>cat‧walk</a:t>
            </a:r>
            <a:r>
              <a:rPr lang="en-US" sz="1800" b="1" dirty="0" smtClean="0"/>
              <a:t> </a:t>
            </a:r>
            <a:r>
              <a:rPr lang="en-US" sz="1800" dirty="0" smtClean="0"/>
              <a:t>/"</a:t>
            </a:r>
            <a:r>
              <a:rPr lang="en-US" sz="1800" dirty="0" err="1" smtClean="0"/>
              <a:t>kætwé:k</a:t>
            </a:r>
            <a:r>
              <a:rPr lang="en-US" sz="1800" dirty="0" smtClean="0"/>
              <a:t> $ -</a:t>
            </a:r>
            <a:r>
              <a:rPr lang="en-US" sz="1800" dirty="0" err="1" smtClean="0"/>
              <a:t>wã:k</a:t>
            </a:r>
            <a:r>
              <a:rPr lang="en-US" sz="1800" dirty="0" smtClean="0"/>
              <a:t>/ [countable]</a:t>
            </a:r>
          </a:p>
          <a:p>
            <a:r>
              <a:rPr lang="en-US" sz="1800" dirty="0" smtClean="0"/>
              <a:t>a long raised structure that	models	walk along in a fashion show [= runway American English]</a:t>
            </a:r>
            <a:endParaRPr lang="tr-TR" sz="1800" dirty="0" smtClean="0"/>
          </a:p>
          <a:p>
            <a:endParaRPr lang="en-US" dirty="0"/>
          </a:p>
        </p:txBody>
      </p:sp>
      <p:pic>
        <p:nvPicPr>
          <p:cNvPr id="437250" name="Picture 2" descr="http://t1.gstatic.com/images?q=tbn:ANd9GcStmXKMRThaoy5CGsybfrANRUUD6l39IkAbw2wdZbSWWufs3ibeTj0EcN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2209800"/>
            <a:ext cx="1362075" cy="21135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7">
      <a:dk1>
        <a:srgbClr val="000000"/>
      </a:dk1>
      <a:lt1>
        <a:srgbClr val="FFFFFF"/>
      </a:lt1>
      <a:dk2>
        <a:srgbClr val="CC3300"/>
      </a:dk2>
      <a:lt2>
        <a:srgbClr val="663300"/>
      </a:lt2>
      <a:accent1>
        <a:srgbClr val="FFCC00"/>
      </a:accent1>
      <a:accent2>
        <a:srgbClr val="CC6600"/>
      </a:accent2>
      <a:accent3>
        <a:srgbClr val="FFFFFF"/>
      </a:accent3>
      <a:accent4>
        <a:srgbClr val="000000"/>
      </a:accent4>
      <a:accent5>
        <a:srgbClr val="FFE2AA"/>
      </a:accent5>
      <a:accent6>
        <a:srgbClr val="B95C00"/>
      </a:accent6>
      <a:hlink>
        <a:srgbClr val="CC9900"/>
      </a:hlink>
      <a:folHlink>
        <a:srgbClr val="996633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3493</TotalTime>
  <Words>1071</Words>
  <Application>Microsoft Office PowerPoint</Application>
  <PresentationFormat>On-screen Show (4:3)</PresentationFormat>
  <Paragraphs>314</Paragraphs>
  <Slides>31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Level</vt:lpstr>
      <vt:lpstr> WEEK # 1  LESSONS # 3-4  UNIT 1: “Life Style ” </vt:lpstr>
      <vt:lpstr>Lesson Plan</vt:lpstr>
      <vt:lpstr>Revision – Quiz (5 min)</vt:lpstr>
      <vt:lpstr>                      Free writing – 5 min </vt:lpstr>
      <vt:lpstr>Class Rules!</vt:lpstr>
      <vt:lpstr> Classroom Language – 3min</vt:lpstr>
      <vt:lpstr>PHONETIC :  Voiceless Consonant Sound /ʃ/ </vt:lpstr>
      <vt:lpstr>PHONETIC :  Voiceless Consonant Sound /ʃ/ </vt:lpstr>
      <vt:lpstr>PHONETIC :  Voiceless Consonant Sound /ʃ/ and /s/ </vt:lpstr>
      <vt:lpstr>Vocabulary 1.1: Clothes- (5 min) Look at the pictures and write name of the items of clothing /ˈkləʊð ɪŋ/kloʊð ɪŋ/and accessories</vt:lpstr>
      <vt:lpstr>Slide 11</vt:lpstr>
      <vt:lpstr>Slide 12</vt:lpstr>
      <vt:lpstr>  1.2: ADJECTIVES  (P.2)  (7 min)  </vt:lpstr>
      <vt:lpstr>  1.2: ADJECTIVES  (P.2)  </vt:lpstr>
      <vt:lpstr>  1.2: ADJECTIVES  (P.2)  </vt:lpstr>
      <vt:lpstr>Vocabulary 1.2:  (8 min) Look at the pictures and find which of the ADJECTIVES desribe clothes.</vt:lpstr>
      <vt:lpstr>Slide 17</vt:lpstr>
      <vt:lpstr>Slide 18</vt:lpstr>
      <vt:lpstr>Practice: 4 min</vt:lpstr>
      <vt:lpstr>USEFUL EXPRESSIONS</vt:lpstr>
      <vt:lpstr>Vocabulary 1.3</vt:lpstr>
      <vt:lpstr>Vocabulary 1.3</vt:lpstr>
      <vt:lpstr>Grammar Point transtive verbs</vt:lpstr>
      <vt:lpstr>Grammar Point intranstive verbs</vt:lpstr>
      <vt:lpstr>Practice: Decide whether the verb is transitive (vt) or intransitive (vi).  </vt:lpstr>
      <vt:lpstr>USEFUL EXPRESSIONS </vt:lpstr>
      <vt:lpstr>Slide 27</vt:lpstr>
      <vt:lpstr>Slide 28</vt:lpstr>
      <vt:lpstr>READING: part 2: 1.2  (10 min)</vt:lpstr>
      <vt:lpstr>READING: part 2: 3  (15 min)</vt:lpstr>
      <vt:lpstr>VOCABULARY LIST</vt:lpstr>
    </vt:vector>
  </TitlesOfParts>
  <Company>:::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Summarizing, paraphrasing,  quoting</dc:title>
  <dc:creator>:</dc:creator>
  <cp:lastModifiedBy>admin</cp:lastModifiedBy>
  <cp:revision>140</cp:revision>
  <dcterms:created xsi:type="dcterms:W3CDTF">2007-01-05T23:34:49Z</dcterms:created>
  <dcterms:modified xsi:type="dcterms:W3CDTF">2012-01-11T22:20:48Z</dcterms:modified>
</cp:coreProperties>
</file>