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66" r:id="rId5"/>
    <p:sldId id="263" r:id="rId6"/>
    <p:sldId id="265" r:id="rId7"/>
    <p:sldId id="264" r:id="rId8"/>
    <p:sldId id="258" r:id="rId9"/>
    <p:sldId id="259" r:id="rId10"/>
    <p:sldId id="262" r:id="rId11"/>
    <p:sldId id="260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7" autoAdjust="0"/>
    <p:restoredTop sz="94660"/>
  </p:normalViewPr>
  <p:slideViewPr>
    <p:cSldViewPr snapToGrid="0">
      <p:cViewPr varScale="1">
        <p:scale>
          <a:sx n="88" d="100"/>
          <a:sy n="88" d="100"/>
        </p:scale>
        <p:origin x="66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7T15:14:10.7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7T15:14:10.7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7T16:05:29.31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1508 0,'-9'2,"0"-1,1 1,-1 1,1 0,0 0,0 0,-11 7,-9 3,-192 84,4-8,191-79,-1-1,0-1,-1-1,0-1,-43 3,-137-6,114-4,65-1,0-2,0-1,1 0,-38-14,-32-7,82 22,1 0,-1-1,-25-14,-32-10,69 29,1-1,0 1,0-1,0 1,0-1,0 0,0 0,1 0,-1 0,0 0,0 0,1-1,-1 1,0-1,1 1,-2-3,2 3,1-1,0 1,-1-1,1 0,0 1,0-1,0 1,0-1,0 1,0-1,1 1,-1-1,0 1,1-1,-1 1,1-1,0 1,-1-1,1 1,0 0,0-1,1 0,7-13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7T16:05:38.72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2,'98'-1,"111"3,-114 12,-61-7,52 2,-59-7,51 11,-50-7,52 3,38-9,-118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7T16:05:49.3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0 161,'1'-1,"-1"0,1-1,0 1,-1 0,1-1,0 1,0 0,0 0,0 0,0 0,0 0,0 0,0 0,0 0,0 0,0 0,1 1,-1-1,0 0,1 1,-1-1,0 1,1 0,-1-1,1 1,-1 0,3 0,46-6,-44 6,96-5,137 10,-156 10,-60-10,0-1,32 2,-25-3,0 0,31 10,2-1,37 14,-76-18,1-1,40 6,-64-13,1 0,0 0,0 0,0-1,0 1,0-1,0 1,-1-1,1 0,0 0,0 1,-1-1,1-1,0 1,-1 0,1 0,-1 0,0-1,1 1,-1-1,0 1,0-1,0 0,0 1,0-1,0 0,-1 0,1 1,0-4,3-7,0-1,-1 1,1-17,-2 16,3-6,-1 1,2 0,1 0,11-24,-9 24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7T16:05:55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1 282,'42'-15,"-20"6,76-31,-75 29,0 1,0 1,1 1,0 1,37-5,-15 5,0-3,81-26,-30 7,-52 17,1 2,-1 2,1 2,65 0,-67 6,-3 2,-1-3,1-1,-1-1,43-11,-58 8,0 2,0 0,0 1,1 2,-1 1,1 0,-1 2,0 1,1 1,-1 2,-1 0,1 1,-1 2,43 21,-40-17,1 0,1-2,32 9,-24-8,41 18,3 3,-51-22,56 29,-74-34,-10-5,0 0,1 0,-1 0,0 0,1 0,-1 0,0 1,0-1,0 1,0-1,-1 1,1 0,0 0,-1 0,1 0,-1 0,1 0,-1 0,0 0,1 4,-4 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7T18:16:01.3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3,'139'-2,"152"5,-208 11,-61-8,1-2,33 2,34-6,-51-1,0 2,-1 1,74 14,-88-12,1 0,-1-2,27 0,-27-2,-1 1,0 1,34 8,14 10,-54-11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7T18:16:09.2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32,'183'-16,"-122"8,65 0,2377 10,-2484-2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7T18:16:12.7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2792 121,'-1288'0,"1266"-2,-1 0,-41-10,40 6,-1 2,-30-2,3 4,-80-14,-21 1,0 0,79 6,0 3,-135 7,76 1,70-1,38 1,-1-1,0-1,0-2,0 0,1-2,-1-1,-32-10,49 11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7T18:16:14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860 1,'-11'1,"-1"1,1 0,0 1,0 1,0 0,0 0,-16 9,-25 10,18-12,-1-1,-45 7,13-5,41-6,-1-1,-37 1,-292-7,342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7C9A3-13D5-774E-70A8-E49137D8A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2A936E-0114-4F2D-402D-D826825E0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24986-C25B-0569-11FE-6FAB357D0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2C82-D7CE-4492-BB42-FEA2EFB9A096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AA407-58B8-4130-5B73-64DE582F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DC17B-4A61-B2EC-C139-21E174558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135F-17D4-4A29-9A67-CE4E3E07D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20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0F3DE-3AFB-CC95-EF96-8240419F5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88F59-0781-0397-C2F8-15841E2B5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8869A-DF3A-A17D-C6BF-5AF153377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2C82-D7CE-4492-BB42-FEA2EFB9A096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97DE9-0C56-F1BF-7CAD-5CD7711CA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C56AC-D0A5-8224-8A76-BE02876DF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135F-17D4-4A29-9A67-CE4E3E07D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7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AB3C8-B939-3642-38A9-99FBB2D67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89986-E863-A1D6-A50E-5042D5349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742B5-BE50-A5AB-7019-D9928F12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2C82-D7CE-4492-BB42-FEA2EFB9A096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FDFE5-1A81-6D3E-6C13-6D6004DC7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BF90A-FA6E-0246-230F-2E7BFB3B4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135F-17D4-4A29-9A67-CE4E3E07D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7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2F652-5E33-7A4D-F43E-A2515174E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390B0-52F9-DF1A-97EB-9919B9748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A4B04-E45B-6970-969B-1E45A3AA5F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06BFDA-3639-0D11-17DB-F19A646D2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2C82-D7CE-4492-BB42-FEA2EFB9A096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A6932-9E72-5626-F5F5-F031E9915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B6D93-D672-3836-6F57-6DF9328AA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135F-17D4-4A29-9A67-CE4E3E07D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18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4F7EE-24DF-8A34-6B4B-CA5C4C774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CC6A71-B959-9AA1-163E-D4C303056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60B129-1168-7446-7DAD-C81D0A952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752354-3A10-72AE-26D7-AA6E7F4C6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00C88C-51E0-44CD-D937-5BAA17203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E11422-086E-3B55-0834-8965B22D1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2C82-D7CE-4492-BB42-FEA2EFB9A096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E5D6DA-B43A-88DA-10E3-74F9D0CB5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48E11B-787E-BADB-4E3D-A11CD4850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135F-17D4-4A29-9A67-CE4E3E07D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52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58605-C144-CEC2-1CB4-9093C528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825C80-281F-C422-3A4C-E853B152C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2C82-D7CE-4492-BB42-FEA2EFB9A096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B19F79-A29F-03FE-47EA-82634FD9F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29C35-8637-03FB-2061-1F8AC3A7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135F-17D4-4A29-9A67-CE4E3E07D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5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64325C-3F58-BAFC-5370-F728152A2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2C82-D7CE-4492-BB42-FEA2EFB9A096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B7A939-C364-EA82-0E4D-B3ADE521D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2FD1B-01EE-3B80-AAD7-1ED7F80F1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135F-17D4-4A29-9A67-CE4E3E07D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34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50B26-EB59-449C-4449-A1A6837C2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3DA24-6B72-ABF1-B70F-428A37CD7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3A911-4089-6754-6269-EEB09B498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B3F53B-C266-2010-E4C4-30F9BB479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2C82-D7CE-4492-BB42-FEA2EFB9A096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C01777-EC58-7D07-770A-F2F545838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7B11D8-ED96-D37B-5EE6-51AE21A93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135F-17D4-4A29-9A67-CE4E3E07D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37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38750-E338-0C52-7C6A-C82388B20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692656-1A8A-533B-8EBD-AA12BA90AA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C3832-EA69-B069-F64E-072D1AD9AC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EEE984-CDD2-5243-B980-56AFE3534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2C82-D7CE-4492-BB42-FEA2EFB9A096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F385E-52BC-B9B9-430F-502964347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6DE10-2F80-C183-74EE-FF9D1AA15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135F-17D4-4A29-9A67-CE4E3E07D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44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13A49-A4A4-14DB-EBA0-AB48530D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C6A47C-79FA-EF7F-8528-2B0B06B0D3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19831-0709-DAAE-3BE9-91C349E74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2C82-D7CE-4492-BB42-FEA2EFB9A096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AC182-A16A-233C-667F-3F392FBA2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38DB5-F180-321D-6128-D24D44C9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135F-17D4-4A29-9A67-CE4E3E07D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317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7400E2-F433-4F73-EAEE-6E3D13D8E2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003C6B-BBF5-C7C0-97F0-12E5C2DC9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8050D-20C0-9DDF-00ED-35221C729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2C82-D7CE-4492-BB42-FEA2EFB9A096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1846C-D14D-BBB3-B99B-FAC2F247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3A9A6-5425-22B9-565B-F4A34B22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0135F-17D4-4A29-9A67-CE4E3E07D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41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927D82-7291-FD91-8F47-AE2D132A2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DD35B-E2FB-2151-AAC5-437C09A41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4DA5D-B9E2-A68C-2D48-3B3980BB62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E2C82-D7CE-4492-BB42-FEA2EFB9A096}" type="datetimeFigureOut">
              <a:rPr lang="en-US" smtClean="0"/>
              <a:t>7/10/2024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96018-E9EF-CB0F-2D7E-1102814C7B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3E01C-E906-51BB-C874-126BF2AE2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0135F-17D4-4A29-9A67-CE4E3E07D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12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customXml" Target="../ink/ink1.xml"/><Relationship Id="rId7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https://cdn.eba.gov.tr/dil-ogrenimi/piktesfb/A2.5/mobile/index.html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9.png"/><Relationship Id="rId18" Type="http://schemas.openxmlformats.org/officeDocument/2006/relationships/customXml" Target="../ink/ink7.xml"/><Relationship Id="rId3" Type="http://schemas.openxmlformats.org/officeDocument/2006/relationships/customXml" Target="../ink/ink2.xml"/><Relationship Id="rId21" Type="http://schemas.openxmlformats.org/officeDocument/2006/relationships/image" Target="../media/image13.png"/><Relationship Id="rId7" Type="http://schemas.openxmlformats.org/officeDocument/2006/relationships/image" Target="../media/image4.jpeg"/><Relationship Id="rId12" Type="http://schemas.openxmlformats.org/officeDocument/2006/relationships/customXml" Target="../ink/ink4.xml"/><Relationship Id="rId17" Type="http://schemas.openxmlformats.org/officeDocument/2006/relationships/image" Target="../media/image11.png"/><Relationship Id="rId25" Type="http://schemas.openxmlformats.org/officeDocument/2006/relationships/image" Target="../media/image15.png"/><Relationship Id="rId2" Type="http://schemas.openxmlformats.org/officeDocument/2006/relationships/image" Target="../media/image2.png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24" Type="http://schemas.openxmlformats.org/officeDocument/2006/relationships/customXml" Target="../ink/ink10.xml"/><Relationship Id="rId5" Type="http://schemas.openxmlformats.org/officeDocument/2006/relationships/hyperlink" Target="https://cdn.eba.gov.tr/dil-ogrenimi/piktesfb/A2.5/mobile/index.html" TargetMode="External"/><Relationship Id="rId15" Type="http://schemas.openxmlformats.org/officeDocument/2006/relationships/image" Target="../media/image10.png"/><Relationship Id="rId23" Type="http://schemas.openxmlformats.org/officeDocument/2006/relationships/image" Target="../media/image14.png"/><Relationship Id="rId10" Type="http://schemas.openxmlformats.org/officeDocument/2006/relationships/customXml" Target="../ink/ink3.xml"/><Relationship Id="rId19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6.jpeg"/><Relationship Id="rId14" Type="http://schemas.openxmlformats.org/officeDocument/2006/relationships/customXml" Target="../ink/ink5.xml"/><Relationship Id="rId22" Type="http://schemas.openxmlformats.org/officeDocument/2006/relationships/customXml" Target="../ink/ink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C79E0-83CF-51CE-24F9-C85379D2CE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endParaRPr lang="en-US" sz="5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DA9725-747A-BA50-D036-D616939ABB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endParaRPr lang="en-US" sz="20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E969F6-ACF9-F692-D9FD-D1AAAC67D5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94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839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B1F10-1B31-CA6D-BFAE-060052B0B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01B07-90A3-7DD0-63D2-D3E3AD112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Numbers</a:t>
            </a:r>
            <a:r>
              <a:rPr lang="tr-TR" dirty="0"/>
              <a:t> </a:t>
            </a:r>
          </a:p>
          <a:p>
            <a:r>
              <a:rPr lang="tr-TR" dirty="0"/>
              <a:t>300: </a:t>
            </a:r>
          </a:p>
          <a:p>
            <a:r>
              <a:rPr lang="tr-TR" dirty="0"/>
              <a:t>304: Üç yüz dört</a:t>
            </a:r>
          </a:p>
          <a:p>
            <a:r>
              <a:rPr lang="tr-TR" dirty="0"/>
              <a:t>3.567: üç bin beş yüz altmış yedi.</a:t>
            </a:r>
          </a:p>
          <a:p>
            <a:endParaRPr lang="tr-TR" dirty="0"/>
          </a:p>
          <a:p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748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0E6A88-3783-AF9F-571D-952C4140D0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42" r="-541" b="45451"/>
          <a:stretch/>
        </p:blipFill>
        <p:spPr>
          <a:xfrm>
            <a:off x="234491" y="146591"/>
            <a:ext cx="8010448" cy="27007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FB52DA6-0F15-4B47-7F6E-90C6A2F15CE7}"/>
                  </a:ext>
                </a:extLst>
              </p14:cNvPr>
              <p14:cNvContentPartPr/>
              <p14:nvPr/>
            </p14:nvContentPartPr>
            <p14:xfrm>
              <a:off x="7805064" y="6089355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FB52DA6-0F15-4B47-7F6E-90C6A2F15CE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51064" y="5981355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3A77DCD-C31D-6B9F-2820-8370B95C24EA}"/>
              </a:ext>
            </a:extLst>
          </p:cNvPr>
          <p:cNvSpPr txBox="1"/>
          <p:nvPr/>
        </p:nvSpPr>
        <p:spPr>
          <a:xfrm>
            <a:off x="258326" y="6488824"/>
            <a:ext cx="87425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https://cdn.eba.gov.tr/dil-ogrenimi/piktesfb/A2.5/mobile/index.html</a:t>
            </a:r>
            <a:endParaRPr lang="tr-TR" dirty="0"/>
          </a:p>
          <a:p>
            <a:endParaRPr lang="en-US" dirty="0"/>
          </a:p>
        </p:txBody>
      </p:sp>
      <p:pic>
        <p:nvPicPr>
          <p:cNvPr id="2050" name="Picture 2" descr="Beypazarı – Allstar Travel Turkey, package tour, hotel, transfer, holiday  reservation">
            <a:extLst>
              <a:ext uri="{FF2B5EF4-FFF2-40B4-BE49-F238E27FC236}">
                <a16:creationId xmlns:a16="http://schemas.microsoft.com/office/drawing/2014/main" id="{5280F78A-E6F6-C165-3703-4872CFC92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521" y="4954752"/>
            <a:ext cx="2652861" cy="1758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eypazarı Kurusu Recipe | Turkish Style Cooking">
            <a:extLst>
              <a:ext uri="{FF2B5EF4-FFF2-40B4-BE49-F238E27FC236}">
                <a16:creationId xmlns:a16="http://schemas.microsoft.com/office/drawing/2014/main" id="{B76EF02C-DC3C-F654-1DB1-20D604DF5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451" y="3038940"/>
            <a:ext cx="2611815" cy="1738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eypazarı Kurusu Tarifi | Dr. Oetker">
            <a:extLst>
              <a:ext uri="{FF2B5EF4-FFF2-40B4-BE49-F238E27FC236}">
                <a16:creationId xmlns:a16="http://schemas.microsoft.com/office/drawing/2014/main" id="{5F86E40D-8384-1C07-0890-600997E02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233" y="4974959"/>
            <a:ext cx="2762250" cy="1657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739 Beypazari Images, Stock Photos &amp; Vectors | Shutterstock">
            <a:extLst>
              <a:ext uri="{FF2B5EF4-FFF2-40B4-BE49-F238E27FC236}">
                <a16:creationId xmlns:a16="http://schemas.microsoft.com/office/drawing/2014/main" id="{6B5A7004-3EA4-1863-689E-ACA44CA04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890" y="2969839"/>
            <a:ext cx="2524125" cy="180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nkara Nın Ilçeleri Harita">
            <a:extLst>
              <a:ext uri="{FF2B5EF4-FFF2-40B4-BE49-F238E27FC236}">
                <a16:creationId xmlns:a16="http://schemas.microsoft.com/office/drawing/2014/main" id="{E140B1B2-D550-8D63-2FA2-46D6F5FD4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15" y="3266737"/>
            <a:ext cx="5881463" cy="316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3D8B94-E893-DCCC-A90D-8C1B20B15E8B}"/>
              </a:ext>
            </a:extLst>
          </p:cNvPr>
          <p:cNvSpPr txBox="1"/>
          <p:nvPr/>
        </p:nvSpPr>
        <p:spPr>
          <a:xfrm>
            <a:off x="8643257" y="225691"/>
            <a:ext cx="3379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KELİMELER: </a:t>
            </a:r>
          </a:p>
          <a:p>
            <a:r>
              <a:rPr lang="tr-TR" dirty="0"/>
              <a:t>Tarihi: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85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48785-C0CB-76F7-3292-ED2EAE8F0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58" y="220823"/>
            <a:ext cx="2803295" cy="2850070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>
                <a:highlight>
                  <a:srgbClr val="FFFF00"/>
                </a:highlight>
              </a:rPr>
              <a:t>Kelimeler</a:t>
            </a:r>
          </a:p>
          <a:p>
            <a:pPr marL="0" indent="0">
              <a:buNone/>
            </a:pPr>
            <a:r>
              <a:rPr lang="tr-TR" sz="2200" b="1" dirty="0"/>
              <a:t>Küçük</a:t>
            </a:r>
            <a:r>
              <a:rPr lang="tr-TR" sz="2200" dirty="0"/>
              <a:t>: </a:t>
            </a:r>
            <a:r>
              <a:rPr lang="tr-TR" sz="2200" dirty="0" err="1"/>
              <a:t>small</a:t>
            </a:r>
            <a:endParaRPr lang="tr-TR" sz="2200" dirty="0"/>
          </a:p>
          <a:p>
            <a:pPr marL="0" indent="0">
              <a:buNone/>
            </a:pPr>
            <a:r>
              <a:rPr lang="tr-TR" sz="2200" b="1" dirty="0"/>
              <a:t>Şirin</a:t>
            </a:r>
            <a:r>
              <a:rPr lang="tr-TR" sz="2200" dirty="0"/>
              <a:t>: </a:t>
            </a:r>
            <a:r>
              <a:rPr lang="tr-TR" sz="2200" dirty="0" err="1"/>
              <a:t>lovely</a:t>
            </a:r>
            <a:r>
              <a:rPr lang="tr-TR" sz="2200" dirty="0"/>
              <a:t>, </a:t>
            </a:r>
            <a:r>
              <a:rPr lang="tr-TR" sz="2200" dirty="0" err="1"/>
              <a:t>cute</a:t>
            </a:r>
            <a:endParaRPr lang="tr-TR" sz="2200" dirty="0"/>
          </a:p>
          <a:p>
            <a:pPr marL="0" indent="0">
              <a:buNone/>
            </a:pPr>
            <a:r>
              <a:rPr lang="tr-TR" sz="2200" b="1" dirty="0"/>
              <a:t>İlçe</a:t>
            </a:r>
            <a:r>
              <a:rPr lang="tr-TR" sz="2200" dirty="0"/>
              <a:t>: </a:t>
            </a:r>
            <a:r>
              <a:rPr lang="tr-TR" sz="2200" dirty="0" err="1"/>
              <a:t>district</a:t>
            </a:r>
            <a:endParaRPr lang="tr-TR" sz="2200" dirty="0"/>
          </a:p>
          <a:p>
            <a:pPr marL="0" indent="0">
              <a:buNone/>
            </a:pPr>
            <a:r>
              <a:rPr lang="tr-TR" sz="2200" dirty="0"/>
              <a:t>Yakın: </a:t>
            </a:r>
            <a:r>
              <a:rPr lang="tr-TR" sz="2200" dirty="0" err="1"/>
              <a:t>near</a:t>
            </a:r>
            <a:endParaRPr lang="tr-TR" sz="2200" dirty="0"/>
          </a:p>
          <a:p>
            <a:pPr marL="0" indent="0">
              <a:buNone/>
            </a:pPr>
            <a:r>
              <a:rPr lang="tr-TR" sz="2200" dirty="0"/>
              <a:t>Tarihi: </a:t>
            </a:r>
            <a:r>
              <a:rPr lang="tr-TR" sz="2200" dirty="0" err="1"/>
              <a:t>historical</a:t>
            </a:r>
            <a:endParaRPr lang="tr-TR" sz="2200" dirty="0"/>
          </a:p>
          <a:p>
            <a:pPr marL="0" indent="0">
              <a:buNone/>
            </a:pPr>
            <a:r>
              <a:rPr lang="tr-TR" sz="2200" dirty="0"/>
              <a:t>Konak: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0E6A88-3783-AF9F-571D-952C4140D0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5452"/>
          <a:stretch/>
        </p:blipFill>
        <p:spPr>
          <a:xfrm>
            <a:off x="5852811" y="273871"/>
            <a:ext cx="6128774" cy="26660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158149B-9807-0F4F-EC6C-D7016ECE5DB7}"/>
              </a:ext>
            </a:extLst>
          </p:cNvPr>
          <p:cNvSpPr txBox="1">
            <a:spLocks/>
          </p:cNvSpPr>
          <p:nvPr/>
        </p:nvSpPr>
        <p:spPr>
          <a:xfrm>
            <a:off x="3050752" y="220823"/>
            <a:ext cx="2652860" cy="28500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7000" b="1" dirty="0">
                <a:highlight>
                  <a:srgbClr val="FFFF00"/>
                </a:highlight>
              </a:rPr>
              <a:t>Fiiller</a:t>
            </a:r>
            <a:r>
              <a:rPr lang="tr-TR" sz="3800" dirty="0"/>
              <a:t>: </a:t>
            </a:r>
            <a:r>
              <a:rPr lang="tr-TR" sz="3800" dirty="0" err="1"/>
              <a:t>verbs</a:t>
            </a:r>
            <a:endParaRPr lang="tr-TR" sz="3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800" b="1" dirty="0"/>
              <a:t>Yaşıyoruz</a:t>
            </a:r>
            <a:r>
              <a:rPr lang="tr-TR" sz="3800" dirty="0"/>
              <a:t>: </a:t>
            </a:r>
            <a:r>
              <a:rPr lang="tr-TR" sz="3800" dirty="0" err="1"/>
              <a:t>We</a:t>
            </a:r>
            <a:r>
              <a:rPr lang="tr-TR" sz="3800" dirty="0"/>
              <a:t> </a:t>
            </a:r>
            <a:r>
              <a:rPr lang="tr-TR" sz="3800" dirty="0" err="1"/>
              <a:t>are</a:t>
            </a:r>
            <a:r>
              <a:rPr lang="tr-TR" sz="3800" dirty="0"/>
              <a:t> </a:t>
            </a:r>
            <a:r>
              <a:rPr lang="tr-TR" sz="3800" dirty="0" err="1"/>
              <a:t>living</a:t>
            </a:r>
            <a:endParaRPr lang="tr-TR" sz="3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800" b="1" dirty="0"/>
              <a:t>Çıkabilir</a:t>
            </a:r>
            <a:r>
              <a:rPr lang="tr-TR" sz="3800" dirty="0"/>
              <a:t>: </a:t>
            </a:r>
            <a:r>
              <a:rPr lang="tr-TR" sz="3800" dirty="0" err="1"/>
              <a:t>It</a:t>
            </a:r>
            <a:r>
              <a:rPr lang="tr-TR" sz="3800" dirty="0"/>
              <a:t> can/</a:t>
            </a:r>
            <a:r>
              <a:rPr lang="tr-TR" sz="3800" dirty="0" err="1"/>
              <a:t>may</a:t>
            </a:r>
            <a:r>
              <a:rPr lang="tr-TR" sz="3800" dirty="0"/>
              <a:t> </a:t>
            </a:r>
            <a:r>
              <a:rPr lang="tr-TR" sz="3800" dirty="0" err="1"/>
              <a:t>come</a:t>
            </a:r>
            <a:r>
              <a:rPr lang="tr-TR" sz="3800" dirty="0"/>
              <a:t> of/</a:t>
            </a:r>
            <a:r>
              <a:rPr lang="tr-TR" sz="3800" dirty="0" err="1"/>
              <a:t>get</a:t>
            </a:r>
            <a:r>
              <a:rPr lang="tr-TR" sz="3800" dirty="0"/>
              <a:t> </a:t>
            </a:r>
            <a:r>
              <a:rPr lang="tr-TR" sz="3800" dirty="0" err="1"/>
              <a:t>out</a:t>
            </a:r>
            <a:r>
              <a:rPr lang="tr-TR" sz="3800" dirty="0"/>
              <a:t>/</a:t>
            </a:r>
            <a:r>
              <a:rPr lang="tr-TR" sz="3800" dirty="0" err="1"/>
              <a:t>come</a:t>
            </a:r>
            <a:r>
              <a:rPr lang="tr-TR" sz="3800" dirty="0"/>
              <a:t> </a:t>
            </a:r>
            <a:r>
              <a:rPr lang="tr-TR" sz="3800" dirty="0" err="1"/>
              <a:t>up</a:t>
            </a:r>
            <a:endParaRPr lang="tr-TR" sz="3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800" b="1" dirty="0"/>
              <a:t>Satıyorlar: </a:t>
            </a:r>
            <a:r>
              <a:rPr lang="tr-TR" sz="3800" dirty="0"/>
              <a:t>They </a:t>
            </a:r>
            <a:r>
              <a:rPr lang="tr-TR" sz="3800" dirty="0" err="1"/>
              <a:t>are</a:t>
            </a:r>
            <a:r>
              <a:rPr lang="tr-TR" sz="3800" dirty="0"/>
              <a:t> </a:t>
            </a:r>
            <a:r>
              <a:rPr lang="tr-TR" sz="3800" dirty="0" err="1"/>
              <a:t>selling</a:t>
            </a:r>
            <a:r>
              <a:rPr lang="tr-TR" sz="3800" dirty="0"/>
              <a:t>. </a:t>
            </a:r>
            <a:endParaRPr lang="tr-TR" sz="3800" b="1" dirty="0"/>
          </a:p>
          <a:p>
            <a:pPr marL="0" indent="0">
              <a:buNone/>
            </a:pPr>
            <a:r>
              <a:rPr lang="tr-TR" sz="3800" b="1" dirty="0"/>
              <a:t>Yaşamak</a:t>
            </a:r>
            <a:r>
              <a:rPr lang="tr-TR" sz="3800" dirty="0"/>
              <a:t>: </a:t>
            </a:r>
            <a:r>
              <a:rPr lang="tr-TR" sz="3800" dirty="0" err="1"/>
              <a:t>to</a:t>
            </a:r>
            <a:r>
              <a:rPr lang="tr-TR" sz="3800" dirty="0"/>
              <a:t> </a:t>
            </a:r>
            <a:r>
              <a:rPr lang="tr-TR" sz="3800" dirty="0" err="1"/>
              <a:t>live</a:t>
            </a:r>
            <a:endParaRPr lang="tr-TR" sz="3800" dirty="0"/>
          </a:p>
          <a:p>
            <a:pPr marL="0" indent="0">
              <a:buNone/>
            </a:pPr>
            <a:r>
              <a:rPr lang="tr-TR" sz="3800" b="1" dirty="0"/>
              <a:t>Yaşıyoruz</a:t>
            </a:r>
            <a:r>
              <a:rPr lang="tr-TR" sz="3800" dirty="0"/>
              <a:t>: </a:t>
            </a:r>
            <a:r>
              <a:rPr lang="tr-TR" sz="3800" dirty="0" err="1"/>
              <a:t>We</a:t>
            </a:r>
            <a:r>
              <a:rPr lang="tr-TR" sz="3800" dirty="0"/>
              <a:t> </a:t>
            </a:r>
            <a:r>
              <a:rPr lang="tr-TR" sz="3800" dirty="0" err="1"/>
              <a:t>are</a:t>
            </a:r>
            <a:r>
              <a:rPr lang="tr-TR" sz="3800" dirty="0"/>
              <a:t> </a:t>
            </a:r>
            <a:r>
              <a:rPr lang="tr-TR" sz="3800" dirty="0" err="1"/>
              <a:t>living</a:t>
            </a:r>
            <a:r>
              <a:rPr lang="tr-TR" sz="3800" dirty="0"/>
              <a:t>. </a:t>
            </a:r>
            <a:endParaRPr lang="en-US" sz="3800" dirty="0"/>
          </a:p>
          <a:p>
            <a:pPr marL="0" indent="0">
              <a:buFont typeface="Arial" panose="020B0604020202020204" pitchFamily="34" charset="0"/>
              <a:buNone/>
            </a:pPr>
            <a:endParaRPr lang="tr-TR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 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056E10-861E-8996-DC07-FB992806C3C5}"/>
              </a:ext>
            </a:extLst>
          </p:cNvPr>
          <p:cNvSpPr txBox="1">
            <a:spLocks/>
          </p:cNvSpPr>
          <p:nvPr/>
        </p:nvSpPr>
        <p:spPr>
          <a:xfrm>
            <a:off x="1147451" y="3179864"/>
            <a:ext cx="3482132" cy="2861087"/>
          </a:xfrm>
          <a:custGeom>
            <a:avLst/>
            <a:gdLst>
              <a:gd name="connsiteX0" fmla="*/ 0 w 3482132"/>
              <a:gd name="connsiteY0" fmla="*/ 0 h 2850070"/>
              <a:gd name="connsiteX1" fmla="*/ 3482132 w 3482132"/>
              <a:gd name="connsiteY1" fmla="*/ 0 h 2850070"/>
              <a:gd name="connsiteX2" fmla="*/ 3482132 w 3482132"/>
              <a:gd name="connsiteY2" fmla="*/ 2850070 h 2850070"/>
              <a:gd name="connsiteX3" fmla="*/ 0 w 3482132"/>
              <a:gd name="connsiteY3" fmla="*/ 2850070 h 2850070"/>
              <a:gd name="connsiteX4" fmla="*/ 0 w 3482132"/>
              <a:gd name="connsiteY4" fmla="*/ 0 h 2850070"/>
              <a:gd name="connsiteX0" fmla="*/ 0 w 3482132"/>
              <a:gd name="connsiteY0" fmla="*/ 11017 h 2861087"/>
              <a:gd name="connsiteX1" fmla="*/ 3482132 w 3482132"/>
              <a:gd name="connsiteY1" fmla="*/ 0 h 2861087"/>
              <a:gd name="connsiteX2" fmla="*/ 3482132 w 3482132"/>
              <a:gd name="connsiteY2" fmla="*/ 2861087 h 2861087"/>
              <a:gd name="connsiteX3" fmla="*/ 0 w 3482132"/>
              <a:gd name="connsiteY3" fmla="*/ 2861087 h 2861087"/>
              <a:gd name="connsiteX4" fmla="*/ 0 w 3482132"/>
              <a:gd name="connsiteY4" fmla="*/ 11017 h 2861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2132" h="2861087">
                <a:moveTo>
                  <a:pt x="0" y="11017"/>
                </a:moveTo>
                <a:lnTo>
                  <a:pt x="3482132" y="0"/>
                </a:lnTo>
                <a:lnTo>
                  <a:pt x="3482132" y="2861087"/>
                </a:lnTo>
                <a:lnTo>
                  <a:pt x="0" y="2861087"/>
                </a:lnTo>
                <a:lnTo>
                  <a:pt x="0" y="1101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highlight>
                  <a:srgbClr val="FFFF00"/>
                </a:highlight>
              </a:rPr>
              <a:t>Gramer</a:t>
            </a:r>
            <a:r>
              <a:rPr lang="tr-TR" dirty="0">
                <a:highlight>
                  <a:srgbClr val="FFFF00"/>
                </a:highlight>
              </a:rPr>
              <a:t>: </a:t>
            </a:r>
            <a:r>
              <a:rPr lang="tr-TR" dirty="0"/>
              <a:t>VAR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400" dirty="0"/>
              <a:t>Tarihi konaklar </a:t>
            </a:r>
            <a:r>
              <a:rPr lang="tr-TR" sz="2400" b="1" dirty="0"/>
              <a:t>var</a:t>
            </a:r>
            <a:r>
              <a:rPr lang="tr-TR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400" dirty="0"/>
              <a:t>Çok güzel restoranlar </a:t>
            </a:r>
            <a:r>
              <a:rPr lang="tr-TR" sz="2400" b="1" dirty="0"/>
              <a:t>var</a:t>
            </a:r>
            <a:r>
              <a:rPr lang="tr-TR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400" dirty="0"/>
              <a:t>Özel bir yiyecek </a:t>
            </a:r>
            <a:r>
              <a:rPr lang="tr-TR" sz="2400" b="1" dirty="0"/>
              <a:t>var</a:t>
            </a:r>
            <a:r>
              <a:rPr lang="tr-TR" sz="2400" dirty="0"/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4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FB52DA6-0F15-4B47-7F6E-90C6A2F15CE7}"/>
                  </a:ext>
                </a:extLst>
              </p14:cNvPr>
              <p14:cNvContentPartPr/>
              <p14:nvPr/>
            </p14:nvContentPartPr>
            <p14:xfrm>
              <a:off x="7805064" y="6089355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FB52DA6-0F15-4B47-7F6E-90C6A2F15CE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51064" y="5981355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3A77DCD-C31D-6B9F-2820-8370B95C24EA}"/>
              </a:ext>
            </a:extLst>
          </p:cNvPr>
          <p:cNvSpPr txBox="1"/>
          <p:nvPr/>
        </p:nvSpPr>
        <p:spPr>
          <a:xfrm>
            <a:off x="258326" y="6488824"/>
            <a:ext cx="87425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https://cdn.eba.gov.tr/dil-ogrenimi/piktesfb/A2.5/mobile/index.html</a:t>
            </a:r>
            <a:endParaRPr lang="tr-TR" dirty="0"/>
          </a:p>
          <a:p>
            <a:endParaRPr lang="en-US" dirty="0"/>
          </a:p>
        </p:txBody>
      </p:sp>
      <p:pic>
        <p:nvPicPr>
          <p:cNvPr id="2050" name="Picture 2" descr="Beypazarı – Allstar Travel Turkey, package tour, hotel, transfer, holiday  reservation">
            <a:extLst>
              <a:ext uri="{FF2B5EF4-FFF2-40B4-BE49-F238E27FC236}">
                <a16:creationId xmlns:a16="http://schemas.microsoft.com/office/drawing/2014/main" id="{5280F78A-E6F6-C165-3703-4872CFC92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521" y="4954752"/>
            <a:ext cx="2652861" cy="1758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eypazarı Kurusu Recipe | Turkish Style Cooking">
            <a:extLst>
              <a:ext uri="{FF2B5EF4-FFF2-40B4-BE49-F238E27FC236}">
                <a16:creationId xmlns:a16="http://schemas.microsoft.com/office/drawing/2014/main" id="{B76EF02C-DC3C-F654-1DB1-20D604DF5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451" y="3038940"/>
            <a:ext cx="2611815" cy="1738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eypazarı Kurusu Tarifi | Dr. Oetker">
            <a:extLst>
              <a:ext uri="{FF2B5EF4-FFF2-40B4-BE49-F238E27FC236}">
                <a16:creationId xmlns:a16="http://schemas.microsoft.com/office/drawing/2014/main" id="{5F86E40D-8384-1C07-0890-600997E02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233" y="4974959"/>
            <a:ext cx="2762250" cy="1657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739 Beypazari Images, Stock Photos &amp; Vectors | Shutterstock">
            <a:extLst>
              <a:ext uri="{FF2B5EF4-FFF2-40B4-BE49-F238E27FC236}">
                <a16:creationId xmlns:a16="http://schemas.microsoft.com/office/drawing/2014/main" id="{6B5A7004-3EA4-1863-689E-ACA44CA04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890" y="2969839"/>
            <a:ext cx="2524125" cy="180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8A63691-ECF7-17DC-F97C-F48289B7F608}"/>
                  </a:ext>
                </a:extLst>
              </p14:cNvPr>
              <p14:cNvContentPartPr/>
              <p14:nvPr/>
            </p14:nvContentPartPr>
            <p14:xfrm>
              <a:off x="6100191" y="1046086"/>
              <a:ext cx="542880" cy="1004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8A63691-ECF7-17DC-F97C-F48289B7F60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46551" y="938086"/>
                <a:ext cx="650520" cy="31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BB0EFC1-D663-EC4A-6B49-1839001998CA}"/>
                  </a:ext>
                </a:extLst>
              </p14:cNvPr>
              <p14:cNvContentPartPr/>
              <p14:nvPr/>
            </p14:nvContentPartPr>
            <p14:xfrm>
              <a:off x="6973551" y="1023766"/>
              <a:ext cx="307440" cy="226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BB0EFC1-D663-EC4A-6B49-1839001998C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919551" y="916126"/>
                <a:ext cx="41508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C919CA8-164C-6646-10FC-95E98D5E6545}"/>
                  </a:ext>
                </a:extLst>
              </p14:cNvPr>
              <p14:cNvContentPartPr/>
              <p14:nvPr/>
            </p14:nvContentPartPr>
            <p14:xfrm>
              <a:off x="7612191" y="1054366"/>
              <a:ext cx="403920" cy="892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C919CA8-164C-6646-10FC-95E98D5E654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558191" y="946366"/>
                <a:ext cx="51156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DB5251AC-BB13-5288-4477-17805F4DAA6D}"/>
                  </a:ext>
                </a:extLst>
              </p14:cNvPr>
              <p14:cNvContentPartPr/>
              <p14:nvPr/>
            </p14:nvContentPartPr>
            <p14:xfrm>
              <a:off x="8162991" y="988846"/>
              <a:ext cx="779760" cy="109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DB5251AC-BB13-5288-4477-17805F4DAA6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109351" y="881206"/>
                <a:ext cx="88740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4843840-D35C-3960-4DE0-9176637C929F}"/>
                  </a:ext>
                </a:extLst>
              </p14:cNvPr>
              <p14:cNvContentPartPr/>
              <p14:nvPr/>
            </p14:nvContentPartPr>
            <p14:xfrm>
              <a:off x="7336861" y="1408901"/>
              <a:ext cx="457920" cy="385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4843840-D35C-3960-4DE0-9176637C929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282861" y="1301261"/>
                <a:ext cx="56556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0750FCA-9F7A-8AAB-5CFD-2D36440F72F2}"/>
                  </a:ext>
                </a:extLst>
              </p14:cNvPr>
              <p14:cNvContentPartPr/>
              <p14:nvPr/>
            </p14:nvContentPartPr>
            <p14:xfrm>
              <a:off x="8471221" y="1387301"/>
              <a:ext cx="1041480" cy="115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0750FCA-9F7A-8AAB-5CFD-2D36440F72F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417581" y="1279301"/>
                <a:ext cx="114912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B975DF12-9839-573D-6C4C-AC95E6110103}"/>
                  </a:ext>
                </a:extLst>
              </p14:cNvPr>
              <p14:cNvContentPartPr/>
              <p14:nvPr/>
            </p14:nvContentPartPr>
            <p14:xfrm>
              <a:off x="8271061" y="1631021"/>
              <a:ext cx="1005120" cy="435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B975DF12-9839-573D-6C4C-AC95E611010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217421" y="1523381"/>
                <a:ext cx="1112760" cy="25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88856E2-CBBE-AD72-EA4D-B1550C6EF719}"/>
                  </a:ext>
                </a:extLst>
              </p14:cNvPr>
              <p14:cNvContentPartPr/>
              <p14:nvPr/>
            </p14:nvContentPartPr>
            <p14:xfrm>
              <a:off x="7721341" y="1607981"/>
              <a:ext cx="309960" cy="450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88856E2-CBBE-AD72-EA4D-B1550C6EF71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667341" y="1500341"/>
                <a:ext cx="417600" cy="26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3061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E5177-81C3-E598-4CF7-90C71B64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714"/>
          </a:xfrm>
        </p:spPr>
        <p:txBody>
          <a:bodyPr>
            <a:normAutofit fontScale="90000"/>
          </a:bodyPr>
          <a:lstStyle/>
          <a:p>
            <a:r>
              <a:rPr lang="tr-TR" dirty="0"/>
              <a:t>Birinci çoğul şahıs</a:t>
            </a:r>
            <a:r>
              <a:rPr lang="tr-TR"/>
              <a:t>: </a:t>
            </a:r>
            <a:r>
              <a:rPr lang="tr-TR" b="1"/>
              <a:t>Biz</a:t>
            </a:r>
            <a:r>
              <a:rPr lang="tr-TR"/>
              <a:t> </a:t>
            </a:r>
            <a:r>
              <a:rPr lang="tr-TR" dirty="0"/>
              <a:t>First </a:t>
            </a:r>
            <a:r>
              <a:rPr lang="tr-TR" dirty="0" err="1"/>
              <a:t>plural</a:t>
            </a:r>
            <a:r>
              <a:rPr lang="tr-TR" dirty="0"/>
              <a:t> </a:t>
            </a:r>
            <a:r>
              <a:rPr lang="tr-TR" dirty="0" err="1"/>
              <a:t>pronoun</a:t>
            </a:r>
            <a:r>
              <a:rPr lang="tr-TR" dirty="0"/>
              <a:t>: </a:t>
            </a:r>
            <a:r>
              <a:rPr lang="tr-TR" dirty="0" err="1"/>
              <a:t>We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8A28A-24DF-0083-B6EE-BDF6DF7E4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138" y="1847659"/>
            <a:ext cx="5474465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tr-TR" dirty="0"/>
              <a:t>Yaşıyoruz: 		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living</a:t>
            </a:r>
            <a:r>
              <a:rPr lang="tr-TR" dirty="0"/>
              <a:t>.</a:t>
            </a:r>
          </a:p>
          <a:p>
            <a:r>
              <a:rPr lang="tr-TR" dirty="0"/>
              <a:t>Okuyoruz: 		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reading</a:t>
            </a:r>
            <a:r>
              <a:rPr lang="tr-TR" dirty="0"/>
              <a:t>.</a:t>
            </a:r>
          </a:p>
          <a:p>
            <a:r>
              <a:rPr lang="tr-TR" dirty="0"/>
              <a:t>Konuşuyoruz: 	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talking</a:t>
            </a:r>
            <a:r>
              <a:rPr lang="tr-TR" dirty="0"/>
              <a:t>.</a:t>
            </a:r>
          </a:p>
          <a:p>
            <a:r>
              <a:rPr lang="tr-TR" dirty="0"/>
              <a:t>İçiyoruz: 		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living</a:t>
            </a:r>
            <a:r>
              <a:rPr lang="tr-TR" dirty="0"/>
              <a:t>.</a:t>
            </a:r>
          </a:p>
          <a:p>
            <a:r>
              <a:rPr lang="tr-TR" dirty="0"/>
              <a:t>Sürüyoruz: </a:t>
            </a:r>
          </a:p>
          <a:p>
            <a:r>
              <a:rPr lang="tr-TR" dirty="0"/>
              <a:t>Oturuyoruz: </a:t>
            </a:r>
          </a:p>
          <a:p>
            <a:r>
              <a:rPr lang="tr-TR" dirty="0"/>
              <a:t>Yürüyoruz: </a:t>
            </a:r>
          </a:p>
          <a:p>
            <a:r>
              <a:rPr lang="tr-TR" dirty="0"/>
              <a:t>Yazıyoruz: </a:t>
            </a:r>
          </a:p>
          <a:p>
            <a:r>
              <a:rPr lang="tr-TR" dirty="0"/>
              <a:t>Uyuyoruz: </a:t>
            </a:r>
          </a:p>
          <a:p>
            <a:r>
              <a:rPr lang="tr-TR" dirty="0"/>
              <a:t>Kalkıyoruz:  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ABF58F9-E9B8-05B5-3DCC-6153203E67D7}"/>
              </a:ext>
            </a:extLst>
          </p:cNvPr>
          <p:cNvSpPr txBox="1">
            <a:spLocks/>
          </p:cNvSpPr>
          <p:nvPr/>
        </p:nvSpPr>
        <p:spPr>
          <a:xfrm>
            <a:off x="5970224" y="1847659"/>
            <a:ext cx="5474465" cy="44642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Yaşamıyoruz:	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living</a:t>
            </a:r>
            <a:r>
              <a:rPr lang="tr-TR" dirty="0"/>
              <a:t>.</a:t>
            </a:r>
          </a:p>
          <a:p>
            <a:r>
              <a:rPr lang="tr-TR" dirty="0"/>
              <a:t>Okumuyoruz: 	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reading</a:t>
            </a:r>
            <a:r>
              <a:rPr lang="tr-TR" dirty="0"/>
              <a:t>.</a:t>
            </a:r>
          </a:p>
          <a:p>
            <a:r>
              <a:rPr lang="tr-TR" dirty="0"/>
              <a:t>Konuşmuyoruz: 	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talking</a:t>
            </a:r>
            <a:r>
              <a:rPr lang="tr-TR" dirty="0"/>
              <a:t>.</a:t>
            </a:r>
          </a:p>
          <a:p>
            <a:r>
              <a:rPr lang="tr-TR" dirty="0"/>
              <a:t>İçmiyoruz: 		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living</a:t>
            </a:r>
            <a:r>
              <a:rPr lang="tr-TR" dirty="0"/>
              <a:t>.</a:t>
            </a:r>
          </a:p>
          <a:p>
            <a:r>
              <a:rPr lang="tr-TR" dirty="0"/>
              <a:t>Sürmüyoruz: </a:t>
            </a:r>
          </a:p>
          <a:p>
            <a:r>
              <a:rPr lang="tr-TR" dirty="0"/>
              <a:t>Oturmuyoruz: </a:t>
            </a:r>
          </a:p>
          <a:p>
            <a:r>
              <a:rPr lang="tr-TR" dirty="0"/>
              <a:t>Yürümüyoruz: </a:t>
            </a:r>
          </a:p>
          <a:p>
            <a:r>
              <a:rPr lang="tr-TR" dirty="0"/>
              <a:t>Yazmıyoruz: </a:t>
            </a:r>
          </a:p>
          <a:p>
            <a:r>
              <a:rPr lang="tr-TR" dirty="0"/>
              <a:t>Uyumuyoruz: </a:t>
            </a:r>
          </a:p>
          <a:p>
            <a:r>
              <a:rPr lang="tr-TR" dirty="0"/>
              <a:t>Kalkmıyoruz: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333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8033E-0EF0-2138-359D-9E62DFD2E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CF3AC-8FD9-A680-1C20-02D8C93EA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55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FF8B4-2EAE-4233-E83B-84D5DA6AF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283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422A5-2A79-C8A4-8813-5979F2AFB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78706" cy="435133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Demiral: </a:t>
            </a:r>
            <a:r>
              <a:rPr lang="tr-TR" dirty="0" err="1"/>
              <a:t>Surname</a:t>
            </a:r>
            <a:endParaRPr lang="tr-TR" dirty="0"/>
          </a:p>
          <a:p>
            <a:r>
              <a:rPr lang="tr-TR" dirty="0"/>
              <a:t>Demir: </a:t>
            </a:r>
            <a:r>
              <a:rPr lang="tr-TR" dirty="0" err="1"/>
              <a:t>iron</a:t>
            </a:r>
            <a:endParaRPr lang="tr-TR" dirty="0"/>
          </a:p>
          <a:p>
            <a:r>
              <a:rPr lang="tr-TR" dirty="0"/>
              <a:t>Al: </a:t>
            </a:r>
            <a:r>
              <a:rPr lang="tr-TR" dirty="0" err="1"/>
              <a:t>take</a:t>
            </a:r>
            <a:endParaRPr lang="tr-TR" dirty="0"/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Uğur: </a:t>
            </a:r>
            <a:r>
              <a:rPr lang="tr-TR" dirty="0" err="1"/>
              <a:t>luck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Uğursal: </a:t>
            </a:r>
          </a:p>
          <a:p>
            <a:pPr marL="0" indent="0">
              <a:buNone/>
            </a:pPr>
            <a:r>
              <a:rPr lang="tr-TR" dirty="0"/>
              <a:t>Sal: </a:t>
            </a:r>
            <a:r>
              <a:rPr lang="tr-TR" dirty="0" err="1"/>
              <a:t>realse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162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154B7-7B70-ACD4-CECF-264DA6B8F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24335-7725-39C9-ADE7-F8E31E5BA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How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</a:t>
            </a:r>
          </a:p>
          <a:p>
            <a:r>
              <a:rPr lang="tr-TR" dirty="0"/>
              <a:t>Sen ne haldesin? 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A: Ben hastayım.  Sen ne haldesin?(Sen nasılsın?)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A: Çok ders çalışmadım. Sen durumun nedir?  </a:t>
            </a:r>
          </a:p>
          <a:p>
            <a:pPr marL="0" indent="0">
              <a:buNone/>
            </a:pPr>
            <a:r>
              <a:rPr lang="tr-TR" dirty="0"/>
              <a:t>(I </a:t>
            </a:r>
            <a:r>
              <a:rPr lang="tr-TR" dirty="0" err="1"/>
              <a:t>didn’t</a:t>
            </a:r>
            <a:r>
              <a:rPr lang="tr-TR" dirty="0"/>
              <a:t> </a:t>
            </a:r>
            <a:r>
              <a:rPr lang="tr-TR" dirty="0" err="1"/>
              <a:t>study</a:t>
            </a:r>
            <a:r>
              <a:rPr lang="tr-TR" dirty="0"/>
              <a:t> </a:t>
            </a:r>
            <a:r>
              <a:rPr lang="tr-TR" dirty="0" err="1"/>
              <a:t>well</a:t>
            </a:r>
            <a:r>
              <a:rPr lang="tr-TR" dirty="0"/>
              <a:t>? How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05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8B626-75B2-1ABE-F1BB-BCB0D3956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859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Not öğrenme : </a:t>
            </a:r>
            <a:r>
              <a:rPr lang="tr-TR" dirty="0" err="1"/>
              <a:t>Learnig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A000F-1006-36FF-97CF-8C734E7BF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491" y="1550203"/>
            <a:ext cx="6014292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/>
              <a:t>A: Notların nasıl? (How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grades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/>
              <a:t>B: Çok iyi. </a:t>
            </a:r>
          </a:p>
          <a:p>
            <a:pPr marL="0" indent="0">
              <a:buNone/>
            </a:pPr>
            <a:r>
              <a:rPr lang="tr-TR" dirty="0"/>
              <a:t>A: Ortalaman kaç? (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avarege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/>
              <a:t>B: Söylemeyeceğim. ( I </a:t>
            </a:r>
            <a:r>
              <a:rPr lang="tr-TR" dirty="0" err="1"/>
              <a:t>won’t</a:t>
            </a:r>
            <a:r>
              <a:rPr lang="tr-TR" dirty="0"/>
              <a:t> </a:t>
            </a:r>
            <a:r>
              <a:rPr lang="tr-TR" dirty="0" err="1"/>
              <a:t>tell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/>
              <a:t>A: Neden?</a:t>
            </a:r>
          </a:p>
          <a:p>
            <a:pPr marL="0" indent="0">
              <a:buNone/>
            </a:pPr>
            <a:r>
              <a:rPr lang="tr-TR" dirty="0"/>
              <a:t>B: Nazar değer. (</a:t>
            </a:r>
            <a:r>
              <a:rPr lang="tr-TR" dirty="0" err="1"/>
              <a:t>Evil</a:t>
            </a:r>
            <a:r>
              <a:rPr lang="tr-TR" dirty="0"/>
              <a:t> </a:t>
            </a:r>
            <a:r>
              <a:rPr lang="tr-TR" dirty="0" err="1"/>
              <a:t>eye</a:t>
            </a:r>
            <a:r>
              <a:rPr lang="tr-TR" dirty="0"/>
              <a:t>) </a:t>
            </a:r>
          </a:p>
          <a:p>
            <a:pPr marL="0" indent="0">
              <a:buNone/>
            </a:pPr>
            <a:r>
              <a:rPr lang="tr-TR" dirty="0"/>
              <a:t>A: 95 mi? </a:t>
            </a:r>
          </a:p>
          <a:p>
            <a:pPr marL="0" indent="0">
              <a:buNone/>
            </a:pPr>
            <a:r>
              <a:rPr lang="tr-TR" dirty="0"/>
              <a:t>B. Söylemeyeceğim. </a:t>
            </a:r>
          </a:p>
          <a:p>
            <a:pPr marL="0" indent="0">
              <a:buNone/>
            </a:pPr>
            <a:r>
              <a:rPr lang="tr-TR" dirty="0"/>
              <a:t>A: O zaman 99 olmalı. (</a:t>
            </a:r>
            <a:r>
              <a:rPr lang="tr-TR" dirty="0" err="1"/>
              <a:t>Then</a:t>
            </a:r>
            <a:r>
              <a:rPr lang="tr-TR" dirty="0"/>
              <a:t> it </a:t>
            </a:r>
            <a:r>
              <a:rPr lang="tr-TR" dirty="0" err="1"/>
              <a:t>must</a:t>
            </a:r>
            <a:r>
              <a:rPr lang="tr-TR" dirty="0"/>
              <a:t> be 99.)</a:t>
            </a:r>
          </a:p>
          <a:p>
            <a:pPr marL="0" indent="0">
              <a:buNone/>
            </a:pPr>
            <a:r>
              <a:rPr lang="tr-TR" dirty="0"/>
              <a:t>B: Hayır değil. </a:t>
            </a:r>
          </a:p>
          <a:p>
            <a:pPr marL="0" indent="0">
              <a:buNone/>
            </a:pPr>
            <a:r>
              <a:rPr lang="tr-TR" dirty="0"/>
              <a:t>A: O zaman 88. </a:t>
            </a:r>
          </a:p>
          <a:p>
            <a:pPr marL="0" indent="0">
              <a:buNone/>
            </a:pPr>
            <a:r>
              <a:rPr lang="tr-TR" dirty="0"/>
              <a:t>A: inşallah okulu birincilikle bitirirsin.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4A548D-67A7-8CA4-6246-25B1709B7D7E}"/>
              </a:ext>
            </a:extLst>
          </p:cNvPr>
          <p:cNvSpPr txBox="1"/>
          <p:nvPr/>
        </p:nvSpPr>
        <p:spPr>
          <a:xfrm>
            <a:off x="6583497" y="1694547"/>
            <a:ext cx="5233012" cy="39703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Deyimler/ Kelimeler: </a:t>
            </a:r>
          </a:p>
          <a:p>
            <a:endParaRPr lang="tr-TR" dirty="0"/>
          </a:p>
          <a:p>
            <a:r>
              <a:rPr lang="tr-TR" b="1" dirty="0"/>
              <a:t>Not</a:t>
            </a:r>
            <a:r>
              <a:rPr lang="tr-TR" dirty="0"/>
              <a:t>: </a:t>
            </a:r>
            <a:r>
              <a:rPr lang="tr-TR" dirty="0" err="1"/>
              <a:t>grade</a:t>
            </a:r>
            <a:r>
              <a:rPr lang="tr-TR" dirty="0"/>
              <a:t> / mark</a:t>
            </a:r>
          </a:p>
          <a:p>
            <a:r>
              <a:rPr lang="tr-TR" b="1" dirty="0"/>
              <a:t>Ortalama</a:t>
            </a:r>
            <a:r>
              <a:rPr lang="tr-TR" dirty="0"/>
              <a:t>: </a:t>
            </a:r>
            <a:r>
              <a:rPr lang="tr-TR" dirty="0" err="1"/>
              <a:t>avarege</a:t>
            </a:r>
            <a:r>
              <a:rPr lang="tr-TR" dirty="0"/>
              <a:t> </a:t>
            </a:r>
          </a:p>
          <a:p>
            <a:r>
              <a:rPr lang="tr-TR" b="1" dirty="0"/>
              <a:t>Söyle</a:t>
            </a:r>
            <a:r>
              <a:rPr lang="tr-TR" dirty="0"/>
              <a:t>: say</a:t>
            </a:r>
          </a:p>
          <a:p>
            <a:r>
              <a:rPr lang="tr-TR" b="1" dirty="0"/>
              <a:t>Söylemek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say</a:t>
            </a:r>
          </a:p>
          <a:p>
            <a:r>
              <a:rPr lang="tr-TR" b="1" dirty="0"/>
              <a:t>Söyleme</a:t>
            </a:r>
            <a:r>
              <a:rPr lang="tr-TR" dirty="0"/>
              <a:t>: </a:t>
            </a:r>
            <a:r>
              <a:rPr lang="tr-TR" dirty="0" err="1"/>
              <a:t>don’t</a:t>
            </a:r>
            <a:r>
              <a:rPr lang="tr-TR" dirty="0"/>
              <a:t> say</a:t>
            </a:r>
          </a:p>
          <a:p>
            <a:r>
              <a:rPr lang="tr-TR" b="1" dirty="0"/>
              <a:t>Söylemeyeceğim:  </a:t>
            </a:r>
            <a:r>
              <a:rPr lang="tr-TR" dirty="0"/>
              <a:t>I </a:t>
            </a:r>
            <a:r>
              <a:rPr lang="tr-TR" dirty="0" err="1"/>
              <a:t>won’t</a:t>
            </a:r>
            <a:r>
              <a:rPr lang="tr-TR" dirty="0"/>
              <a:t> </a:t>
            </a:r>
            <a:r>
              <a:rPr lang="tr-TR" dirty="0" err="1"/>
              <a:t>tell</a:t>
            </a:r>
            <a:r>
              <a:rPr lang="tr-TR" dirty="0"/>
              <a:t>. </a:t>
            </a:r>
          </a:p>
          <a:p>
            <a:r>
              <a:rPr lang="tr-TR" b="1" dirty="0"/>
              <a:t>İlginç</a:t>
            </a:r>
            <a:r>
              <a:rPr lang="tr-TR" dirty="0"/>
              <a:t>: </a:t>
            </a:r>
            <a:r>
              <a:rPr lang="tr-TR" dirty="0" err="1"/>
              <a:t>interesting</a:t>
            </a:r>
            <a:r>
              <a:rPr lang="tr-TR" dirty="0"/>
              <a:t>: </a:t>
            </a:r>
          </a:p>
          <a:p>
            <a:r>
              <a:rPr lang="tr-TR" b="1" dirty="0"/>
              <a:t>Neden? </a:t>
            </a:r>
            <a:r>
              <a:rPr lang="tr-TR" dirty="0" err="1"/>
              <a:t>Why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25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1FC5-1D25-58DC-9011-FCD10DB43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800" cy="747579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NAZAR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B6B2D-01FE-B158-9383-1352BD800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6467" y="1642441"/>
            <a:ext cx="5257800" cy="435133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Nazar</a:t>
            </a:r>
            <a:r>
              <a:rPr lang="tr-TR" dirty="0"/>
              <a:t>: </a:t>
            </a:r>
            <a:r>
              <a:rPr lang="tr-TR" dirty="0" err="1"/>
              <a:t>eye</a:t>
            </a:r>
            <a:r>
              <a:rPr lang="tr-TR" dirty="0"/>
              <a:t>, </a:t>
            </a:r>
            <a:r>
              <a:rPr lang="tr-TR" dirty="0" err="1"/>
              <a:t>view</a:t>
            </a:r>
            <a:endParaRPr lang="tr-TR" dirty="0"/>
          </a:p>
          <a:p>
            <a:r>
              <a:rPr lang="tr-TR" b="1" dirty="0"/>
              <a:t>Nazar değmek: </a:t>
            </a:r>
            <a:r>
              <a:rPr lang="tr-TR" dirty="0"/>
              <a:t>be </a:t>
            </a:r>
            <a:r>
              <a:rPr lang="tr-TR" dirty="0" err="1"/>
              <a:t>attacked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evil</a:t>
            </a:r>
            <a:r>
              <a:rPr lang="tr-TR" dirty="0"/>
              <a:t> </a:t>
            </a:r>
            <a:r>
              <a:rPr lang="tr-TR" dirty="0" err="1"/>
              <a:t>eye</a:t>
            </a:r>
            <a:endParaRPr lang="tr-TR" dirty="0"/>
          </a:p>
          <a:p>
            <a:r>
              <a:rPr lang="tr-TR" b="1" dirty="0"/>
              <a:t>Nazar değdi: </a:t>
            </a:r>
            <a:r>
              <a:rPr lang="tr-TR" dirty="0"/>
              <a:t>Ev</a:t>
            </a:r>
          </a:p>
          <a:p>
            <a:r>
              <a:rPr lang="tr-TR" dirty="0"/>
              <a:t>Allah nazardan saklasın!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350C8B-4E73-86CD-BD8A-AD742E6D3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293" y="131542"/>
            <a:ext cx="4951378" cy="3021798"/>
          </a:xfrm>
          <a:prstGeom prst="rect">
            <a:avLst/>
          </a:prstGeom>
        </p:spPr>
      </p:pic>
      <p:pic>
        <p:nvPicPr>
          <p:cNvPr id="1026" name="Picture 2" descr="Eski Medeniyetlerden Bugüne “Nazar Boncuğu”">
            <a:extLst>
              <a:ext uri="{FF2B5EF4-FFF2-40B4-BE49-F238E27FC236}">
                <a16:creationId xmlns:a16="http://schemas.microsoft.com/office/drawing/2014/main" id="{DE0CBDC4-7668-9BA0-871E-8C3F2D9B2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94" y="3818110"/>
            <a:ext cx="4951377" cy="30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53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36BDB-CBBE-DF00-91C1-9A3820241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1226"/>
            <a:ext cx="11082051" cy="2118414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A: Üniversite </a:t>
            </a:r>
            <a:r>
              <a:rPr lang="tr-TR" dirty="0">
                <a:highlight>
                  <a:srgbClr val="FF00FF"/>
                </a:highlight>
              </a:rPr>
              <a:t>kabul aldın </a:t>
            </a:r>
            <a:r>
              <a:rPr lang="tr-TR" dirty="0"/>
              <a:t>mı?  (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get</a:t>
            </a:r>
            <a:r>
              <a:rPr lang="tr-TR" dirty="0"/>
              <a:t> </a:t>
            </a:r>
            <a:r>
              <a:rPr lang="tr-TR" dirty="0" err="1"/>
              <a:t>accepted</a:t>
            </a:r>
            <a:r>
              <a:rPr lang="tr-TR" dirty="0"/>
              <a:t>?)</a:t>
            </a:r>
          </a:p>
          <a:p>
            <a:r>
              <a:rPr lang="tr-TR" dirty="0">
                <a:highlight>
                  <a:srgbClr val="FF00FF"/>
                </a:highlight>
              </a:rPr>
              <a:t>B: Henüz değil. </a:t>
            </a:r>
            <a:r>
              <a:rPr lang="tr-TR" dirty="0"/>
              <a:t>(Not yet)</a:t>
            </a:r>
          </a:p>
          <a:p>
            <a:r>
              <a:rPr lang="tr-TR" dirty="0"/>
              <a:t>A: </a:t>
            </a:r>
            <a:r>
              <a:rPr lang="tr-TR" dirty="0">
                <a:highlight>
                  <a:srgbClr val="FFFF00"/>
                </a:highlight>
              </a:rPr>
              <a:t>Hangi bölümleri </a:t>
            </a:r>
            <a:r>
              <a:rPr lang="tr-TR" dirty="0">
                <a:highlight>
                  <a:srgbClr val="FF00FF"/>
                </a:highlight>
              </a:rPr>
              <a:t>tercih etmiştin</a:t>
            </a:r>
            <a:r>
              <a:rPr lang="tr-TR" dirty="0"/>
              <a:t>? (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departments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choose</a:t>
            </a:r>
            <a:r>
              <a:rPr lang="tr-TR" dirty="0"/>
              <a:t>?)</a:t>
            </a:r>
          </a:p>
          <a:p>
            <a:r>
              <a:rPr lang="tr-TR" dirty="0"/>
              <a:t>B: Fen bölümleri.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FAE305-591F-5A47-71E3-A8F7211B420C}"/>
              </a:ext>
            </a:extLst>
          </p:cNvPr>
          <p:cNvSpPr txBox="1"/>
          <p:nvPr/>
        </p:nvSpPr>
        <p:spPr>
          <a:xfrm>
            <a:off x="5905041" y="4241495"/>
            <a:ext cx="5233012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Deyimler/ Kelimeler: </a:t>
            </a:r>
          </a:p>
          <a:p>
            <a:endParaRPr lang="tr-TR" dirty="0"/>
          </a:p>
          <a:p>
            <a:r>
              <a:rPr lang="tr-TR" b="1" dirty="0"/>
              <a:t>Kabul almak: </a:t>
            </a:r>
            <a:r>
              <a:rPr lang="tr-TR" dirty="0" err="1"/>
              <a:t>get</a:t>
            </a:r>
            <a:r>
              <a:rPr lang="tr-TR" dirty="0"/>
              <a:t> </a:t>
            </a:r>
            <a:r>
              <a:rPr lang="tr-TR" dirty="0" err="1"/>
              <a:t>accepted</a:t>
            </a:r>
            <a:endParaRPr lang="tr-TR" dirty="0"/>
          </a:p>
          <a:p>
            <a:r>
              <a:rPr lang="tr-TR" b="1" dirty="0"/>
              <a:t>Henüz değil: </a:t>
            </a:r>
            <a:r>
              <a:rPr lang="tr-TR" dirty="0"/>
              <a:t>Not yet</a:t>
            </a:r>
          </a:p>
          <a:p>
            <a:r>
              <a:rPr lang="tr-TR" b="1" dirty="0"/>
              <a:t>Tercih etmek: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choose</a:t>
            </a:r>
            <a:r>
              <a:rPr lang="tr-TR" dirty="0"/>
              <a:t>, </a:t>
            </a:r>
            <a:r>
              <a:rPr lang="tr-TR" dirty="0" err="1"/>
              <a:t>prefer</a:t>
            </a:r>
            <a:r>
              <a:rPr lang="tr-TR" dirty="0"/>
              <a:t>.</a:t>
            </a:r>
          </a:p>
          <a:p>
            <a:r>
              <a:rPr lang="tr-TR" b="1" dirty="0"/>
              <a:t>Bölüm</a:t>
            </a:r>
            <a:r>
              <a:rPr lang="tr-TR" dirty="0"/>
              <a:t>: </a:t>
            </a:r>
            <a:r>
              <a:rPr lang="tr-TR" dirty="0" err="1"/>
              <a:t>department</a:t>
            </a:r>
            <a:r>
              <a:rPr lang="tr-TR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72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BBF52-B83F-4049-4CF6-AA042AEFA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609" y="953454"/>
            <a:ext cx="3774194" cy="4351338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>
                <a:highlight>
                  <a:srgbClr val="FFFF00"/>
                </a:highlight>
              </a:rPr>
              <a:t>Kelimeler: </a:t>
            </a:r>
          </a:p>
          <a:p>
            <a:pPr marL="0" indent="0">
              <a:buNone/>
            </a:pPr>
            <a:r>
              <a:rPr lang="tr-TR" b="1" dirty="0"/>
              <a:t>Kavga</a:t>
            </a:r>
            <a:r>
              <a:rPr lang="tr-TR" dirty="0"/>
              <a:t>: </a:t>
            </a:r>
            <a:r>
              <a:rPr lang="tr-TR" dirty="0" err="1"/>
              <a:t>fight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Kavga etmek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fight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İlginç</a:t>
            </a:r>
            <a:r>
              <a:rPr lang="tr-TR" dirty="0"/>
              <a:t>: </a:t>
            </a:r>
            <a:r>
              <a:rPr lang="tr-TR" dirty="0" err="1"/>
              <a:t>interesting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Hikaye: </a:t>
            </a:r>
            <a:r>
              <a:rPr lang="tr-TR" dirty="0" err="1"/>
              <a:t>story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646923-4843-1EC1-02D6-755B02BF5589}"/>
              </a:ext>
            </a:extLst>
          </p:cNvPr>
          <p:cNvSpPr txBox="1"/>
          <p:nvPr/>
        </p:nvSpPr>
        <p:spPr>
          <a:xfrm>
            <a:off x="298374" y="953454"/>
            <a:ext cx="7446484" cy="5909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highlight>
                  <a:srgbClr val="FFFF00"/>
                </a:highlight>
              </a:rPr>
              <a:t>A: Bugün sizin canınız sıkkın. </a:t>
            </a:r>
            <a:r>
              <a:rPr lang="tr-TR" dirty="0"/>
              <a:t>Doğru mu? (Is it </a:t>
            </a:r>
            <a:r>
              <a:rPr lang="tr-TR" dirty="0" err="1"/>
              <a:t>true</a:t>
            </a:r>
            <a:r>
              <a:rPr lang="tr-TR" dirty="0"/>
              <a:t>?)</a:t>
            </a:r>
          </a:p>
          <a:p>
            <a:r>
              <a:rPr lang="tr-TR" dirty="0"/>
              <a:t>(</a:t>
            </a:r>
            <a:r>
              <a:rPr lang="tr-TR" dirty="0" err="1"/>
              <a:t>Today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bored</a:t>
            </a:r>
            <a:r>
              <a:rPr lang="tr-TR" dirty="0"/>
              <a:t>.)</a:t>
            </a:r>
          </a:p>
          <a:p>
            <a:r>
              <a:rPr lang="tr-TR" dirty="0"/>
              <a:t>Sıkılmak: </a:t>
            </a:r>
            <a:r>
              <a:rPr lang="tr-TR" dirty="0" err="1"/>
              <a:t>get</a:t>
            </a:r>
            <a:r>
              <a:rPr lang="tr-TR" dirty="0"/>
              <a:t> </a:t>
            </a:r>
            <a:r>
              <a:rPr lang="tr-TR" dirty="0" err="1"/>
              <a:t>bored</a:t>
            </a:r>
            <a:r>
              <a:rPr lang="tr-TR" dirty="0"/>
              <a:t>.</a:t>
            </a:r>
          </a:p>
          <a:p>
            <a:r>
              <a:rPr lang="tr-TR" dirty="0"/>
              <a:t>Can: </a:t>
            </a:r>
            <a:r>
              <a:rPr lang="tr-TR" dirty="0" err="1"/>
              <a:t>yourself</a:t>
            </a:r>
            <a:r>
              <a:rPr lang="tr-TR" dirty="0"/>
              <a:t>, </a:t>
            </a:r>
            <a:r>
              <a:rPr lang="tr-TR" dirty="0" err="1"/>
              <a:t>live</a:t>
            </a:r>
            <a:r>
              <a:rPr lang="tr-TR" dirty="0"/>
              <a:t> </a:t>
            </a:r>
          </a:p>
          <a:p>
            <a:endParaRPr lang="tr-TR" dirty="0"/>
          </a:p>
          <a:p>
            <a:r>
              <a:rPr lang="tr-TR" dirty="0"/>
              <a:t>B: Evet, doğru. </a:t>
            </a:r>
          </a:p>
          <a:p>
            <a:r>
              <a:rPr lang="tr-TR" dirty="0">
                <a:highlight>
                  <a:srgbClr val="FFFF00"/>
                </a:highlight>
              </a:rPr>
              <a:t>A: Ne oldu? (</a:t>
            </a:r>
            <a:r>
              <a:rPr lang="tr-TR" dirty="0" err="1">
                <a:highlight>
                  <a:srgbClr val="FFFF00"/>
                </a:highlight>
              </a:rPr>
              <a:t>What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happened</a:t>
            </a:r>
            <a:r>
              <a:rPr lang="tr-TR" dirty="0">
                <a:highlight>
                  <a:srgbClr val="FFFF00"/>
                </a:highlight>
              </a:rPr>
              <a:t>?) Kavga mı ettiniz? (</a:t>
            </a:r>
            <a:r>
              <a:rPr lang="tr-TR" dirty="0" err="1">
                <a:highlight>
                  <a:srgbClr val="FFFF00"/>
                </a:highlight>
              </a:rPr>
              <a:t>Did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you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fight</a:t>
            </a:r>
            <a:r>
              <a:rPr lang="tr-TR" dirty="0">
                <a:highlight>
                  <a:srgbClr val="FFFF00"/>
                </a:highlight>
              </a:rPr>
              <a:t>?)</a:t>
            </a:r>
          </a:p>
          <a:p>
            <a:r>
              <a:rPr lang="tr-TR" dirty="0"/>
              <a:t>B: Elbette. (</a:t>
            </a:r>
            <a:r>
              <a:rPr lang="tr-TR" dirty="0" err="1"/>
              <a:t>Certainly</a:t>
            </a:r>
            <a:r>
              <a:rPr lang="tr-TR" dirty="0"/>
              <a:t>)</a:t>
            </a:r>
          </a:p>
          <a:p>
            <a:r>
              <a:rPr lang="tr-TR" dirty="0"/>
              <a:t>A: Kiminle. Kim kimle kavga etti. (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fought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whom</a:t>
            </a:r>
            <a:r>
              <a:rPr lang="tr-TR" dirty="0"/>
              <a:t>?)</a:t>
            </a:r>
          </a:p>
          <a:p>
            <a:endParaRPr lang="tr-TR" dirty="0"/>
          </a:p>
          <a:p>
            <a:r>
              <a:rPr lang="tr-TR" dirty="0"/>
              <a:t>İlginç bir hikayesi var: (</a:t>
            </a:r>
            <a:r>
              <a:rPr lang="tr-TR" dirty="0" err="1"/>
              <a:t>She</a:t>
            </a:r>
            <a:r>
              <a:rPr lang="tr-TR" dirty="0"/>
              <a:t> has </a:t>
            </a:r>
            <a:r>
              <a:rPr lang="tr-TR" dirty="0" err="1"/>
              <a:t>got</a:t>
            </a:r>
            <a:r>
              <a:rPr lang="tr-TR" dirty="0"/>
              <a:t> an </a:t>
            </a:r>
            <a:r>
              <a:rPr lang="tr-TR" dirty="0" err="1"/>
              <a:t>interesting</a:t>
            </a:r>
            <a:r>
              <a:rPr lang="tr-TR" dirty="0"/>
              <a:t> </a:t>
            </a:r>
            <a:r>
              <a:rPr lang="tr-TR" dirty="0" err="1"/>
              <a:t>story</a:t>
            </a:r>
            <a:r>
              <a:rPr lang="tr-TR" dirty="0"/>
              <a:t>.)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Sizinle derslerim dolu </a:t>
            </a:r>
            <a:r>
              <a:rPr lang="tr-TR" dirty="0" err="1"/>
              <a:t>dolu</a:t>
            </a:r>
            <a:r>
              <a:rPr lang="tr-TR" dirty="0"/>
              <a:t> geçiyor.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912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2172</TotalTime>
  <Words>627</Words>
  <Application>Microsoft Office PowerPoint</Application>
  <PresentationFormat>Widescreen</PresentationFormat>
  <Paragraphs>129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E</vt:lpstr>
      <vt:lpstr>PowerPoint Presentation</vt:lpstr>
      <vt:lpstr>PowerPoint Presentation</vt:lpstr>
      <vt:lpstr>Birinci çoğul şahıs: Biz First plural pronoun: We</vt:lpstr>
      <vt:lpstr>PowerPoint Presentation</vt:lpstr>
      <vt:lpstr>PowerPoint Presentation</vt:lpstr>
      <vt:lpstr>PowerPoint Presentation</vt:lpstr>
      <vt:lpstr>Not öğrenme : Learnig</vt:lpstr>
      <vt:lpstr>NAZAR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mehmet agpak</dc:creator>
  <cp:lastModifiedBy>mehmet agpak</cp:lastModifiedBy>
  <cp:revision>3</cp:revision>
  <dcterms:created xsi:type="dcterms:W3CDTF">2023-01-07T15:00:39Z</dcterms:created>
  <dcterms:modified xsi:type="dcterms:W3CDTF">2024-07-11T13:16:09Z</dcterms:modified>
</cp:coreProperties>
</file>