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23" r:id="rId3"/>
    <p:sldId id="326" r:id="rId4"/>
    <p:sldId id="330" r:id="rId5"/>
    <p:sldId id="327" r:id="rId6"/>
    <p:sldId id="329" r:id="rId7"/>
    <p:sldId id="331" r:id="rId8"/>
    <p:sldId id="322" r:id="rId9"/>
    <p:sldId id="271" r:id="rId10"/>
    <p:sldId id="312" r:id="rId11"/>
    <p:sldId id="346" r:id="rId12"/>
    <p:sldId id="347" r:id="rId13"/>
    <p:sldId id="350" r:id="rId14"/>
    <p:sldId id="348" r:id="rId15"/>
    <p:sldId id="349" r:id="rId16"/>
    <p:sldId id="341" r:id="rId17"/>
    <p:sldId id="333" r:id="rId18"/>
    <p:sldId id="343" r:id="rId19"/>
    <p:sldId id="336" r:id="rId20"/>
    <p:sldId id="344" r:id="rId21"/>
    <p:sldId id="334" r:id="rId22"/>
    <p:sldId id="345" r:id="rId23"/>
    <p:sldId id="338" r:id="rId24"/>
    <p:sldId id="335" r:id="rId25"/>
    <p:sldId id="337" r:id="rId26"/>
    <p:sldId id="339" r:id="rId27"/>
    <p:sldId id="342" r:id="rId28"/>
    <p:sldId id="340" r:id="rId29"/>
    <p:sldId id="280" r:id="rId30"/>
    <p:sldId id="332" r:id="rId31"/>
    <p:sldId id="279" r:id="rId3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55AE64-9E0E-4068-9224-BF426A34AD21}" v="7" dt="2021-07-07T17:49:41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94484" autoAdjust="0"/>
  </p:normalViewPr>
  <p:slideViewPr>
    <p:cSldViewPr snapToGrid="0">
      <p:cViewPr varScale="1">
        <p:scale>
          <a:sx n="55" d="100"/>
          <a:sy n="55" d="100"/>
        </p:scale>
        <p:origin x="90" y="1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B1FF-9D2E-43FD-A605-64AB52E30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D0070-77A0-4DA8-AF51-3A5998CEB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D7F8F-57D3-45B9-A108-55798ECA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BBE4C-F9EB-4743-8573-A3A19CB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52DE-0C81-4E32-9AB4-FA5335AA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B003-A33E-4EFB-BDB3-0D81ACA1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4F69-6ED7-48ED-87B7-707DD658F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ACD67-615E-497D-9949-D97428670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B7417-90CD-4306-AB74-683D1539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90248-2EFE-4F30-B022-0670B718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B10C-21AA-45BE-9AE3-4BCB7DC6E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BD700-C5C0-43E7-B4D8-A5C85B90A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E15BF-ACE4-423F-8675-1B94B2BF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0B561-A706-46D9-ABDA-55A00CAB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67C6B-3CC2-4EE9-B798-4C7D6FB08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3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8002-65DA-45D9-BDA1-8210EC63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AFC74-82C5-43A2-85C8-D8CB1DF24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C5485-6816-43B4-8CB2-9C10B6CF5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3B2CC-D3C0-4869-96CA-958D31316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C7440-8BEC-4F14-A81F-303D6581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743A8-1F28-498C-8070-01AD184D7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3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CAF8-9F80-4EF2-8E23-B023B7611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BD05A-63E0-4D4B-86CE-6AB7A7A84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08F7A1-DB99-4F0F-B3C1-71FFF4911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84826-3907-4089-BE4A-DE4F3ACF88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5BC89-4676-4172-8BD3-D10D8A3E3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B876E-351D-4DEE-B373-4EABD2CCF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B3181F-144B-4ED4-BF07-8C902D80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FFA43-6728-42A1-9B9D-539F2B8D6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67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77C8E-1474-4A86-A1CA-C07BB3FC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9742D-AFBF-4950-9E88-EF90809F9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ED5721-17C0-4FA7-81E1-DFD158EA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A61E0-1065-4C21-8789-7A31BD50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6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2E456-4B0D-4703-B058-1D01074B8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71F81-1733-4DBC-AE66-BEA9A47ED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E672A-E2A6-41C7-8671-5C90C37E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6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2E673-F675-4B96-BD47-617EC95B6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F7FB-3E18-4937-976E-4ABFF2347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3AAC2-0213-434A-A3EF-DB0E9D697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F398C-2C55-47E0-B599-6A1A9AD4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ECFDA-04A0-4A81-986A-35B7EAE8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2A8FA-1175-4F17-9720-8853AA37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0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33372-F4C7-4F58-BD71-0F04FDF5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51FD46-F8EC-4CE3-9DF1-CF6DFD5A21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552B0-832E-4003-8E4B-672506AA9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E2B9D-EF64-489F-AF12-97C01414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D0D57-BC31-4B67-9D54-28DA689B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F7DA2-DA1D-4FEA-8EA0-42CC112F9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3452-5E69-4AA6-A517-2E12E2A0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7FFA5-ACA9-4EFB-9507-D209A0DC8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3582B-6165-4750-A627-7B96DB4E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31B21-BECA-465D-98E9-8FB1A561A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DB3E2-A74B-4FF1-A001-38818347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8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2F1C9C-49DD-4CD4-8FC7-CF248DCF1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4774F-1E5F-48A6-BF0E-37D9E721C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E637F-0688-4ABA-950E-B56479E04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AEBF9-92A0-4C52-A492-738C37D5D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00916-CB82-4217-97F3-D3D678A26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1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178670-9444-400D-80A7-03A03889B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4121D-9992-4B1E-AB00-E97F48F9E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F3DE4-4174-4891-9C9F-641F2B28C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16E81-C01C-48BC-BED5-EAF6C108DBA8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B84F-99D0-467D-A3EC-66E89299C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FE124-088C-427F-95A9-86D4943FE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9ECFC-8D21-4DB6-9E7C-E29EFFD1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7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982961" y="754743"/>
            <a:ext cx="11100182" cy="1709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W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 are 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L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earning </a:t>
            </a:r>
            <a:r>
              <a:rPr lang="en-US" sz="88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T</a:t>
            </a:r>
            <a:r>
              <a:rPr lang="en-US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urkish</a:t>
            </a:r>
            <a:r>
              <a:rPr lang="tr-TR" sz="6000" b="1" dirty="0">
                <a:solidFill>
                  <a:srgbClr val="FF000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592286" y="2452914"/>
            <a:ext cx="6477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7030A0"/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(Biz Türkçe Öğreniyoruz.)</a:t>
            </a:r>
            <a:endParaRPr lang="en-US" sz="3200" b="1" dirty="0">
              <a:solidFill>
                <a:srgbClr val="7030A0"/>
              </a:solidFill>
              <a:latin typeface="Bembo" panose="02020502050201020203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A8D259E-288A-40FE-A285-61A03B5FAA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7"/>
    </mc:Choice>
    <mc:Fallback xmlns="">
      <p:transition spd="slow" advTm="10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7606878F-2578-4DEA-BB6B-F7EB3A958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552" y="827864"/>
            <a:ext cx="2596212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B97A5D5-AF0B-4A3F-ACE2-DBF7638EA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4455" y="964947"/>
            <a:ext cx="2613376" cy="173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BECDFD7-8A9B-4876-BBA0-4B58D221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4171" y="827864"/>
            <a:ext cx="2589181" cy="207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A49760A-FF01-4CC5-B780-F48E76832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92990" y="968244"/>
            <a:ext cx="1837887" cy="189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lue, green, and yellow world map">
            <a:extLst>
              <a:ext uri="{FF2B5EF4-FFF2-40B4-BE49-F238E27FC236}">
                <a16:creationId xmlns:a16="http://schemas.microsoft.com/office/drawing/2014/main" id="{43B1762F-B79B-4DF4-B155-F38D2734A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9585" y="3429000"/>
            <a:ext cx="3025660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5B5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40013EA-E1ED-4881-8D70-13DCCB3F7033}"/>
              </a:ext>
            </a:extLst>
          </p:cNvPr>
          <p:cNvSpPr txBox="1">
            <a:spLocks/>
          </p:cNvSpPr>
          <p:nvPr/>
        </p:nvSpPr>
        <p:spPr>
          <a:xfrm>
            <a:off x="566738" y="318139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solidFill>
                  <a:srgbClr val="FF0000"/>
                </a:solidFill>
              </a:rPr>
              <a:t>h/H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6C37CC-BD04-4160-B960-CFA02693833A}"/>
              </a:ext>
            </a:extLst>
          </p:cNvPr>
          <p:cNvSpPr txBox="1">
            <a:spLocks/>
          </p:cNvSpPr>
          <p:nvPr/>
        </p:nvSpPr>
        <p:spPr>
          <a:xfrm>
            <a:off x="836904" y="2595779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chemeClr val="bg1"/>
                </a:solidFill>
                <a:highlight>
                  <a:srgbClr val="00FF00"/>
                </a:highlight>
              </a:rPr>
              <a:t>h</a:t>
            </a:r>
            <a:r>
              <a:rPr lang="tr-TR" sz="4800" dirty="0">
                <a:solidFill>
                  <a:schemeClr val="bg1"/>
                </a:solidFill>
              </a:rPr>
              <a:t>avuç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2AE2947-81BD-43B9-88B7-71D2FDE077F2}"/>
              </a:ext>
            </a:extLst>
          </p:cNvPr>
          <p:cNvSpPr txBox="1">
            <a:spLocks/>
          </p:cNvSpPr>
          <p:nvPr/>
        </p:nvSpPr>
        <p:spPr>
          <a:xfrm>
            <a:off x="3645065" y="2649280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chemeClr val="bg1"/>
                </a:solidFill>
                <a:highlight>
                  <a:srgbClr val="00FF00"/>
                </a:highlight>
              </a:rPr>
              <a:t>h</a:t>
            </a:r>
            <a:r>
              <a:rPr lang="tr-TR" sz="4800" dirty="0">
                <a:solidFill>
                  <a:schemeClr val="bg1"/>
                </a:solidFill>
              </a:rPr>
              <a:t>amur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DD2AFDB-1DEE-4F20-BF6D-CC6F17B0F1FC}"/>
              </a:ext>
            </a:extLst>
          </p:cNvPr>
          <p:cNvSpPr txBox="1">
            <a:spLocks/>
          </p:cNvSpPr>
          <p:nvPr/>
        </p:nvSpPr>
        <p:spPr>
          <a:xfrm>
            <a:off x="6453226" y="2702842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chemeClr val="bg1"/>
                </a:solidFill>
                <a:highlight>
                  <a:srgbClr val="00FF00"/>
                </a:highlight>
              </a:rPr>
              <a:t>h</a:t>
            </a:r>
            <a:r>
              <a:rPr lang="tr-TR" sz="4800" dirty="0">
                <a:solidFill>
                  <a:schemeClr val="bg1"/>
                </a:solidFill>
              </a:rPr>
              <a:t>arf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1C0EB35-D847-4BC6-9EEB-802BA729BF69}"/>
              </a:ext>
            </a:extLst>
          </p:cNvPr>
          <p:cNvSpPr txBox="1">
            <a:spLocks/>
          </p:cNvSpPr>
          <p:nvPr/>
        </p:nvSpPr>
        <p:spPr>
          <a:xfrm>
            <a:off x="9492990" y="2864383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chemeClr val="bg1"/>
                </a:solidFill>
                <a:highlight>
                  <a:srgbClr val="00FF00"/>
                </a:highlight>
              </a:rPr>
              <a:t>h</a:t>
            </a:r>
            <a:r>
              <a:rPr lang="tr-TR" sz="4800" dirty="0">
                <a:solidFill>
                  <a:schemeClr val="bg1"/>
                </a:solidFill>
              </a:rPr>
              <a:t>alı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322846F-E315-49AA-AC3D-A4E62EDBC107}"/>
              </a:ext>
            </a:extLst>
          </p:cNvPr>
          <p:cNvSpPr txBox="1">
            <a:spLocks/>
          </p:cNvSpPr>
          <p:nvPr/>
        </p:nvSpPr>
        <p:spPr>
          <a:xfrm>
            <a:off x="1507605" y="5594634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chemeClr val="bg1"/>
                </a:solidFill>
                <a:highlight>
                  <a:srgbClr val="00FF00"/>
                </a:highlight>
              </a:rPr>
              <a:t>h</a:t>
            </a:r>
            <a:r>
              <a:rPr lang="tr-TR" sz="4800" dirty="0">
                <a:solidFill>
                  <a:schemeClr val="bg1"/>
                </a:solidFill>
              </a:rPr>
              <a:t>arita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91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7606878F-2578-4DEA-BB6B-F7EB3A958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552" y="827864"/>
            <a:ext cx="2596212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B97A5D5-AF0B-4A3F-ACE2-DBF7638EA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4455" y="964947"/>
            <a:ext cx="2613376" cy="173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BECDFD7-8A9B-4876-BBA0-4B58D221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987" y="794986"/>
            <a:ext cx="2589181" cy="207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A49760A-FF01-4CC5-B780-F48E76832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4470" y="968245"/>
            <a:ext cx="1896407" cy="195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lue, green, and yellow world map">
            <a:extLst>
              <a:ext uri="{FF2B5EF4-FFF2-40B4-BE49-F238E27FC236}">
                <a16:creationId xmlns:a16="http://schemas.microsoft.com/office/drawing/2014/main" id="{43B1762F-B79B-4DF4-B155-F38D2734A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9585" y="3429000"/>
            <a:ext cx="3025660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0013EA-E1ED-4881-8D70-13DCCB3F7033}"/>
              </a:ext>
            </a:extLst>
          </p:cNvPr>
          <p:cNvSpPr txBox="1">
            <a:spLocks/>
          </p:cNvSpPr>
          <p:nvPr/>
        </p:nvSpPr>
        <p:spPr>
          <a:xfrm>
            <a:off x="566738" y="318139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/>
              <a:t>h/H</a:t>
            </a:r>
            <a:endParaRPr lang="en-US" sz="4800" b="1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6C37CC-BD04-4160-B960-CFA02693833A}"/>
              </a:ext>
            </a:extLst>
          </p:cNvPr>
          <p:cNvSpPr txBox="1">
            <a:spLocks/>
          </p:cNvSpPr>
          <p:nvPr/>
        </p:nvSpPr>
        <p:spPr>
          <a:xfrm>
            <a:off x="291819" y="2595779"/>
            <a:ext cx="2534705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ha_ _ _</a:t>
            </a:r>
            <a:endParaRPr lang="en-US" sz="4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2AE2947-81BD-43B9-88B7-71D2FDE077F2}"/>
              </a:ext>
            </a:extLst>
          </p:cNvPr>
          <p:cNvSpPr txBox="1">
            <a:spLocks/>
          </p:cNvSpPr>
          <p:nvPr/>
        </p:nvSpPr>
        <p:spPr>
          <a:xfrm>
            <a:off x="3645065" y="2649280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ha_ _ _</a:t>
            </a:r>
            <a:endParaRPr lang="en-US" sz="4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DD2AFDB-1DEE-4F20-BF6D-CC6F17B0F1FC}"/>
              </a:ext>
            </a:extLst>
          </p:cNvPr>
          <p:cNvSpPr txBox="1">
            <a:spLocks/>
          </p:cNvSpPr>
          <p:nvPr/>
        </p:nvSpPr>
        <p:spPr>
          <a:xfrm>
            <a:off x="6453226" y="2702842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ha _ _ </a:t>
            </a:r>
            <a:endParaRPr lang="en-US" sz="48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1C0EB35-D847-4BC6-9EEB-802BA729BF69}"/>
              </a:ext>
            </a:extLst>
          </p:cNvPr>
          <p:cNvSpPr txBox="1">
            <a:spLocks/>
          </p:cNvSpPr>
          <p:nvPr/>
        </p:nvSpPr>
        <p:spPr>
          <a:xfrm>
            <a:off x="9257077" y="2864383"/>
            <a:ext cx="2589181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 _ _ ı</a:t>
            </a:r>
            <a:endParaRPr lang="en-US" sz="48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322846F-E315-49AA-AC3D-A4E62EDBC107}"/>
              </a:ext>
            </a:extLst>
          </p:cNvPr>
          <p:cNvSpPr txBox="1">
            <a:spLocks/>
          </p:cNvSpPr>
          <p:nvPr/>
        </p:nvSpPr>
        <p:spPr>
          <a:xfrm>
            <a:off x="1507604" y="5594634"/>
            <a:ext cx="2744355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ha _ _ _ a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651199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7606878F-2578-4DEA-BB6B-F7EB3A958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047" y="918701"/>
            <a:ext cx="2596212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B97A5D5-AF0B-4A3F-ACE2-DBF7638EA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6533" y="730942"/>
            <a:ext cx="3055180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BECDFD7-8A9B-4876-BBA0-4B58D221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1045" y="586743"/>
            <a:ext cx="2589181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A49760A-FF01-4CC5-B780-F48E76832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71049" y="785728"/>
            <a:ext cx="2319021" cy="208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lue, green, and yellow world map">
            <a:extLst>
              <a:ext uri="{FF2B5EF4-FFF2-40B4-BE49-F238E27FC236}">
                <a16:creationId xmlns:a16="http://schemas.microsoft.com/office/drawing/2014/main" id="{43B1762F-B79B-4DF4-B155-F38D2734A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2559" y="3927235"/>
            <a:ext cx="3025660" cy="20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0013EA-E1ED-4881-8D70-13DCCB3F7033}"/>
              </a:ext>
            </a:extLst>
          </p:cNvPr>
          <p:cNvSpPr txBox="1">
            <a:spLocks/>
          </p:cNvSpPr>
          <p:nvPr/>
        </p:nvSpPr>
        <p:spPr>
          <a:xfrm>
            <a:off x="566738" y="318139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/>
              <a:t>h/H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981570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7606878F-2578-4DEA-BB6B-F7EB3A958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0404" y="168908"/>
            <a:ext cx="3001905" cy="2326476"/>
          </a:xfrm>
          <a:custGeom>
            <a:avLst/>
            <a:gdLst>
              <a:gd name="connsiteX0" fmla="*/ 0 w 3001905"/>
              <a:gd name="connsiteY0" fmla="*/ 0 h 2326476"/>
              <a:gd name="connsiteX1" fmla="*/ 3001905 w 3001905"/>
              <a:gd name="connsiteY1" fmla="*/ 0 h 2326476"/>
              <a:gd name="connsiteX2" fmla="*/ 3001905 w 3001905"/>
              <a:gd name="connsiteY2" fmla="*/ 2326476 h 2326476"/>
              <a:gd name="connsiteX3" fmla="*/ 0 w 3001905"/>
              <a:gd name="connsiteY3" fmla="*/ 2326476 h 2326476"/>
              <a:gd name="connsiteX4" fmla="*/ 0 w 3001905"/>
              <a:gd name="connsiteY4" fmla="*/ 0 h 232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905" h="2326476" extrusionOk="0">
                <a:moveTo>
                  <a:pt x="0" y="0"/>
                </a:moveTo>
                <a:cubicBezTo>
                  <a:pt x="507630" y="-5264"/>
                  <a:pt x="1730616" y="84467"/>
                  <a:pt x="3001905" y="0"/>
                </a:cubicBezTo>
                <a:cubicBezTo>
                  <a:pt x="2873732" y="336146"/>
                  <a:pt x="3131055" y="1491206"/>
                  <a:pt x="3001905" y="2326476"/>
                </a:cubicBezTo>
                <a:cubicBezTo>
                  <a:pt x="1566843" y="2432796"/>
                  <a:pt x="802088" y="2318827"/>
                  <a:pt x="0" y="2326476"/>
                </a:cubicBezTo>
                <a:cubicBezTo>
                  <a:pt x="160128" y="1558915"/>
                  <a:pt x="25049" y="109957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0013EA-E1ED-4881-8D70-13DCCB3F7033}"/>
              </a:ext>
            </a:extLst>
          </p:cNvPr>
          <p:cNvSpPr txBox="1">
            <a:spLocks/>
          </p:cNvSpPr>
          <p:nvPr/>
        </p:nvSpPr>
        <p:spPr>
          <a:xfrm>
            <a:off x="566738" y="318139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/>
              <a:t>h/H</a:t>
            </a:r>
            <a:endParaRPr lang="en-US" sz="4800" b="1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6C37CC-BD04-4160-B960-CFA02693833A}"/>
              </a:ext>
            </a:extLst>
          </p:cNvPr>
          <p:cNvSpPr txBox="1">
            <a:spLocks/>
          </p:cNvSpPr>
          <p:nvPr/>
        </p:nvSpPr>
        <p:spPr>
          <a:xfrm>
            <a:off x="4684884" y="2495384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havuç</a:t>
            </a:r>
            <a:endParaRPr lang="en-US" sz="48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37BC69D-CD02-47C7-8381-2EC12968E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389" y="2165596"/>
            <a:ext cx="3723232" cy="1679108"/>
          </a:xfrm>
          <a:custGeom>
            <a:avLst/>
            <a:gdLst>
              <a:gd name="connsiteX0" fmla="*/ 0 w 3723232"/>
              <a:gd name="connsiteY0" fmla="*/ 0 h 1679108"/>
              <a:gd name="connsiteX1" fmla="*/ 3723232 w 3723232"/>
              <a:gd name="connsiteY1" fmla="*/ 0 h 1679108"/>
              <a:gd name="connsiteX2" fmla="*/ 3723232 w 3723232"/>
              <a:gd name="connsiteY2" fmla="*/ 1679108 h 1679108"/>
              <a:gd name="connsiteX3" fmla="*/ 0 w 3723232"/>
              <a:gd name="connsiteY3" fmla="*/ 1679108 h 1679108"/>
              <a:gd name="connsiteX4" fmla="*/ 0 w 3723232"/>
              <a:gd name="connsiteY4" fmla="*/ 0 h 1679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3232" h="1679108" fill="none" extrusionOk="0">
                <a:moveTo>
                  <a:pt x="0" y="0"/>
                </a:moveTo>
                <a:cubicBezTo>
                  <a:pt x="1174913" y="45058"/>
                  <a:pt x="3176482" y="-169736"/>
                  <a:pt x="3723232" y="0"/>
                </a:cubicBezTo>
                <a:cubicBezTo>
                  <a:pt x="3682649" y="520326"/>
                  <a:pt x="3690852" y="1222368"/>
                  <a:pt x="3723232" y="1679108"/>
                </a:cubicBezTo>
                <a:cubicBezTo>
                  <a:pt x="2264358" y="1843874"/>
                  <a:pt x="1780061" y="1556304"/>
                  <a:pt x="0" y="1679108"/>
                </a:cubicBezTo>
                <a:cubicBezTo>
                  <a:pt x="113173" y="1108944"/>
                  <a:pt x="-95056" y="610391"/>
                  <a:pt x="0" y="0"/>
                </a:cubicBezTo>
                <a:close/>
              </a:path>
              <a:path w="3723232" h="1679108" stroke="0" extrusionOk="0">
                <a:moveTo>
                  <a:pt x="0" y="0"/>
                </a:moveTo>
                <a:cubicBezTo>
                  <a:pt x="1198861" y="115273"/>
                  <a:pt x="2520962" y="166324"/>
                  <a:pt x="3723232" y="0"/>
                </a:cubicBezTo>
                <a:cubicBezTo>
                  <a:pt x="3849547" y="776142"/>
                  <a:pt x="3635407" y="1037997"/>
                  <a:pt x="3723232" y="1679108"/>
                </a:cubicBezTo>
                <a:cubicBezTo>
                  <a:pt x="2183752" y="1841280"/>
                  <a:pt x="1461287" y="1839955"/>
                  <a:pt x="0" y="1679108"/>
                </a:cubicBezTo>
                <a:cubicBezTo>
                  <a:pt x="-137524" y="1476634"/>
                  <a:pt x="146968" y="342896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8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Bugün ne yedin?</a:t>
            </a: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What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did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you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eat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today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?)</a:t>
            </a: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__Havuç___________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C841568-18F9-405C-88F1-FCBC9E3A6292}"/>
              </a:ext>
            </a:extLst>
          </p:cNvPr>
          <p:cNvSpPr txBox="1">
            <a:spLocks/>
          </p:cNvSpPr>
          <p:nvPr/>
        </p:nvSpPr>
        <p:spPr>
          <a:xfrm>
            <a:off x="2199640" y="3918672"/>
            <a:ext cx="3443635" cy="1758732"/>
          </a:xfrm>
          <a:custGeom>
            <a:avLst/>
            <a:gdLst>
              <a:gd name="connsiteX0" fmla="*/ 0 w 3443635"/>
              <a:gd name="connsiteY0" fmla="*/ 0 h 1758732"/>
              <a:gd name="connsiteX1" fmla="*/ 3443635 w 3443635"/>
              <a:gd name="connsiteY1" fmla="*/ 0 h 1758732"/>
              <a:gd name="connsiteX2" fmla="*/ 3443635 w 3443635"/>
              <a:gd name="connsiteY2" fmla="*/ 1758732 h 1758732"/>
              <a:gd name="connsiteX3" fmla="*/ 0 w 3443635"/>
              <a:gd name="connsiteY3" fmla="*/ 1758732 h 1758732"/>
              <a:gd name="connsiteX4" fmla="*/ 0 w 3443635"/>
              <a:gd name="connsiteY4" fmla="*/ 0 h 1758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635" h="1758732" fill="none" extrusionOk="0">
                <a:moveTo>
                  <a:pt x="0" y="0"/>
                </a:moveTo>
                <a:cubicBezTo>
                  <a:pt x="474763" y="45058"/>
                  <a:pt x="3053903" y="-169736"/>
                  <a:pt x="3443635" y="0"/>
                </a:cubicBezTo>
                <a:cubicBezTo>
                  <a:pt x="3511869" y="862059"/>
                  <a:pt x="3559686" y="1475917"/>
                  <a:pt x="3443635" y="1758732"/>
                </a:cubicBezTo>
                <a:cubicBezTo>
                  <a:pt x="1885236" y="1923498"/>
                  <a:pt x="367403" y="1635928"/>
                  <a:pt x="0" y="1758732"/>
                </a:cubicBezTo>
                <a:cubicBezTo>
                  <a:pt x="-17739" y="1410460"/>
                  <a:pt x="-50466" y="741709"/>
                  <a:pt x="0" y="0"/>
                </a:cubicBezTo>
                <a:close/>
              </a:path>
              <a:path w="3443635" h="1758732" stroke="0" extrusionOk="0">
                <a:moveTo>
                  <a:pt x="0" y="0"/>
                </a:moveTo>
                <a:cubicBezTo>
                  <a:pt x="1638415" y="115273"/>
                  <a:pt x="1878883" y="166324"/>
                  <a:pt x="3443635" y="0"/>
                </a:cubicBezTo>
                <a:cubicBezTo>
                  <a:pt x="3571805" y="555031"/>
                  <a:pt x="3334245" y="1030144"/>
                  <a:pt x="3443635" y="1758732"/>
                </a:cubicBezTo>
                <a:cubicBezTo>
                  <a:pt x="2049210" y="1920904"/>
                  <a:pt x="1135725" y="1919579"/>
                  <a:pt x="0" y="1758732"/>
                </a:cubicBezTo>
                <a:cubicBezTo>
                  <a:pt x="-92336" y="1058841"/>
                  <a:pt x="-146244" y="371779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Havuç sever misin?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(Do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you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like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carrots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?(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_Hayır____________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227A86-2D76-4C53-820B-0F1B69F4120E}"/>
              </a:ext>
            </a:extLst>
          </p:cNvPr>
          <p:cNvSpPr txBox="1">
            <a:spLocks/>
          </p:cNvSpPr>
          <p:nvPr/>
        </p:nvSpPr>
        <p:spPr>
          <a:xfrm>
            <a:off x="5993646" y="3924328"/>
            <a:ext cx="5036304" cy="1758732"/>
          </a:xfrm>
          <a:custGeom>
            <a:avLst/>
            <a:gdLst>
              <a:gd name="connsiteX0" fmla="*/ 0 w 5036304"/>
              <a:gd name="connsiteY0" fmla="*/ 0 h 1758732"/>
              <a:gd name="connsiteX1" fmla="*/ 5036304 w 5036304"/>
              <a:gd name="connsiteY1" fmla="*/ 0 h 1758732"/>
              <a:gd name="connsiteX2" fmla="*/ 5036304 w 5036304"/>
              <a:gd name="connsiteY2" fmla="*/ 1758732 h 1758732"/>
              <a:gd name="connsiteX3" fmla="*/ 0 w 5036304"/>
              <a:gd name="connsiteY3" fmla="*/ 1758732 h 1758732"/>
              <a:gd name="connsiteX4" fmla="*/ 0 w 5036304"/>
              <a:gd name="connsiteY4" fmla="*/ 0 h 1758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6304" h="1758732" fill="none" extrusionOk="0">
                <a:moveTo>
                  <a:pt x="0" y="0"/>
                </a:moveTo>
                <a:cubicBezTo>
                  <a:pt x="1052006" y="45058"/>
                  <a:pt x="2580372" y="-169736"/>
                  <a:pt x="5036304" y="0"/>
                </a:cubicBezTo>
                <a:cubicBezTo>
                  <a:pt x="5104538" y="862059"/>
                  <a:pt x="5152355" y="1475917"/>
                  <a:pt x="5036304" y="1758732"/>
                </a:cubicBezTo>
                <a:cubicBezTo>
                  <a:pt x="3868253" y="1923498"/>
                  <a:pt x="540829" y="1635928"/>
                  <a:pt x="0" y="1758732"/>
                </a:cubicBezTo>
                <a:cubicBezTo>
                  <a:pt x="-17739" y="1410460"/>
                  <a:pt x="-50466" y="741709"/>
                  <a:pt x="0" y="0"/>
                </a:cubicBezTo>
                <a:close/>
              </a:path>
              <a:path w="5036304" h="1758732" stroke="0" extrusionOk="0">
                <a:moveTo>
                  <a:pt x="0" y="0"/>
                </a:moveTo>
                <a:cubicBezTo>
                  <a:pt x="667569" y="115273"/>
                  <a:pt x="3489751" y="166324"/>
                  <a:pt x="5036304" y="0"/>
                </a:cubicBezTo>
                <a:cubicBezTo>
                  <a:pt x="5164474" y="555031"/>
                  <a:pt x="4926914" y="1030144"/>
                  <a:pt x="5036304" y="1758732"/>
                </a:cubicBezTo>
                <a:cubicBezTo>
                  <a:pt x="4284335" y="1920904"/>
                  <a:pt x="807139" y="1919579"/>
                  <a:pt x="0" y="1758732"/>
                </a:cubicBezTo>
                <a:cubicBezTo>
                  <a:pt x="-92336" y="1058841"/>
                  <a:pt x="-146244" y="371779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Buzdolabında kaç tane havuç var?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(How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many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carrots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are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there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in the 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fridge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__Hiç yok (</a:t>
            </a:r>
            <a:r>
              <a:rPr lang="tr-TR" sz="1800" dirty="0" err="1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none</a:t>
            </a: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)_______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F54808A-F107-4FBD-99B6-F177815E036E}"/>
              </a:ext>
            </a:extLst>
          </p:cNvPr>
          <p:cNvSpPr txBox="1">
            <a:spLocks/>
          </p:cNvSpPr>
          <p:nvPr/>
        </p:nvSpPr>
        <p:spPr>
          <a:xfrm>
            <a:off x="8492490" y="2165596"/>
            <a:ext cx="2881962" cy="1758732"/>
          </a:xfrm>
          <a:custGeom>
            <a:avLst/>
            <a:gdLst>
              <a:gd name="connsiteX0" fmla="*/ 0 w 2881962"/>
              <a:gd name="connsiteY0" fmla="*/ 0 h 1758732"/>
              <a:gd name="connsiteX1" fmla="*/ 2881962 w 2881962"/>
              <a:gd name="connsiteY1" fmla="*/ 0 h 1758732"/>
              <a:gd name="connsiteX2" fmla="*/ 2881962 w 2881962"/>
              <a:gd name="connsiteY2" fmla="*/ 1758732 h 1758732"/>
              <a:gd name="connsiteX3" fmla="*/ 0 w 2881962"/>
              <a:gd name="connsiteY3" fmla="*/ 1758732 h 1758732"/>
              <a:gd name="connsiteX4" fmla="*/ 0 w 2881962"/>
              <a:gd name="connsiteY4" fmla="*/ 0 h 1758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1962" h="1758732" fill="none" extrusionOk="0">
                <a:moveTo>
                  <a:pt x="0" y="0"/>
                </a:moveTo>
                <a:cubicBezTo>
                  <a:pt x="609079" y="45058"/>
                  <a:pt x="2097420" y="-169736"/>
                  <a:pt x="2881962" y="0"/>
                </a:cubicBezTo>
                <a:cubicBezTo>
                  <a:pt x="2950196" y="862059"/>
                  <a:pt x="2998013" y="1475917"/>
                  <a:pt x="2881962" y="1758732"/>
                </a:cubicBezTo>
                <a:cubicBezTo>
                  <a:pt x="1506812" y="1923498"/>
                  <a:pt x="1095317" y="1635928"/>
                  <a:pt x="0" y="1758732"/>
                </a:cubicBezTo>
                <a:cubicBezTo>
                  <a:pt x="-17739" y="1410460"/>
                  <a:pt x="-50466" y="741709"/>
                  <a:pt x="0" y="0"/>
                </a:cubicBezTo>
                <a:close/>
              </a:path>
              <a:path w="2881962" h="1758732" stroke="0" extrusionOk="0">
                <a:moveTo>
                  <a:pt x="0" y="0"/>
                </a:moveTo>
                <a:cubicBezTo>
                  <a:pt x="1126581" y="115273"/>
                  <a:pt x="1608783" y="166324"/>
                  <a:pt x="2881962" y="0"/>
                </a:cubicBezTo>
                <a:cubicBezTo>
                  <a:pt x="3010132" y="555031"/>
                  <a:pt x="2772572" y="1030144"/>
                  <a:pt x="2881962" y="1758732"/>
                </a:cubicBezTo>
                <a:cubicBezTo>
                  <a:pt x="1471036" y="1920904"/>
                  <a:pt x="1355477" y="1919579"/>
                  <a:pt x="0" y="1758732"/>
                </a:cubicBezTo>
                <a:cubicBezTo>
                  <a:pt x="-92336" y="1058841"/>
                  <a:pt x="-146244" y="371779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b="1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Havuç ne renk?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_Turuncu___________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8DA194E-8B05-40D6-AF4B-A28CCFE1F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539" y="5677404"/>
            <a:ext cx="2694821" cy="179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4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40013EA-E1ED-4881-8D70-13DCCB3F7033}"/>
              </a:ext>
            </a:extLst>
          </p:cNvPr>
          <p:cNvSpPr txBox="1">
            <a:spLocks/>
          </p:cNvSpPr>
          <p:nvPr/>
        </p:nvSpPr>
        <p:spPr>
          <a:xfrm>
            <a:off x="566738" y="318139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/>
              <a:t>h/H</a:t>
            </a:r>
            <a:endParaRPr lang="en-US" sz="4800" b="1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6C37CC-BD04-4160-B960-CFA02693833A}"/>
              </a:ext>
            </a:extLst>
          </p:cNvPr>
          <p:cNvSpPr txBox="1">
            <a:spLocks/>
          </p:cNvSpPr>
          <p:nvPr/>
        </p:nvSpPr>
        <p:spPr>
          <a:xfrm>
            <a:off x="4769115" y="2507754"/>
            <a:ext cx="198962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/>
              <a:t>halı</a:t>
            </a:r>
            <a:endParaRPr lang="en-US" sz="48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37BC69D-CD02-47C7-8381-2EC12968E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389" y="2165596"/>
            <a:ext cx="2519044" cy="1679108"/>
          </a:xfrm>
          <a:custGeom>
            <a:avLst/>
            <a:gdLst>
              <a:gd name="connsiteX0" fmla="*/ 0 w 2519044"/>
              <a:gd name="connsiteY0" fmla="*/ 0 h 1679108"/>
              <a:gd name="connsiteX1" fmla="*/ 2519044 w 2519044"/>
              <a:gd name="connsiteY1" fmla="*/ 0 h 1679108"/>
              <a:gd name="connsiteX2" fmla="*/ 2519044 w 2519044"/>
              <a:gd name="connsiteY2" fmla="*/ 1679108 h 1679108"/>
              <a:gd name="connsiteX3" fmla="*/ 0 w 2519044"/>
              <a:gd name="connsiteY3" fmla="*/ 1679108 h 1679108"/>
              <a:gd name="connsiteX4" fmla="*/ 0 w 2519044"/>
              <a:gd name="connsiteY4" fmla="*/ 0 h 1679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9044" h="1679108" fill="none" extrusionOk="0">
                <a:moveTo>
                  <a:pt x="0" y="0"/>
                </a:moveTo>
                <a:cubicBezTo>
                  <a:pt x="1173333" y="45058"/>
                  <a:pt x="1756251" y="-169736"/>
                  <a:pt x="2519044" y="0"/>
                </a:cubicBezTo>
                <a:cubicBezTo>
                  <a:pt x="2478461" y="520326"/>
                  <a:pt x="2486664" y="1222368"/>
                  <a:pt x="2519044" y="1679108"/>
                </a:cubicBezTo>
                <a:cubicBezTo>
                  <a:pt x="1785657" y="1843874"/>
                  <a:pt x="698569" y="1556304"/>
                  <a:pt x="0" y="1679108"/>
                </a:cubicBezTo>
                <a:cubicBezTo>
                  <a:pt x="113173" y="1108944"/>
                  <a:pt x="-95056" y="610391"/>
                  <a:pt x="0" y="0"/>
                </a:cubicBezTo>
                <a:close/>
              </a:path>
              <a:path w="2519044" h="1679108" stroke="0" extrusionOk="0">
                <a:moveTo>
                  <a:pt x="0" y="0"/>
                </a:moveTo>
                <a:cubicBezTo>
                  <a:pt x="581662" y="115273"/>
                  <a:pt x="1524381" y="166324"/>
                  <a:pt x="2519044" y="0"/>
                </a:cubicBezTo>
                <a:cubicBezTo>
                  <a:pt x="2645359" y="776142"/>
                  <a:pt x="2431219" y="1037997"/>
                  <a:pt x="2519044" y="1679108"/>
                </a:cubicBezTo>
                <a:cubicBezTo>
                  <a:pt x="2019483" y="1841280"/>
                  <a:pt x="316704" y="1839955"/>
                  <a:pt x="0" y="1679108"/>
                </a:cubicBezTo>
                <a:cubicBezTo>
                  <a:pt x="-137524" y="1476634"/>
                  <a:pt x="146968" y="342896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_Halı nerede__?</a:t>
            </a: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_Kutunun içinde.____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C841568-18F9-405C-88F1-FCBC9E3A6292}"/>
              </a:ext>
            </a:extLst>
          </p:cNvPr>
          <p:cNvSpPr txBox="1">
            <a:spLocks/>
          </p:cNvSpPr>
          <p:nvPr/>
        </p:nvSpPr>
        <p:spPr>
          <a:xfrm>
            <a:off x="2354580" y="3924328"/>
            <a:ext cx="3443635" cy="1758732"/>
          </a:xfrm>
          <a:custGeom>
            <a:avLst/>
            <a:gdLst>
              <a:gd name="connsiteX0" fmla="*/ 0 w 3443635"/>
              <a:gd name="connsiteY0" fmla="*/ 0 h 1758732"/>
              <a:gd name="connsiteX1" fmla="*/ 3443635 w 3443635"/>
              <a:gd name="connsiteY1" fmla="*/ 0 h 1758732"/>
              <a:gd name="connsiteX2" fmla="*/ 3443635 w 3443635"/>
              <a:gd name="connsiteY2" fmla="*/ 1758732 h 1758732"/>
              <a:gd name="connsiteX3" fmla="*/ 0 w 3443635"/>
              <a:gd name="connsiteY3" fmla="*/ 1758732 h 1758732"/>
              <a:gd name="connsiteX4" fmla="*/ 0 w 3443635"/>
              <a:gd name="connsiteY4" fmla="*/ 0 h 1758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635" h="1758732" fill="none" extrusionOk="0">
                <a:moveTo>
                  <a:pt x="0" y="0"/>
                </a:moveTo>
                <a:cubicBezTo>
                  <a:pt x="474763" y="45058"/>
                  <a:pt x="3053903" y="-169736"/>
                  <a:pt x="3443635" y="0"/>
                </a:cubicBezTo>
                <a:cubicBezTo>
                  <a:pt x="3511869" y="862059"/>
                  <a:pt x="3559686" y="1475917"/>
                  <a:pt x="3443635" y="1758732"/>
                </a:cubicBezTo>
                <a:cubicBezTo>
                  <a:pt x="1885236" y="1923498"/>
                  <a:pt x="367403" y="1635928"/>
                  <a:pt x="0" y="1758732"/>
                </a:cubicBezTo>
                <a:cubicBezTo>
                  <a:pt x="-17739" y="1410460"/>
                  <a:pt x="-50466" y="741709"/>
                  <a:pt x="0" y="0"/>
                </a:cubicBezTo>
                <a:close/>
              </a:path>
              <a:path w="3443635" h="1758732" stroke="0" extrusionOk="0">
                <a:moveTo>
                  <a:pt x="0" y="0"/>
                </a:moveTo>
                <a:cubicBezTo>
                  <a:pt x="1638415" y="115273"/>
                  <a:pt x="1878883" y="166324"/>
                  <a:pt x="3443635" y="0"/>
                </a:cubicBezTo>
                <a:cubicBezTo>
                  <a:pt x="3571805" y="555031"/>
                  <a:pt x="3334245" y="1030144"/>
                  <a:pt x="3443635" y="1758732"/>
                </a:cubicBezTo>
                <a:cubicBezTo>
                  <a:pt x="2049210" y="1920904"/>
                  <a:pt x="1135725" y="1919579"/>
                  <a:pt x="0" y="1758732"/>
                </a:cubicBezTo>
                <a:cubicBezTo>
                  <a:pt x="-92336" y="1058841"/>
                  <a:pt x="-146244" y="371779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__Halı güzel mi?_____?</a:t>
            </a: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__Evet, halı çok güzel___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227A86-2D76-4C53-820B-0F1B69F4120E}"/>
              </a:ext>
            </a:extLst>
          </p:cNvPr>
          <p:cNvSpPr txBox="1">
            <a:spLocks/>
          </p:cNvSpPr>
          <p:nvPr/>
        </p:nvSpPr>
        <p:spPr>
          <a:xfrm>
            <a:off x="5993646" y="3924328"/>
            <a:ext cx="4053324" cy="1758732"/>
          </a:xfrm>
          <a:custGeom>
            <a:avLst/>
            <a:gdLst>
              <a:gd name="connsiteX0" fmla="*/ 0 w 4053324"/>
              <a:gd name="connsiteY0" fmla="*/ 0 h 1758732"/>
              <a:gd name="connsiteX1" fmla="*/ 4053324 w 4053324"/>
              <a:gd name="connsiteY1" fmla="*/ 0 h 1758732"/>
              <a:gd name="connsiteX2" fmla="*/ 4053324 w 4053324"/>
              <a:gd name="connsiteY2" fmla="*/ 1758732 h 1758732"/>
              <a:gd name="connsiteX3" fmla="*/ 0 w 4053324"/>
              <a:gd name="connsiteY3" fmla="*/ 1758732 h 1758732"/>
              <a:gd name="connsiteX4" fmla="*/ 0 w 4053324"/>
              <a:gd name="connsiteY4" fmla="*/ 0 h 1758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3324" h="1758732" fill="none" extrusionOk="0">
                <a:moveTo>
                  <a:pt x="0" y="0"/>
                </a:moveTo>
                <a:cubicBezTo>
                  <a:pt x="1522125" y="45058"/>
                  <a:pt x="2890729" y="-169736"/>
                  <a:pt x="4053324" y="0"/>
                </a:cubicBezTo>
                <a:cubicBezTo>
                  <a:pt x="4121558" y="862059"/>
                  <a:pt x="4169375" y="1475917"/>
                  <a:pt x="4053324" y="1758732"/>
                </a:cubicBezTo>
                <a:cubicBezTo>
                  <a:pt x="2848916" y="1923498"/>
                  <a:pt x="508469" y="1635928"/>
                  <a:pt x="0" y="1758732"/>
                </a:cubicBezTo>
                <a:cubicBezTo>
                  <a:pt x="-17739" y="1410460"/>
                  <a:pt x="-50466" y="741709"/>
                  <a:pt x="0" y="0"/>
                </a:cubicBezTo>
                <a:close/>
              </a:path>
              <a:path w="4053324" h="1758732" stroke="0" extrusionOk="0">
                <a:moveTo>
                  <a:pt x="0" y="0"/>
                </a:moveTo>
                <a:cubicBezTo>
                  <a:pt x="1670226" y="115273"/>
                  <a:pt x="2745805" y="166324"/>
                  <a:pt x="4053324" y="0"/>
                </a:cubicBezTo>
                <a:cubicBezTo>
                  <a:pt x="4181494" y="555031"/>
                  <a:pt x="3943934" y="1030144"/>
                  <a:pt x="4053324" y="1758732"/>
                </a:cubicBezTo>
                <a:cubicBezTo>
                  <a:pt x="3100806" y="1920904"/>
                  <a:pt x="801536" y="1919579"/>
                  <a:pt x="0" y="1758732"/>
                </a:cubicBezTo>
                <a:cubicBezTo>
                  <a:pt x="-92336" y="1058841"/>
                  <a:pt x="-146244" y="371779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_Evde kaç tane halı var___?</a:t>
            </a: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_Çok var maşallah._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F54808A-F107-4FBD-99B6-F177815E036E}"/>
              </a:ext>
            </a:extLst>
          </p:cNvPr>
          <p:cNvSpPr txBox="1">
            <a:spLocks/>
          </p:cNvSpPr>
          <p:nvPr/>
        </p:nvSpPr>
        <p:spPr>
          <a:xfrm>
            <a:off x="8748864" y="2165596"/>
            <a:ext cx="2596212" cy="1758732"/>
          </a:xfrm>
          <a:custGeom>
            <a:avLst/>
            <a:gdLst>
              <a:gd name="connsiteX0" fmla="*/ 0 w 2596212"/>
              <a:gd name="connsiteY0" fmla="*/ 0 h 1758732"/>
              <a:gd name="connsiteX1" fmla="*/ 2596212 w 2596212"/>
              <a:gd name="connsiteY1" fmla="*/ 0 h 1758732"/>
              <a:gd name="connsiteX2" fmla="*/ 2596212 w 2596212"/>
              <a:gd name="connsiteY2" fmla="*/ 1758732 h 1758732"/>
              <a:gd name="connsiteX3" fmla="*/ 0 w 2596212"/>
              <a:gd name="connsiteY3" fmla="*/ 1758732 h 1758732"/>
              <a:gd name="connsiteX4" fmla="*/ 0 w 2596212"/>
              <a:gd name="connsiteY4" fmla="*/ 0 h 1758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6212" h="1758732" fill="none" extrusionOk="0">
                <a:moveTo>
                  <a:pt x="0" y="0"/>
                </a:moveTo>
                <a:cubicBezTo>
                  <a:pt x="393032" y="45058"/>
                  <a:pt x="2162032" y="-169736"/>
                  <a:pt x="2596212" y="0"/>
                </a:cubicBezTo>
                <a:cubicBezTo>
                  <a:pt x="2664446" y="862059"/>
                  <a:pt x="2712263" y="1475917"/>
                  <a:pt x="2596212" y="1758732"/>
                </a:cubicBezTo>
                <a:cubicBezTo>
                  <a:pt x="2081827" y="1923498"/>
                  <a:pt x="771580" y="1635928"/>
                  <a:pt x="0" y="1758732"/>
                </a:cubicBezTo>
                <a:cubicBezTo>
                  <a:pt x="-17739" y="1410460"/>
                  <a:pt x="-50466" y="741709"/>
                  <a:pt x="0" y="0"/>
                </a:cubicBezTo>
                <a:close/>
              </a:path>
              <a:path w="2596212" h="1758732" stroke="0" extrusionOk="0">
                <a:moveTo>
                  <a:pt x="0" y="0"/>
                </a:moveTo>
                <a:cubicBezTo>
                  <a:pt x="591129" y="115273"/>
                  <a:pt x="1778306" y="166324"/>
                  <a:pt x="2596212" y="0"/>
                </a:cubicBezTo>
                <a:cubicBezTo>
                  <a:pt x="2724382" y="555031"/>
                  <a:pt x="2486822" y="1030144"/>
                  <a:pt x="2596212" y="1758732"/>
                </a:cubicBezTo>
                <a:cubicBezTo>
                  <a:pt x="1932498" y="1920904"/>
                  <a:pt x="1295163" y="1919579"/>
                  <a:pt x="0" y="1758732"/>
                </a:cubicBezTo>
                <a:cubicBezTo>
                  <a:pt x="-92336" y="1058841"/>
                  <a:pt x="-146244" y="371779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75314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A: _Halı büyük mü?_?</a:t>
            </a:r>
          </a:p>
          <a:p>
            <a:pPr marL="0" indent="0">
              <a:buNone/>
            </a:pPr>
            <a:r>
              <a:rPr lang="tr-TR" sz="1800" dirty="0"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B: __Evet, halı çok büyük._</a:t>
            </a: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tr-TR" sz="18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DAE0648-C86E-40A1-BAE2-8CDA3B52F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3440" y="171933"/>
            <a:ext cx="2095295" cy="216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966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3D67C-073A-4F10-B36D-BB05E421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397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tr-TR" dirty="0"/>
              <a:t>Sever misin?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4EA0A-9709-4BBC-ACA4-BCCE2188B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322" y="1028597"/>
            <a:ext cx="10515600" cy="534845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tr-TR" b="1" u="sng" dirty="0"/>
              <a:t>Havuç</a:t>
            </a:r>
            <a:r>
              <a:rPr lang="tr-TR" dirty="0"/>
              <a:t> 	sever misin? </a:t>
            </a:r>
            <a:r>
              <a:rPr lang="tr-TR" sz="2000" dirty="0"/>
              <a:t>(Do </a:t>
            </a:r>
            <a:r>
              <a:rPr lang="tr-TR" sz="2000" dirty="0" err="1"/>
              <a:t>you</a:t>
            </a:r>
            <a:r>
              <a:rPr lang="tr-TR" sz="2000" dirty="0"/>
              <a:t> </a:t>
            </a:r>
            <a:r>
              <a:rPr lang="tr-TR" sz="2000" dirty="0" err="1"/>
              <a:t>like</a:t>
            </a:r>
            <a:r>
              <a:rPr lang="tr-TR" sz="2000" dirty="0"/>
              <a:t> </a:t>
            </a:r>
            <a:r>
              <a:rPr lang="tr-TR" sz="2000" dirty="0" err="1"/>
              <a:t>carrots</a:t>
            </a:r>
            <a:r>
              <a:rPr lang="tr-TR" sz="2000" dirty="0"/>
              <a:t>?) 	</a:t>
            </a:r>
            <a:r>
              <a:rPr lang="tr-TR" dirty="0"/>
              <a:t>B: Evet severim.</a:t>
            </a:r>
          </a:p>
          <a:p>
            <a:r>
              <a:rPr lang="tr-TR" b="1" u="sng" dirty="0"/>
              <a:t>Buzdolabı</a:t>
            </a:r>
            <a:r>
              <a:rPr lang="tr-TR" dirty="0"/>
              <a:t> sever misin?				B: Evet çok severim.</a:t>
            </a:r>
          </a:p>
          <a:p>
            <a:r>
              <a:rPr lang="tr-TR" b="1" u="sng" dirty="0"/>
              <a:t>Kalem</a:t>
            </a:r>
            <a:r>
              <a:rPr lang="tr-TR" dirty="0"/>
              <a:t> 	sever misin?				B: Evet, severim.</a:t>
            </a:r>
          </a:p>
          <a:p>
            <a:r>
              <a:rPr lang="tr-TR" b="1" u="sng" dirty="0"/>
              <a:t>Zehir</a:t>
            </a:r>
            <a:r>
              <a:rPr lang="tr-TR" dirty="0"/>
              <a:t> 	sever misin?				B: Yok sevmem.</a:t>
            </a:r>
          </a:p>
          <a:p>
            <a:r>
              <a:rPr lang="tr-TR" b="1" u="sng" dirty="0"/>
              <a:t>Harita</a:t>
            </a:r>
            <a:r>
              <a:rPr lang="tr-TR" dirty="0"/>
              <a:t>	sever misin?				B: Evet, severim.</a:t>
            </a:r>
          </a:p>
          <a:p>
            <a:r>
              <a:rPr lang="tr-TR" b="1" u="sng" dirty="0"/>
              <a:t>Lahmacun</a:t>
            </a:r>
            <a:r>
              <a:rPr lang="tr-TR" dirty="0"/>
              <a:t> 	sever misin?				B: Hayır, sevmem. </a:t>
            </a:r>
          </a:p>
          <a:p>
            <a:r>
              <a:rPr lang="tr-TR" b="1" u="sng" dirty="0"/>
              <a:t>Elma</a:t>
            </a:r>
            <a:r>
              <a:rPr lang="tr-TR" dirty="0"/>
              <a:t>	sever misin?				B: </a:t>
            </a:r>
          </a:p>
          <a:p>
            <a:r>
              <a:rPr lang="tr-TR" b="1" u="sng" dirty="0"/>
              <a:t>Domates</a:t>
            </a:r>
            <a:r>
              <a:rPr lang="tr-TR" dirty="0"/>
              <a:t> 	sever misin?</a:t>
            </a:r>
          </a:p>
          <a:p>
            <a:r>
              <a:rPr lang="tr-TR" b="1" u="sng" dirty="0"/>
              <a:t>Domuz</a:t>
            </a:r>
            <a:r>
              <a:rPr lang="tr-TR" dirty="0"/>
              <a:t> 	sever misin?</a:t>
            </a:r>
          </a:p>
          <a:p>
            <a:r>
              <a:rPr lang="tr-TR" b="1" u="sng" dirty="0"/>
              <a:t>Mehtap</a:t>
            </a:r>
            <a:r>
              <a:rPr lang="tr-TR" dirty="0"/>
              <a:t>	sever misin? (Do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moon</a:t>
            </a:r>
            <a:r>
              <a:rPr lang="tr-TR" dirty="0"/>
              <a:t> </a:t>
            </a:r>
            <a:r>
              <a:rPr lang="tr-TR" dirty="0" err="1"/>
              <a:t>light</a:t>
            </a:r>
            <a:r>
              <a:rPr lang="tr-TR" dirty="0"/>
              <a:t>?)</a:t>
            </a:r>
          </a:p>
          <a:p>
            <a:r>
              <a:rPr lang="tr-TR" b="1" u="sng" dirty="0"/>
              <a:t>Kedi</a:t>
            </a:r>
            <a:r>
              <a:rPr lang="tr-TR" dirty="0"/>
              <a:t> 	sever misin?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pic>
        <p:nvPicPr>
          <p:cNvPr id="3074" name="Picture 2" descr="Easy Lahmacun Recipe, How to Make Lahmacun Recipe at Home?">
            <a:extLst>
              <a:ext uri="{FF2B5EF4-FFF2-40B4-BE49-F238E27FC236}">
                <a16:creationId xmlns:a16="http://schemas.microsoft.com/office/drawing/2014/main" id="{A07A8CBA-DC86-42A5-88AF-C65640E5B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824" y="4942070"/>
            <a:ext cx="2668669" cy="177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50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55473-4957-4987-9B1D-9F50DC653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970" y="0"/>
            <a:ext cx="4143053" cy="6472555"/>
          </a:xfrm>
        </p:spPr>
        <p:txBody>
          <a:bodyPr>
            <a:noAutofit/>
          </a:bodyPr>
          <a:lstStyle/>
          <a:p>
            <a:pPr marL="0" lvl="0" indent="-342900" rtl="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aber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news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afta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week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alk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public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apis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prison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ava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air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/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weather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avasız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airless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ece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spelling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elal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halal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/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lawful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elva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halva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emşire</a:t>
            </a:r>
            <a:r>
              <a:rPr lang="tr-T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nurse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tr-TR" sz="2400" b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H</a:t>
            </a:r>
            <a:r>
              <a:rPr lang="tr-TR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uzurlu</a:t>
            </a:r>
            <a:r>
              <a:rPr lang="tr-TR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:peaceful</a:t>
            </a:r>
            <a:endParaRPr lang="en-US" sz="24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>
              <a:lnSpc>
                <a:spcPct val="100000"/>
              </a:lnSpc>
            </a:pPr>
            <a:endParaRPr lang="tr-TR" sz="2400" dirty="0"/>
          </a:p>
          <a:p>
            <a:pPr marL="0">
              <a:lnSpc>
                <a:spcPct val="100000"/>
              </a:lnSpc>
            </a:pP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30F7C4-A541-456C-B971-A1C02AE18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494" y="-1"/>
            <a:ext cx="2880500" cy="191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38421B7-EA5C-4E5A-B7F4-2CC4DC5A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415" y="1918446"/>
            <a:ext cx="3332681" cy="221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ople sitting on stadium">
            <a:extLst>
              <a:ext uri="{FF2B5EF4-FFF2-40B4-BE49-F238E27FC236}">
                <a16:creationId xmlns:a16="http://schemas.microsoft.com/office/drawing/2014/main" id="{771EB435-91A4-4AD1-83FD-56DC856D0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547" y="4537580"/>
            <a:ext cx="2901012" cy="19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608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ight luz GIF by Flo Meije">
            <a:extLst>
              <a:ext uri="{FF2B5EF4-FFF2-40B4-BE49-F238E27FC236}">
                <a16:creationId xmlns:a16="http://schemas.microsoft.com/office/drawing/2014/main" id="{5F2FC955-C1C9-48B7-AF5E-5DF6AA0159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0659"/>
            <a:ext cx="2033621" cy="254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609DAE0-3E6F-402A-BE1F-130D918ACFF7}"/>
              </a:ext>
            </a:extLst>
          </p:cNvPr>
          <p:cNvSpPr txBox="1">
            <a:spLocks/>
          </p:cNvSpPr>
          <p:nvPr/>
        </p:nvSpPr>
        <p:spPr>
          <a:xfrm>
            <a:off x="121360" y="49535"/>
            <a:ext cx="1989620" cy="53720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solidFill>
                  <a:srgbClr val="FF0000"/>
                </a:solidFill>
              </a:rPr>
              <a:t>ı/I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6148" name="Picture 4" descr="boomunderground food cartoon eating 1950s GIF">
            <a:extLst>
              <a:ext uri="{FF2B5EF4-FFF2-40B4-BE49-F238E27FC236}">
                <a16:creationId xmlns:a16="http://schemas.microsoft.com/office/drawing/2014/main" id="{DDC0DF75-D0D9-4F45-8C48-1AF20E19C0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195" y="241011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BC9C365-EFEB-49DF-9373-F63B871590D4}"/>
              </a:ext>
            </a:extLst>
          </p:cNvPr>
          <p:cNvSpPr txBox="1">
            <a:spLocks/>
          </p:cNvSpPr>
          <p:nvPr/>
        </p:nvSpPr>
        <p:spPr>
          <a:xfrm>
            <a:off x="2697908" y="1439558"/>
            <a:ext cx="2759787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  <a:highlight>
                  <a:srgbClr val="FFFF00"/>
                </a:highlight>
              </a:rPr>
              <a:t>ı</a:t>
            </a:r>
            <a:r>
              <a:rPr lang="tr-TR" sz="4800" dirty="0">
                <a:highlight>
                  <a:srgbClr val="FFFF00"/>
                </a:highlight>
              </a:rPr>
              <a:t>s</a:t>
            </a:r>
            <a:r>
              <a:rPr lang="tr-TR" sz="4800" dirty="0">
                <a:highlight>
                  <a:srgbClr val="00FFFF"/>
                </a:highlight>
              </a:rPr>
              <a:t>pa</a:t>
            </a:r>
            <a:r>
              <a:rPr lang="tr-TR" sz="4800" dirty="0">
                <a:highlight>
                  <a:srgbClr val="C0C0C0"/>
                </a:highlight>
              </a:rPr>
              <a:t>nak</a:t>
            </a:r>
            <a:endParaRPr lang="en-US" sz="4800" dirty="0">
              <a:highlight>
                <a:srgbClr val="C0C0C0"/>
              </a:highlight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B7AC54F-61B5-406A-B0F5-2E2EE11660C1}"/>
              </a:ext>
            </a:extLst>
          </p:cNvPr>
          <p:cNvSpPr txBox="1">
            <a:spLocks/>
          </p:cNvSpPr>
          <p:nvPr/>
        </p:nvSpPr>
        <p:spPr>
          <a:xfrm>
            <a:off x="625729" y="1108584"/>
            <a:ext cx="2212064" cy="86818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4800" dirty="0">
              <a:solidFill>
                <a:srgbClr val="FF0000"/>
              </a:solidFill>
            </a:endParaRPr>
          </a:p>
          <a:p>
            <a:r>
              <a:rPr lang="tr-TR" sz="4800" dirty="0">
                <a:solidFill>
                  <a:srgbClr val="FF0000"/>
                </a:solidFill>
              </a:rPr>
              <a:t>I</a:t>
            </a:r>
            <a:r>
              <a:rPr lang="tr-TR" sz="4800" dirty="0"/>
              <a:t>şık</a:t>
            </a:r>
          </a:p>
          <a:p>
            <a:endParaRPr lang="en-US" sz="4800" dirty="0"/>
          </a:p>
        </p:txBody>
      </p:sp>
      <p:pic>
        <p:nvPicPr>
          <p:cNvPr id="6150" name="Picture 6" descr="jennifer lawrence whistle GIF">
            <a:extLst>
              <a:ext uri="{FF2B5EF4-FFF2-40B4-BE49-F238E27FC236}">
                <a16:creationId xmlns:a16="http://schemas.microsoft.com/office/drawing/2014/main" id="{685F4E75-2C9F-4240-BFFD-72E9AA088F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269" y="2383095"/>
            <a:ext cx="2333625" cy="236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E9215D-2E18-430B-B698-B68D98CC6D00}"/>
              </a:ext>
            </a:extLst>
          </p:cNvPr>
          <p:cNvSpPr txBox="1">
            <a:spLocks/>
          </p:cNvSpPr>
          <p:nvPr/>
        </p:nvSpPr>
        <p:spPr>
          <a:xfrm>
            <a:off x="6149980" y="1439558"/>
            <a:ext cx="2759787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  <a:highlight>
                  <a:srgbClr val="FFFF00"/>
                </a:highlight>
              </a:rPr>
              <a:t>ı</a:t>
            </a:r>
            <a:r>
              <a:rPr lang="tr-TR" sz="4800" dirty="0">
                <a:highlight>
                  <a:srgbClr val="FFFF00"/>
                </a:highlight>
              </a:rPr>
              <a:t>s</a:t>
            </a:r>
            <a:r>
              <a:rPr lang="tr-TR" sz="4800" dirty="0"/>
              <a:t>lık</a:t>
            </a:r>
            <a:endParaRPr lang="en-US" sz="4800" dirty="0"/>
          </a:p>
        </p:txBody>
      </p:sp>
      <p:pic>
        <p:nvPicPr>
          <p:cNvPr id="6152" name="Picture 8" descr="river salmon GIF">
            <a:extLst>
              <a:ext uri="{FF2B5EF4-FFF2-40B4-BE49-F238E27FC236}">
                <a16:creationId xmlns:a16="http://schemas.microsoft.com/office/drawing/2014/main" id="{D4D74D91-2F56-454C-8AF5-3E8F6EC906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626" y="2383095"/>
            <a:ext cx="1816489" cy="236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F1F585A-16E2-4F7D-A7F6-3EFF82B7E6E3}"/>
              </a:ext>
            </a:extLst>
          </p:cNvPr>
          <p:cNvSpPr txBox="1">
            <a:spLocks/>
          </p:cNvSpPr>
          <p:nvPr/>
        </p:nvSpPr>
        <p:spPr>
          <a:xfrm>
            <a:off x="9283626" y="1542675"/>
            <a:ext cx="2759787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  <a:highlight>
                  <a:srgbClr val="FFFF00"/>
                </a:highlight>
              </a:rPr>
              <a:t>ı</a:t>
            </a:r>
            <a:r>
              <a:rPr lang="tr-TR" sz="4800" dirty="0">
                <a:highlight>
                  <a:srgbClr val="FFFF00"/>
                </a:highlight>
              </a:rPr>
              <a:t>r</a:t>
            </a:r>
            <a:r>
              <a:rPr lang="tr-TR" sz="4800" dirty="0">
                <a:highlight>
                  <a:srgbClr val="00FFFF"/>
                </a:highlight>
              </a:rPr>
              <a:t>mak</a:t>
            </a:r>
            <a:endParaRPr lang="en-US" sz="48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71715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ight luz GIF by Flo Meije">
            <a:extLst>
              <a:ext uri="{FF2B5EF4-FFF2-40B4-BE49-F238E27FC236}">
                <a16:creationId xmlns:a16="http://schemas.microsoft.com/office/drawing/2014/main" id="{5F2FC955-C1C9-48B7-AF5E-5DF6AA0159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9" y="1815396"/>
            <a:ext cx="2033621" cy="254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609DAE0-3E6F-402A-BE1F-130D918ACFF7}"/>
              </a:ext>
            </a:extLst>
          </p:cNvPr>
          <p:cNvSpPr txBox="1">
            <a:spLocks/>
          </p:cNvSpPr>
          <p:nvPr/>
        </p:nvSpPr>
        <p:spPr>
          <a:xfrm>
            <a:off x="121360" y="49535"/>
            <a:ext cx="1989620" cy="53720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solidFill>
                  <a:srgbClr val="FF0000"/>
                </a:solidFill>
              </a:rPr>
              <a:t>ı/I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6148" name="Picture 4" descr="boomunderground food cartoon eating 1950s GIF">
            <a:extLst>
              <a:ext uri="{FF2B5EF4-FFF2-40B4-BE49-F238E27FC236}">
                <a16:creationId xmlns:a16="http://schemas.microsoft.com/office/drawing/2014/main" id="{DDC0DF75-D0D9-4F45-8C48-1AF20E19C0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146" y="191891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BC9C365-EFEB-49DF-9373-F63B871590D4}"/>
              </a:ext>
            </a:extLst>
          </p:cNvPr>
          <p:cNvSpPr txBox="1">
            <a:spLocks/>
          </p:cNvSpPr>
          <p:nvPr/>
        </p:nvSpPr>
        <p:spPr>
          <a:xfrm>
            <a:off x="3238350" y="1163111"/>
            <a:ext cx="2759787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  <a:highlight>
                  <a:srgbClr val="FFFF00"/>
                </a:highlight>
              </a:rPr>
              <a:t>ı</a:t>
            </a:r>
            <a:r>
              <a:rPr lang="tr-TR" sz="4800" dirty="0">
                <a:highlight>
                  <a:srgbClr val="FFFF00"/>
                </a:highlight>
              </a:rPr>
              <a:t>s</a:t>
            </a:r>
            <a:r>
              <a:rPr lang="tr-TR" sz="4800" dirty="0">
                <a:highlight>
                  <a:srgbClr val="00FFFF"/>
                </a:highlight>
              </a:rPr>
              <a:t>pa</a:t>
            </a:r>
            <a:r>
              <a:rPr lang="tr-TR" sz="4800" dirty="0">
                <a:highlight>
                  <a:srgbClr val="C0C0C0"/>
                </a:highlight>
              </a:rPr>
              <a:t>nak</a:t>
            </a:r>
            <a:endParaRPr lang="en-US" sz="4800" dirty="0">
              <a:highlight>
                <a:srgbClr val="C0C0C0"/>
              </a:highlight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B7AC54F-61B5-406A-B0F5-2E2EE11660C1}"/>
              </a:ext>
            </a:extLst>
          </p:cNvPr>
          <p:cNvSpPr txBox="1">
            <a:spLocks/>
          </p:cNvSpPr>
          <p:nvPr/>
        </p:nvSpPr>
        <p:spPr>
          <a:xfrm>
            <a:off x="625729" y="1108584"/>
            <a:ext cx="2212064" cy="86818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4800" dirty="0">
              <a:solidFill>
                <a:srgbClr val="FF0000"/>
              </a:solidFill>
            </a:endParaRPr>
          </a:p>
          <a:p>
            <a:r>
              <a:rPr lang="tr-TR" sz="4800" dirty="0">
                <a:solidFill>
                  <a:srgbClr val="FF0000"/>
                </a:solidFill>
              </a:rPr>
              <a:t>I</a:t>
            </a:r>
            <a:r>
              <a:rPr lang="tr-TR" sz="4800" dirty="0"/>
              <a:t>şık</a:t>
            </a:r>
          </a:p>
          <a:p>
            <a:endParaRPr lang="en-US" sz="4800" dirty="0"/>
          </a:p>
        </p:txBody>
      </p:sp>
      <p:pic>
        <p:nvPicPr>
          <p:cNvPr id="6150" name="Picture 6" descr="jennifer lawrence whistle GIF">
            <a:extLst>
              <a:ext uri="{FF2B5EF4-FFF2-40B4-BE49-F238E27FC236}">
                <a16:creationId xmlns:a16="http://schemas.microsoft.com/office/drawing/2014/main" id="{685F4E75-2C9F-4240-BFFD-72E9AA088F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70" y="1901614"/>
            <a:ext cx="2333625" cy="236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E9215D-2E18-430B-B698-B68D98CC6D00}"/>
              </a:ext>
            </a:extLst>
          </p:cNvPr>
          <p:cNvSpPr txBox="1">
            <a:spLocks/>
          </p:cNvSpPr>
          <p:nvPr/>
        </p:nvSpPr>
        <p:spPr>
          <a:xfrm>
            <a:off x="6398694" y="1163111"/>
            <a:ext cx="2759787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  <a:highlight>
                  <a:srgbClr val="FFFF00"/>
                </a:highlight>
              </a:rPr>
              <a:t>ı</a:t>
            </a:r>
            <a:r>
              <a:rPr lang="tr-TR" sz="4800" dirty="0">
                <a:highlight>
                  <a:srgbClr val="FFFF00"/>
                </a:highlight>
              </a:rPr>
              <a:t>s</a:t>
            </a:r>
            <a:r>
              <a:rPr lang="tr-TR" sz="4800" dirty="0"/>
              <a:t>lık</a:t>
            </a:r>
            <a:endParaRPr lang="en-US" sz="4800" dirty="0"/>
          </a:p>
        </p:txBody>
      </p:sp>
      <p:pic>
        <p:nvPicPr>
          <p:cNvPr id="6152" name="Picture 8" descr="river salmon GIF">
            <a:extLst>
              <a:ext uri="{FF2B5EF4-FFF2-40B4-BE49-F238E27FC236}">
                <a16:creationId xmlns:a16="http://schemas.microsoft.com/office/drawing/2014/main" id="{D4D74D91-2F56-454C-8AF5-3E8F6EC906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195" y="1901614"/>
            <a:ext cx="1816489" cy="254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F1F585A-16E2-4F7D-A7F6-3EFF82B7E6E3}"/>
              </a:ext>
            </a:extLst>
          </p:cNvPr>
          <p:cNvSpPr txBox="1">
            <a:spLocks/>
          </p:cNvSpPr>
          <p:nvPr/>
        </p:nvSpPr>
        <p:spPr>
          <a:xfrm>
            <a:off x="9097195" y="1108584"/>
            <a:ext cx="2759787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  <a:highlight>
                  <a:srgbClr val="FFFF00"/>
                </a:highlight>
              </a:rPr>
              <a:t>ı</a:t>
            </a:r>
            <a:r>
              <a:rPr lang="tr-TR" sz="4800" dirty="0">
                <a:highlight>
                  <a:srgbClr val="FFFF00"/>
                </a:highlight>
              </a:rPr>
              <a:t>r</a:t>
            </a:r>
            <a:r>
              <a:rPr lang="tr-TR" sz="4800" dirty="0">
                <a:highlight>
                  <a:srgbClr val="00FFFF"/>
                </a:highlight>
              </a:rPr>
              <a:t>mak</a:t>
            </a:r>
            <a:endParaRPr lang="en-US" sz="4800" dirty="0">
              <a:highlight>
                <a:srgbClr val="00FFFF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070443-41D3-4142-8E2A-B77E2B185FF3}"/>
              </a:ext>
            </a:extLst>
          </p:cNvPr>
          <p:cNvSpPr txBox="1"/>
          <p:nvPr/>
        </p:nvSpPr>
        <p:spPr>
          <a:xfrm>
            <a:off x="8957160" y="4535813"/>
            <a:ext cx="2946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Bu ırmak çok güzel. </a:t>
            </a:r>
          </a:p>
          <a:p>
            <a:r>
              <a:rPr lang="tr-TR" sz="1400" dirty="0"/>
              <a:t>(</a:t>
            </a:r>
            <a:r>
              <a:rPr lang="tr-TR" sz="1400" dirty="0" err="1"/>
              <a:t>This</a:t>
            </a:r>
            <a:r>
              <a:rPr lang="tr-TR" sz="1400" dirty="0"/>
              <a:t> </a:t>
            </a:r>
            <a:r>
              <a:rPr lang="tr-TR" sz="1400" dirty="0" err="1"/>
              <a:t>river</a:t>
            </a:r>
            <a:r>
              <a:rPr lang="tr-TR" sz="1400" dirty="0"/>
              <a:t> is </a:t>
            </a:r>
            <a:r>
              <a:rPr lang="tr-TR" sz="1400" dirty="0" err="1"/>
              <a:t>very</a:t>
            </a:r>
            <a:r>
              <a:rPr lang="tr-TR" sz="1400" dirty="0"/>
              <a:t> </a:t>
            </a:r>
            <a:r>
              <a:rPr lang="tr-TR" sz="1400" dirty="0" err="1"/>
              <a:t>beautiful</a:t>
            </a:r>
            <a:r>
              <a:rPr lang="tr-TR" sz="1400" dirty="0"/>
              <a:t>.) 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DE5A2F-B0B4-429E-9EA3-E7A13DC5DF0B}"/>
              </a:ext>
            </a:extLst>
          </p:cNvPr>
          <p:cNvSpPr txBox="1"/>
          <p:nvPr/>
        </p:nvSpPr>
        <p:spPr>
          <a:xfrm>
            <a:off x="298253" y="4136701"/>
            <a:ext cx="375580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Bu bir sarı ışık. </a:t>
            </a:r>
          </a:p>
          <a:p>
            <a:r>
              <a:rPr lang="tr-TR" sz="1600" dirty="0"/>
              <a:t>(</a:t>
            </a:r>
            <a:r>
              <a:rPr lang="tr-TR" sz="1400" dirty="0" err="1"/>
              <a:t>This</a:t>
            </a:r>
            <a:r>
              <a:rPr lang="tr-TR" sz="1400" dirty="0"/>
              <a:t> is</a:t>
            </a:r>
            <a:r>
              <a:rPr lang="tr-TR" sz="1400" dirty="0">
                <a:highlight>
                  <a:srgbClr val="FFFF00"/>
                </a:highlight>
              </a:rPr>
              <a:t> a </a:t>
            </a:r>
            <a:r>
              <a:rPr lang="tr-TR" sz="1400" dirty="0" err="1"/>
              <a:t>yellow</a:t>
            </a:r>
            <a:r>
              <a:rPr lang="tr-TR" sz="1400" dirty="0"/>
              <a:t> </a:t>
            </a:r>
            <a:r>
              <a:rPr lang="tr-TR" sz="1400" dirty="0" err="1"/>
              <a:t>light</a:t>
            </a:r>
            <a:r>
              <a:rPr lang="tr-TR" sz="1400" dirty="0"/>
              <a:t>.) 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466D9-54A8-4EC1-9DF5-76DD51EFA61D}"/>
              </a:ext>
            </a:extLst>
          </p:cNvPr>
          <p:cNvSpPr txBox="1"/>
          <p:nvPr/>
        </p:nvSpPr>
        <p:spPr>
          <a:xfrm>
            <a:off x="2949185" y="4228037"/>
            <a:ext cx="2946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Ben ıspanağı çok seviyorum. </a:t>
            </a:r>
          </a:p>
          <a:p>
            <a:r>
              <a:rPr lang="tr-TR" sz="1400" dirty="0"/>
              <a:t>(I </a:t>
            </a:r>
            <a:r>
              <a:rPr lang="tr-TR" sz="1400" dirty="0" err="1"/>
              <a:t>love</a:t>
            </a:r>
            <a:r>
              <a:rPr lang="tr-TR" sz="1400" dirty="0"/>
              <a:t> </a:t>
            </a:r>
            <a:r>
              <a:rPr lang="tr-TR" sz="1400" dirty="0" err="1"/>
              <a:t>spanich</a:t>
            </a:r>
            <a:r>
              <a:rPr lang="tr-TR" sz="1400" dirty="0"/>
              <a:t> </a:t>
            </a:r>
            <a:r>
              <a:rPr lang="tr-TR" sz="1400" dirty="0" err="1"/>
              <a:t>very</a:t>
            </a:r>
            <a:r>
              <a:rPr lang="tr-TR" sz="1400" dirty="0"/>
              <a:t> </a:t>
            </a:r>
            <a:r>
              <a:rPr lang="tr-TR" sz="1400" dirty="0" err="1"/>
              <a:t>much</a:t>
            </a:r>
            <a:r>
              <a:rPr lang="tr-TR" sz="1400" dirty="0"/>
              <a:t>.) </a:t>
            </a:r>
          </a:p>
        </p:txBody>
      </p:sp>
    </p:spTree>
    <p:extLst>
      <p:ext uri="{BB962C8B-B14F-4D97-AF65-F5344CB8AC3E}">
        <p14:creationId xmlns:p14="http://schemas.microsoft.com/office/powerpoint/2010/main" val="352760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E0094-6DB0-F78C-342E-6EF8EAE01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22031" y="547688"/>
            <a:ext cx="11769969" cy="6310312"/>
          </a:xfrm>
        </p:spPr>
        <p:txBody>
          <a:bodyPr vert="horz">
            <a:normAutofit fontScale="25000" lnSpcReduction="20000"/>
          </a:bodyPr>
          <a:lstStyle/>
          <a:p>
            <a:r>
              <a:rPr lang="tr-TR" sz="16000" dirty="0">
                <a:solidFill>
                  <a:srgbClr val="FF0000"/>
                </a:solidFill>
              </a:rPr>
              <a:t>Kırmızı</a:t>
            </a:r>
            <a:r>
              <a:rPr lang="tr-TR" sz="16000" dirty="0"/>
              <a:t>: 	</a:t>
            </a:r>
            <a:r>
              <a:rPr lang="tr-TR" sz="16000" dirty="0" err="1"/>
              <a:t>red</a:t>
            </a:r>
            <a:endParaRPr lang="tr-TR" sz="16000" dirty="0"/>
          </a:p>
          <a:p>
            <a:r>
              <a:rPr lang="tr-TR" sz="16000" dirty="0">
                <a:solidFill>
                  <a:srgbClr val="0070C0"/>
                </a:solidFill>
              </a:rPr>
              <a:t>Mavi</a:t>
            </a:r>
            <a:r>
              <a:rPr lang="tr-TR" sz="16000" dirty="0"/>
              <a:t>: 		</a:t>
            </a:r>
            <a:r>
              <a:rPr lang="tr-TR" sz="16000" dirty="0" err="1"/>
              <a:t>blue</a:t>
            </a:r>
            <a:endParaRPr lang="tr-TR" sz="16000" dirty="0"/>
          </a:p>
          <a:p>
            <a:r>
              <a:rPr lang="tr-TR" sz="16000" dirty="0">
                <a:highlight>
                  <a:srgbClr val="FFFF00"/>
                </a:highlight>
              </a:rPr>
              <a:t>SARI		</a:t>
            </a:r>
            <a:r>
              <a:rPr lang="tr-TR" sz="16000" dirty="0" err="1">
                <a:highlight>
                  <a:srgbClr val="FFFF00"/>
                </a:highlight>
              </a:rPr>
              <a:t>yellow</a:t>
            </a:r>
            <a:endParaRPr lang="tr-TR" sz="16000" dirty="0">
              <a:highlight>
                <a:srgbClr val="FFFF00"/>
              </a:highlight>
            </a:endParaRPr>
          </a:p>
          <a:p>
            <a:r>
              <a:rPr lang="tr-TR" sz="16000" dirty="0">
                <a:solidFill>
                  <a:srgbClr val="0070C0"/>
                </a:solidFill>
                <a:highlight>
                  <a:srgbClr val="00FF00"/>
                </a:highlight>
              </a:rPr>
              <a:t>Yeşil</a:t>
            </a:r>
            <a:r>
              <a:rPr lang="tr-TR" sz="16000" dirty="0"/>
              <a:t>:		</a:t>
            </a:r>
            <a:r>
              <a:rPr lang="tr-TR" sz="16000" dirty="0" err="1"/>
              <a:t>green</a:t>
            </a:r>
            <a:endParaRPr lang="tr-TR" sz="16000" dirty="0"/>
          </a:p>
          <a:p>
            <a:r>
              <a:rPr lang="tr-TR" sz="16000" dirty="0">
                <a:solidFill>
                  <a:srgbClr val="7030A0"/>
                </a:solidFill>
              </a:rPr>
              <a:t>Mor</a:t>
            </a:r>
            <a:r>
              <a:rPr lang="tr-TR" sz="16000" dirty="0"/>
              <a:t>:   		</a:t>
            </a:r>
            <a:r>
              <a:rPr lang="tr-TR" sz="16000" dirty="0" err="1"/>
              <a:t>purple</a:t>
            </a:r>
            <a:endParaRPr lang="tr-TR" sz="16000" dirty="0"/>
          </a:p>
          <a:p>
            <a:r>
              <a:rPr lang="tr-TR" sz="16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Turuncu: 	</a:t>
            </a:r>
            <a:r>
              <a:rPr lang="tr-TR" sz="16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orange</a:t>
            </a:r>
            <a:endParaRPr lang="tr-TR" sz="16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tr-TR" sz="16000" dirty="0">
                <a:solidFill>
                  <a:schemeClr val="bg1"/>
                </a:solidFill>
                <a:highlight>
                  <a:srgbClr val="FF00FF"/>
                </a:highlight>
              </a:rPr>
              <a:t>Pembe</a:t>
            </a:r>
            <a:r>
              <a:rPr lang="tr-TR" sz="16000" dirty="0"/>
              <a:t>: 	</a:t>
            </a:r>
            <a:r>
              <a:rPr lang="tr-TR" sz="16000" dirty="0" err="1"/>
              <a:t>pink</a:t>
            </a:r>
            <a:endParaRPr lang="tr-TR" sz="16000" dirty="0"/>
          </a:p>
          <a:p>
            <a:endParaRPr lang="tr-TR" sz="16000" b="1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r>
              <a:rPr lang="tr-TR" sz="16000" b="1" dirty="0">
                <a:solidFill>
                  <a:schemeClr val="bg1"/>
                </a:solidFill>
                <a:highlight>
                  <a:srgbClr val="000000"/>
                </a:highlight>
              </a:rPr>
              <a:t>Siyah</a:t>
            </a:r>
            <a:r>
              <a:rPr lang="tr-TR" sz="16000" dirty="0">
                <a:solidFill>
                  <a:schemeClr val="bg1"/>
                </a:solidFill>
                <a:highlight>
                  <a:srgbClr val="000000"/>
                </a:highlight>
              </a:rPr>
              <a:t>:		</a:t>
            </a:r>
            <a:r>
              <a:rPr lang="tr-TR" sz="16000" dirty="0" err="1">
                <a:solidFill>
                  <a:schemeClr val="bg1"/>
                </a:solidFill>
                <a:highlight>
                  <a:srgbClr val="000000"/>
                </a:highlight>
              </a:rPr>
              <a:t>black</a:t>
            </a:r>
            <a:endParaRPr lang="tr-TR" sz="160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r>
              <a:rPr lang="tr-TR" sz="16000" dirty="0">
                <a:solidFill>
                  <a:schemeClr val="bg1"/>
                </a:solidFill>
                <a:highlight>
                  <a:srgbClr val="800000"/>
                </a:highlight>
              </a:rPr>
              <a:t>kahverengi</a:t>
            </a:r>
            <a:endParaRPr lang="tr-TR" sz="16000" dirty="0">
              <a:highlight>
                <a:srgbClr val="800000"/>
              </a:highlight>
            </a:endParaRPr>
          </a:p>
          <a:p>
            <a:endParaRPr lang="tr-TR" sz="160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endParaRPr lang="tr-TR" sz="40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endParaRPr lang="tr-TR" sz="40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r>
              <a:rPr lang="tr-TR" dirty="0">
                <a:solidFill>
                  <a:schemeClr val="bg1"/>
                </a:solidFill>
              </a:rPr>
              <a:t>Beyaz: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194" name="Picture 2" descr="Renklerin Bilmediğimiz Gizli Özellikleri">
            <a:extLst>
              <a:ext uri="{FF2B5EF4-FFF2-40B4-BE49-F238E27FC236}">
                <a16:creationId xmlns:a16="http://schemas.microsoft.com/office/drawing/2014/main" id="{DF37824A-158D-653B-483F-20E2CC1E3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566" y="169068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15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Oval 11274">
            <a:extLst>
              <a:ext uri="{FF2B5EF4-FFF2-40B4-BE49-F238E27FC236}">
                <a16:creationId xmlns:a16="http://schemas.microsoft.com/office/drawing/2014/main" id="{0C45045A-6083-4B3E-956A-675823375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44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68" name="Picture 4" descr="Kız mavi gökyüzü çim Kırmızı elma yiyor. | Stok fotoğrafçılık ©Paha_L |  Telifsiz resim #7427354">
            <a:extLst>
              <a:ext uri="{FF2B5EF4-FFF2-40B4-BE49-F238E27FC236}">
                <a16:creationId xmlns:a16="http://schemas.microsoft.com/office/drawing/2014/main" id="{E939DC0D-F7E6-C902-5EC2-E3ED70094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4" r="8119" b="-2"/>
          <a:stretch/>
        </p:blipFill>
        <p:spPr bwMode="auto">
          <a:xfrm>
            <a:off x="895336" y="997486"/>
            <a:ext cx="2971800" cy="2971800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7" name="Oval 11276">
            <a:extLst>
              <a:ext uri="{FF2B5EF4-FFF2-40B4-BE49-F238E27FC236}">
                <a16:creationId xmlns:a16="http://schemas.microsoft.com/office/drawing/2014/main" id="{42875DDC-0225-45F8-B745-78688F2D1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5509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66" name="Picture 2" descr="Kırmızı Elma Starking Paket 4 Kg">
            <a:extLst>
              <a:ext uri="{FF2B5EF4-FFF2-40B4-BE49-F238E27FC236}">
                <a16:creationId xmlns:a16="http://schemas.microsoft.com/office/drawing/2014/main" id="{E71DE159-B9D2-89E6-92D3-9CA5279B9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r="241"/>
          <a:stretch/>
        </p:blipFill>
        <p:spPr bwMode="auto">
          <a:xfrm>
            <a:off x="4610101" y="997486"/>
            <a:ext cx="2971800" cy="2971800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9" name="Oval 11278">
            <a:extLst>
              <a:ext uri="{FF2B5EF4-FFF2-40B4-BE49-F238E27FC236}">
                <a16:creationId xmlns:a16="http://schemas.microsoft.com/office/drawing/2014/main" id="{12617755-D451-4BAF-9B55-518297BF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0273" y="832894"/>
            <a:ext cx="3300984" cy="33009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70" name="Picture 6" descr="LAMY safari Fountain Pen - Steel Nib | House of Fine Writing | [Canada]">
            <a:extLst>
              <a:ext uri="{FF2B5EF4-FFF2-40B4-BE49-F238E27FC236}">
                <a16:creationId xmlns:a16="http://schemas.microsoft.com/office/drawing/2014/main" id="{F063679D-6BBE-5F6F-CDC3-2F5A9279F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24865" y="997486"/>
            <a:ext cx="2971800" cy="2971800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CEC2556-7EE0-3482-A948-70AAB27C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136" y="4133878"/>
            <a:ext cx="4679428" cy="1325563"/>
          </a:xfrm>
        </p:spPr>
        <p:txBody>
          <a:bodyPr/>
          <a:lstStyle/>
          <a:p>
            <a:r>
              <a:rPr lang="tr-TR" dirty="0"/>
              <a:t>Kırmızı elma </a:t>
            </a:r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945ED4F5-801E-2E50-C7BC-79CBF211C6EF}"/>
              </a:ext>
            </a:extLst>
          </p:cNvPr>
          <p:cNvSpPr txBox="1">
            <a:spLocks/>
          </p:cNvSpPr>
          <p:nvPr/>
        </p:nvSpPr>
        <p:spPr>
          <a:xfrm>
            <a:off x="8322170" y="4141702"/>
            <a:ext cx="46794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Kırmızı kalem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9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9393-7AB0-586A-FC12-363C9BA0D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247" y="1072246"/>
            <a:ext cx="7017474" cy="6203963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r>
              <a:rPr lang="tr-TR" sz="4800" dirty="0"/>
              <a:t>KIRMIZI</a:t>
            </a:r>
            <a:br>
              <a:rPr lang="tr-TR" sz="4800" dirty="0"/>
            </a:br>
            <a:r>
              <a:rPr lang="tr-TR" sz="4800" dirty="0"/>
              <a:t>Ben kırmız kiraz yiyorum</a:t>
            </a:r>
            <a:br>
              <a:rPr lang="tr-TR" sz="4800" dirty="0"/>
            </a:br>
            <a:br>
              <a:rPr lang="tr-TR" sz="4800" dirty="0"/>
            </a:br>
            <a:br>
              <a:rPr lang="tr-TR" sz="4800" dirty="0"/>
            </a:br>
            <a:r>
              <a:rPr lang="tr-TR" sz="4800" dirty="0"/>
              <a:t>RED:</a:t>
            </a:r>
            <a:br>
              <a:rPr lang="tr-TR" sz="4800" dirty="0"/>
            </a:br>
            <a:r>
              <a:rPr lang="tr-TR" sz="4800" i="1" dirty="0"/>
              <a:t>I am </a:t>
            </a:r>
            <a:r>
              <a:rPr lang="tr-TR" sz="4800" i="1" dirty="0" err="1"/>
              <a:t>eating</a:t>
            </a:r>
            <a:r>
              <a:rPr lang="tr-TR" sz="4800" i="1" dirty="0"/>
              <a:t> </a:t>
            </a:r>
            <a:r>
              <a:rPr lang="tr-TR" sz="4800" i="1" dirty="0" err="1"/>
              <a:t>red</a:t>
            </a:r>
            <a:r>
              <a:rPr lang="tr-TR" sz="4800" i="1" dirty="0"/>
              <a:t> </a:t>
            </a:r>
            <a:r>
              <a:rPr lang="tr-TR" sz="4800" i="1" dirty="0" err="1"/>
              <a:t>cherry</a:t>
            </a:r>
            <a:r>
              <a:rPr lang="tr-TR" sz="4800" i="1" dirty="0"/>
              <a:t>.</a:t>
            </a:r>
            <a:br>
              <a:rPr lang="tr-TR" sz="4800" i="1" dirty="0"/>
            </a:br>
            <a:br>
              <a:rPr lang="tr-TR" sz="4800" dirty="0"/>
            </a:br>
            <a:r>
              <a:rPr lang="tr-TR" sz="4800" dirty="0"/>
              <a:t> </a:t>
            </a:r>
            <a:endParaRPr lang="en-US" sz="4800" dirty="0"/>
          </a:p>
        </p:txBody>
      </p:sp>
      <p:pic>
        <p:nvPicPr>
          <p:cNvPr id="4" name="Picture 2" descr="Renklerin Bilmediğimiz Gizli Özellikleri">
            <a:extLst>
              <a:ext uri="{FF2B5EF4-FFF2-40B4-BE49-F238E27FC236}">
                <a16:creationId xmlns:a16="http://schemas.microsoft.com/office/drawing/2014/main" id="{73752D3C-D41D-FAAB-4F02-3EE3690397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100"/>
          <a:stretch/>
        </p:blipFill>
        <p:spPr bwMode="auto">
          <a:xfrm>
            <a:off x="921910" y="465243"/>
            <a:ext cx="5184540" cy="356887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927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36C0-3A34-CD25-62B3-4593DCFBD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MAVİ: blue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2456B-DE69-428D-DDCE-72E5FB994BC0}"/>
              </a:ext>
            </a:extLst>
          </p:cNvPr>
          <p:cNvSpPr txBox="1"/>
          <p:nvPr/>
        </p:nvSpPr>
        <p:spPr>
          <a:xfrm>
            <a:off x="805543" y="2871982"/>
            <a:ext cx="4558309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Mavi gökyüzü: Blue sky</a:t>
            </a:r>
          </a:p>
        </p:txBody>
      </p:sp>
      <p:sp>
        <p:nvSpPr>
          <p:cNvPr id="12302" name="Oval 12296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03" name="Freeform: Shape 12298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90" name="Picture 2" descr="İsme Özel Kutulu Metal Mavi Kalem">
            <a:extLst>
              <a:ext uri="{FF2B5EF4-FFF2-40B4-BE49-F238E27FC236}">
                <a16:creationId xmlns:a16="http://schemas.microsoft.com/office/drawing/2014/main" id="{F44296B8-B5FE-451A-93BF-1901FB814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4"/>
          <a:stretch/>
        </p:blipFill>
        <p:spPr bwMode="auto">
          <a:xfrm>
            <a:off x="5969353" y="2815228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Gökyüzü Neden Mavi? - Sarkaç">
            <a:extLst>
              <a:ext uri="{FF2B5EF4-FFF2-40B4-BE49-F238E27FC236}">
                <a16:creationId xmlns:a16="http://schemas.microsoft.com/office/drawing/2014/main" id="{4E9B8926-A37F-09BC-B43E-580B10AE9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99" b="2"/>
          <a:stretch/>
        </p:blipFill>
        <p:spPr bwMode="auto">
          <a:xfrm>
            <a:off x="8160603" y="2"/>
            <a:ext cx="4034316" cy="3486455"/>
          </a:xfrm>
          <a:custGeom>
            <a:avLst/>
            <a:gdLst/>
            <a:ahLst/>
            <a:cxnLst/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1" name="Freeform: Shape 12300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Blue texture background">
            <a:extLst>
              <a:ext uri="{FF2B5EF4-FFF2-40B4-BE49-F238E27FC236}">
                <a16:creationId xmlns:a16="http://schemas.microsoft.com/office/drawing/2014/main" id="{E3B59D18-89C2-D73E-5A6E-B07573B818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81" r="11279" b="5"/>
          <a:stretch/>
        </p:blipFill>
        <p:spPr>
          <a:xfrm>
            <a:off x="9053088" y="4197217"/>
            <a:ext cx="3138912" cy="2660795"/>
          </a:xfrm>
          <a:custGeom>
            <a:avLst/>
            <a:gdLst/>
            <a:ahLst/>
            <a:cxnLst/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8772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Yellow textile waving in the wind">
            <a:extLst>
              <a:ext uri="{FF2B5EF4-FFF2-40B4-BE49-F238E27FC236}">
                <a16:creationId xmlns:a16="http://schemas.microsoft.com/office/drawing/2014/main" id="{5EB0C4F1-49F8-58BC-FD21-4C896FC921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F00EC-A328-A630-0005-C6CD428BF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tr-TR" sz="4000" dirty="0">
                <a:highlight>
                  <a:srgbClr val="FFFF00"/>
                </a:highlight>
              </a:rPr>
              <a:t>SARI </a:t>
            </a:r>
            <a:endParaRPr lang="en-US" sz="4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918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8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4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12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32E74D-3A4B-CEAB-8F18-9F48C60E7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943" y="3154680"/>
            <a:ext cx="4273297" cy="142848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İ   HARFİ</a:t>
            </a:r>
          </a:p>
        </p:txBody>
      </p:sp>
    </p:spTree>
    <p:extLst>
      <p:ext uri="{BB962C8B-B14F-4D97-AF65-F5344CB8AC3E}">
        <p14:creationId xmlns:p14="http://schemas.microsoft.com/office/powerpoint/2010/main" val="332728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ld and silver heart pendant">
            <a:extLst>
              <a:ext uri="{FF2B5EF4-FFF2-40B4-BE49-F238E27FC236}">
                <a16:creationId xmlns:a16="http://schemas.microsoft.com/office/drawing/2014/main" id="{47BEDC93-5A53-737E-A67C-EF30B949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531" y="299732"/>
            <a:ext cx="4663377" cy="31128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ABD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FD37C85-A8FE-239E-9CE3-E25234EBE9FA}"/>
              </a:ext>
            </a:extLst>
          </p:cNvPr>
          <p:cNvSpPr txBox="1">
            <a:spLocks/>
          </p:cNvSpPr>
          <p:nvPr/>
        </p:nvSpPr>
        <p:spPr>
          <a:xfrm>
            <a:off x="3243506" y="3429000"/>
            <a:ext cx="5444602" cy="20881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A: Bu nedir?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B: ip (</a:t>
            </a:r>
            <a:r>
              <a:rPr lang="tr-TR" sz="3200" dirty="0" err="1">
                <a:highlight>
                  <a:srgbClr val="FFFF00"/>
                </a:highlight>
              </a:rPr>
              <a:t>rope</a:t>
            </a:r>
            <a:r>
              <a:rPr lang="tr-TR" sz="3200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</p:txBody>
      </p:sp>
      <p:pic>
        <p:nvPicPr>
          <p:cNvPr id="4098" name="Picture 2" descr="Wild West Cowboy GIF by Escape Hunt UK">
            <a:extLst>
              <a:ext uri="{FF2B5EF4-FFF2-40B4-BE49-F238E27FC236}">
                <a16:creationId xmlns:a16="http://schemas.microsoft.com/office/drawing/2014/main" id="{9831D4BC-39DF-01AF-1E8E-B2675B670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996" y="90363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629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ld and silver heart pendant">
            <a:extLst>
              <a:ext uri="{FF2B5EF4-FFF2-40B4-BE49-F238E27FC236}">
                <a16:creationId xmlns:a16="http://schemas.microsoft.com/office/drawing/2014/main" id="{47BEDC93-5A53-737E-A67C-EF30B949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175" y="111954"/>
            <a:ext cx="1793090" cy="119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FD37C85-A8FE-239E-9CE3-E25234EBE9FA}"/>
              </a:ext>
            </a:extLst>
          </p:cNvPr>
          <p:cNvSpPr txBox="1">
            <a:spLocks/>
          </p:cNvSpPr>
          <p:nvPr/>
        </p:nvSpPr>
        <p:spPr>
          <a:xfrm>
            <a:off x="158175" y="1420585"/>
            <a:ext cx="1181537" cy="644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İ_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4755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E0B5B8C-2A8B-EFB7-03B9-BAD0429C9BD2}"/>
              </a:ext>
            </a:extLst>
          </p:cNvPr>
          <p:cNvSpPr txBox="1">
            <a:spLocks/>
          </p:cNvSpPr>
          <p:nvPr/>
        </p:nvSpPr>
        <p:spPr>
          <a:xfrm>
            <a:off x="4676390" y="3315592"/>
            <a:ext cx="5444602" cy="1380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A: Bu nedir?  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B: </a:t>
            </a:r>
            <a:r>
              <a:rPr lang="tr-TR" sz="4000" b="1" dirty="0">
                <a:highlight>
                  <a:srgbClr val="FFFF00"/>
                </a:highlight>
              </a:rPr>
              <a:t>inek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</p:txBody>
      </p:sp>
      <p:pic>
        <p:nvPicPr>
          <p:cNvPr id="1032" name="Picture 8" descr="Transparent Cow - Stick Figure Drawing Animals, HD Png Download is free  transparent png image. To explor… | Stick figure drawing, Stick figures, Stick  figure family">
            <a:extLst>
              <a:ext uri="{FF2B5EF4-FFF2-40B4-BE49-F238E27FC236}">
                <a16:creationId xmlns:a16="http://schemas.microsoft.com/office/drawing/2014/main" id="{BA6F9EC0-F3D3-8F7A-C4CE-30DB0DE08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266" y="914400"/>
            <a:ext cx="1773633" cy="153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ilk cow GIF by Lil Dicky">
            <a:extLst>
              <a:ext uri="{FF2B5EF4-FFF2-40B4-BE49-F238E27FC236}">
                <a16:creationId xmlns:a16="http://schemas.microsoft.com/office/drawing/2014/main" id="{43413C27-16D3-D5AE-F3C7-534589BD6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63" y="714144"/>
            <a:ext cx="4078881" cy="230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941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ld and silver heart pendant">
            <a:extLst>
              <a:ext uri="{FF2B5EF4-FFF2-40B4-BE49-F238E27FC236}">
                <a16:creationId xmlns:a16="http://schemas.microsoft.com/office/drawing/2014/main" id="{47BEDC93-5A53-737E-A67C-EF30B949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183" y="523434"/>
            <a:ext cx="1793090" cy="119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FD37C85-A8FE-239E-9CE3-E25234EBE9FA}"/>
              </a:ext>
            </a:extLst>
          </p:cNvPr>
          <p:cNvSpPr txBox="1">
            <a:spLocks/>
          </p:cNvSpPr>
          <p:nvPr/>
        </p:nvSpPr>
        <p:spPr>
          <a:xfrm>
            <a:off x="368487" y="1947888"/>
            <a:ext cx="1181537" cy="644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İ_</a:t>
            </a:r>
            <a:endParaRPr lang="en-US" sz="3200" dirty="0"/>
          </a:p>
        </p:txBody>
      </p:sp>
      <p:pic>
        <p:nvPicPr>
          <p:cNvPr id="2" name="Picture 8" descr="Transparent Cow - Stick Figure Drawing Animals, HD Png Download is free  transparent png image. To explor… | Stick figure drawing, Stick figures, Stick  figure family">
            <a:extLst>
              <a:ext uri="{FF2B5EF4-FFF2-40B4-BE49-F238E27FC236}">
                <a16:creationId xmlns:a16="http://schemas.microsoft.com/office/drawing/2014/main" id="{EB968CFB-ED57-493E-6521-292F6E690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602" y="453196"/>
            <a:ext cx="1773633" cy="119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C4C8F95-28D1-07C1-3446-F633A2695337}"/>
              </a:ext>
            </a:extLst>
          </p:cNvPr>
          <p:cNvSpPr txBox="1">
            <a:spLocks/>
          </p:cNvSpPr>
          <p:nvPr/>
        </p:nvSpPr>
        <p:spPr>
          <a:xfrm>
            <a:off x="3206649" y="1947889"/>
            <a:ext cx="1181537" cy="644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err="1">
                <a:highlight>
                  <a:srgbClr val="FFFF00"/>
                </a:highlight>
              </a:rPr>
              <a:t>i_n_k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7625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lack round fruit on white background">
            <a:extLst>
              <a:ext uri="{FF2B5EF4-FFF2-40B4-BE49-F238E27FC236}">
                <a16:creationId xmlns:a16="http://schemas.microsoft.com/office/drawing/2014/main" id="{502192DD-ECBC-38BD-104B-435DFF576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7701" y="718457"/>
            <a:ext cx="2881884" cy="3125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58E5942-6C75-A9AA-C7A4-CBCF29FA77D6}"/>
              </a:ext>
            </a:extLst>
          </p:cNvPr>
          <p:cNvSpPr txBox="1">
            <a:spLocks/>
          </p:cNvSpPr>
          <p:nvPr/>
        </p:nvSpPr>
        <p:spPr>
          <a:xfrm>
            <a:off x="3994965" y="3929063"/>
            <a:ext cx="5444602" cy="20881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A: Bu nedir?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B: incir (</a:t>
            </a:r>
            <a:r>
              <a:rPr lang="tr-TR" sz="3200" dirty="0" err="1">
                <a:highlight>
                  <a:srgbClr val="FFFF00"/>
                </a:highlight>
              </a:rPr>
              <a:t>fig</a:t>
            </a:r>
            <a:r>
              <a:rPr lang="tr-TR" sz="3200" dirty="0">
                <a:highlight>
                  <a:srgbClr val="FFFF00"/>
                </a:highlight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</p:txBody>
      </p:sp>
      <p:pic>
        <p:nvPicPr>
          <p:cNvPr id="5122" name="Picture 2" descr="Fig GIF by Efecantarim">
            <a:extLst>
              <a:ext uri="{FF2B5EF4-FFF2-40B4-BE49-F238E27FC236}">
                <a16:creationId xmlns:a16="http://schemas.microsoft.com/office/drawing/2014/main" id="{2113B9E3-6414-71CB-FB04-3B30CCD18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137" y="2024063"/>
            <a:ext cx="2571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396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ld and silver heart pendant">
            <a:extLst>
              <a:ext uri="{FF2B5EF4-FFF2-40B4-BE49-F238E27FC236}">
                <a16:creationId xmlns:a16="http://schemas.microsoft.com/office/drawing/2014/main" id="{47BEDC93-5A53-737E-A67C-EF30B9490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183" y="523434"/>
            <a:ext cx="1793090" cy="119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FD37C85-A8FE-239E-9CE3-E25234EBE9FA}"/>
              </a:ext>
            </a:extLst>
          </p:cNvPr>
          <p:cNvSpPr txBox="1">
            <a:spLocks/>
          </p:cNvSpPr>
          <p:nvPr/>
        </p:nvSpPr>
        <p:spPr>
          <a:xfrm>
            <a:off x="368487" y="1947888"/>
            <a:ext cx="1181537" cy="644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İ_</a:t>
            </a:r>
            <a:endParaRPr lang="en-US" sz="3200" dirty="0"/>
          </a:p>
        </p:txBody>
      </p:sp>
      <p:pic>
        <p:nvPicPr>
          <p:cNvPr id="2" name="Picture 8" descr="Transparent Cow - Stick Figure Drawing Animals, HD Png Download is free  transparent png image. To explor… | Stick figure drawing, Stick figures, Stick  figure family">
            <a:extLst>
              <a:ext uri="{FF2B5EF4-FFF2-40B4-BE49-F238E27FC236}">
                <a16:creationId xmlns:a16="http://schemas.microsoft.com/office/drawing/2014/main" id="{EB968CFB-ED57-493E-6521-292F6E690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602" y="453196"/>
            <a:ext cx="1773633" cy="119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C4C8F95-28D1-07C1-3446-F633A2695337}"/>
              </a:ext>
            </a:extLst>
          </p:cNvPr>
          <p:cNvSpPr txBox="1">
            <a:spLocks/>
          </p:cNvSpPr>
          <p:nvPr/>
        </p:nvSpPr>
        <p:spPr>
          <a:xfrm>
            <a:off x="3206649" y="1947889"/>
            <a:ext cx="1181537" cy="644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err="1">
                <a:highlight>
                  <a:srgbClr val="FFFF00"/>
                </a:highlight>
              </a:rPr>
              <a:t>i_n_k</a:t>
            </a:r>
            <a:endParaRPr lang="en-US" sz="3200" dirty="0"/>
          </a:p>
        </p:txBody>
      </p:sp>
      <p:pic>
        <p:nvPicPr>
          <p:cNvPr id="4" name="Picture 6" descr="black round fruit on white background">
            <a:extLst>
              <a:ext uri="{FF2B5EF4-FFF2-40B4-BE49-F238E27FC236}">
                <a16:creationId xmlns:a16="http://schemas.microsoft.com/office/drawing/2014/main" id="{A0652750-E6D3-205D-54FE-C5C8F8171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8489" y="453197"/>
            <a:ext cx="2024742" cy="119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6FE5E3C-A1CE-A427-5FA5-FBE1068D9CC9}"/>
              </a:ext>
            </a:extLst>
          </p:cNvPr>
          <p:cNvSpPr txBox="1">
            <a:spLocks/>
          </p:cNvSpPr>
          <p:nvPr/>
        </p:nvSpPr>
        <p:spPr>
          <a:xfrm>
            <a:off x="5750091" y="2083960"/>
            <a:ext cx="1603140" cy="644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err="1">
                <a:highlight>
                  <a:srgbClr val="FFFF00"/>
                </a:highlight>
              </a:rPr>
              <a:t>i_n_i</a:t>
            </a:r>
            <a:r>
              <a:rPr lang="tr-TR" sz="3200" dirty="0">
                <a:highlight>
                  <a:srgbClr val="FFFF00"/>
                </a:highlight>
              </a:rPr>
              <a:t>_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69446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E301-D877-7B75-5A27-9ACF4EAE4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525" y="2103437"/>
            <a:ext cx="19164684" cy="2322227"/>
          </a:xfrm>
        </p:spPr>
        <p:txBody>
          <a:bodyPr>
            <a:normAutofit/>
          </a:bodyPr>
          <a:lstStyle/>
          <a:p>
            <a:r>
              <a:rPr lang="tr-TR" sz="9600" b="1" dirty="0"/>
              <a:t>22: yirmi iki 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932470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4F94C749-EAEC-9632-A4C0-FE046013C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48" y="421295"/>
            <a:ext cx="3563007" cy="35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815D4E0-2EB7-9441-06D1-2C403890E597}"/>
              </a:ext>
            </a:extLst>
          </p:cNvPr>
          <p:cNvSpPr txBox="1">
            <a:spLocks/>
          </p:cNvSpPr>
          <p:nvPr/>
        </p:nvSpPr>
        <p:spPr>
          <a:xfrm>
            <a:off x="3896214" y="4137815"/>
            <a:ext cx="5444602" cy="1380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A: Bu nedir?  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B: </a:t>
            </a:r>
            <a:r>
              <a:rPr lang="tr-TR" sz="4000" b="1" dirty="0">
                <a:highlight>
                  <a:srgbClr val="FFFF00"/>
                </a:highlight>
              </a:rPr>
              <a:t>iskelet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64960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umbers GIF">
            <a:extLst>
              <a:ext uri="{FF2B5EF4-FFF2-40B4-BE49-F238E27FC236}">
                <a16:creationId xmlns:a16="http://schemas.microsoft.com/office/drawing/2014/main" id="{86140B90-66B5-DF69-0DB8-0C4FF5F8B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168" y="1016664"/>
            <a:ext cx="3471863" cy="230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4C090AA-4BDE-914D-FC39-E89DF1FA9F2F}"/>
              </a:ext>
            </a:extLst>
          </p:cNvPr>
          <p:cNvSpPr txBox="1">
            <a:spLocks/>
          </p:cNvSpPr>
          <p:nvPr/>
        </p:nvSpPr>
        <p:spPr>
          <a:xfrm>
            <a:off x="3781914" y="3532548"/>
            <a:ext cx="5444602" cy="1380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A: Bu nedir?  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B: </a:t>
            </a:r>
            <a:r>
              <a:rPr lang="tr-TR" sz="4000" b="1" dirty="0">
                <a:highlight>
                  <a:srgbClr val="FFFF00"/>
                </a:highlight>
              </a:rPr>
              <a:t>İki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1600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2C563-9C3C-8F1E-B514-D998591C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631" y="3351574"/>
            <a:ext cx="4688967" cy="1325563"/>
          </a:xfrm>
        </p:spPr>
        <p:txBody>
          <a:bodyPr>
            <a:normAutofit/>
          </a:bodyPr>
          <a:lstStyle/>
          <a:p>
            <a:r>
              <a:rPr lang="tr-TR" sz="6000" dirty="0"/>
              <a:t>iyi: </a:t>
            </a:r>
            <a:r>
              <a:rPr lang="tr-TR" sz="6000" dirty="0" err="1"/>
              <a:t>good</a:t>
            </a:r>
            <a:r>
              <a:rPr lang="tr-TR" sz="6000" dirty="0"/>
              <a:t> </a:t>
            </a:r>
            <a:endParaRPr lang="en-US" sz="6000" dirty="0"/>
          </a:p>
        </p:txBody>
      </p:sp>
      <p:pic>
        <p:nvPicPr>
          <p:cNvPr id="1028" name="Picture 4" descr="Movie gif. Leonardo DiCaprio as Jordan from Wolf of Wall Street wears a suit and a furrowed brow. He claps vigorously with his lips pursed tightly in a tense expression.">
            <a:extLst>
              <a:ext uri="{FF2B5EF4-FFF2-40B4-BE49-F238E27FC236}">
                <a16:creationId xmlns:a16="http://schemas.microsoft.com/office/drawing/2014/main" id="{74583461-FBBC-FBA0-89E1-4CBE16502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543" y="713509"/>
            <a:ext cx="2715491" cy="271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112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ealth Falling GIF by Matthew Butler">
            <a:extLst>
              <a:ext uri="{FF2B5EF4-FFF2-40B4-BE49-F238E27FC236}">
                <a16:creationId xmlns:a16="http://schemas.microsoft.com/office/drawing/2014/main" id="{E9D4BDF4-589E-035E-796F-7CAFAD5D7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300" y="3663696"/>
            <a:ext cx="1905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ite and blue medication pill blister pack">
            <a:extLst>
              <a:ext uri="{FF2B5EF4-FFF2-40B4-BE49-F238E27FC236}">
                <a16:creationId xmlns:a16="http://schemas.microsoft.com/office/drawing/2014/main" id="{D1B86FB6-3473-8246-EA07-D9F91DA8D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560" y="1690688"/>
            <a:ext cx="3323531" cy="232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FEE1F-E6D5-2EDB-4756-1E6AE8A1C092}"/>
              </a:ext>
            </a:extLst>
          </p:cNvPr>
          <p:cNvSpPr txBox="1">
            <a:spLocks/>
          </p:cNvSpPr>
          <p:nvPr/>
        </p:nvSpPr>
        <p:spPr>
          <a:xfrm>
            <a:off x="3836778" y="4197096"/>
            <a:ext cx="5444602" cy="1380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A: Bu nedir?  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3200" dirty="0">
                <a:highlight>
                  <a:srgbClr val="FFFF00"/>
                </a:highlight>
              </a:rPr>
              <a:t>B: </a:t>
            </a:r>
            <a:r>
              <a:rPr lang="tr-TR" sz="4000" b="1" dirty="0">
                <a:highlight>
                  <a:srgbClr val="FFFF00"/>
                </a:highlight>
              </a:rPr>
              <a:t>İlaç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3333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412F-F0BE-5D75-06DF-54390E3BA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103437"/>
            <a:ext cx="10515600" cy="1325563"/>
          </a:xfrm>
        </p:spPr>
        <p:txBody>
          <a:bodyPr/>
          <a:lstStyle/>
          <a:p>
            <a:r>
              <a:rPr lang="tr-TR" b="1" dirty="0">
                <a:highlight>
                  <a:srgbClr val="FFFF00"/>
                </a:highlight>
              </a:rPr>
              <a:t>İyi günler</a:t>
            </a:r>
            <a:r>
              <a:rPr lang="tr-TR" b="1" dirty="0"/>
              <a:t>: </a:t>
            </a:r>
            <a:r>
              <a:rPr lang="tr-TR" b="1" dirty="0" err="1"/>
              <a:t>Have</a:t>
            </a:r>
            <a:r>
              <a:rPr lang="tr-TR" b="1" dirty="0"/>
              <a:t> a nice </a:t>
            </a:r>
            <a:r>
              <a:rPr lang="tr-TR" b="1" dirty="0" err="1"/>
              <a:t>day</a:t>
            </a:r>
            <a:r>
              <a:rPr lang="tr-TR" b="1" dirty="0"/>
              <a:t>.</a:t>
            </a:r>
            <a:br>
              <a:rPr lang="tr-TR" b="1" dirty="0"/>
            </a:br>
            <a:r>
              <a:rPr lang="tr-TR" b="1" dirty="0"/>
              <a:t>İyi geceler: </a:t>
            </a:r>
            <a:r>
              <a:rPr lang="tr-TR" b="1" dirty="0" err="1"/>
              <a:t>Have</a:t>
            </a:r>
            <a:r>
              <a:rPr lang="tr-TR" b="1" dirty="0"/>
              <a:t> a nice </a:t>
            </a:r>
            <a:r>
              <a:rPr lang="tr-TR" b="1" dirty="0" err="1"/>
              <a:t>nighti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293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07253F-ACDB-437F-844A-1B01E6516FDA}"/>
              </a:ext>
            </a:extLst>
          </p:cNvPr>
          <p:cNvSpPr txBox="1">
            <a:spLocks/>
          </p:cNvSpPr>
          <p:nvPr/>
        </p:nvSpPr>
        <p:spPr>
          <a:xfrm>
            <a:off x="545717" y="318139"/>
            <a:ext cx="1989620" cy="53720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solidFill>
                  <a:srgbClr val="FF0000"/>
                </a:solidFill>
              </a:rPr>
              <a:t>i/İ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B9D6FB-9351-4E12-B513-ABE7A5199AEF}"/>
              </a:ext>
            </a:extLst>
          </p:cNvPr>
          <p:cNvSpPr txBox="1">
            <a:spLocks/>
          </p:cNvSpPr>
          <p:nvPr/>
        </p:nvSpPr>
        <p:spPr>
          <a:xfrm>
            <a:off x="411546" y="4290412"/>
            <a:ext cx="3668095" cy="1025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>
                <a:solidFill>
                  <a:srgbClr val="FF0000"/>
                </a:solidFill>
              </a:rPr>
              <a:t>i</a:t>
            </a:r>
            <a:r>
              <a:rPr lang="tr-TR" sz="3200" dirty="0"/>
              <a:t>y</a:t>
            </a:r>
            <a:r>
              <a:rPr lang="tr-TR" sz="3200" dirty="0">
                <a:solidFill>
                  <a:srgbClr val="FF0000"/>
                </a:solidFill>
              </a:rPr>
              <a:t>i</a:t>
            </a:r>
            <a:r>
              <a:rPr lang="tr-TR" sz="3200" dirty="0"/>
              <a:t> günler. 	</a:t>
            </a:r>
            <a:r>
              <a:rPr lang="tr-TR" sz="1600" dirty="0"/>
              <a:t>(</a:t>
            </a:r>
            <a:r>
              <a:rPr lang="tr-TR" sz="1600" dirty="0" err="1"/>
              <a:t>Have</a:t>
            </a:r>
            <a:r>
              <a:rPr lang="tr-TR" sz="1600" dirty="0"/>
              <a:t> a </a:t>
            </a:r>
            <a:r>
              <a:rPr lang="tr-TR" sz="1600" dirty="0" err="1"/>
              <a:t>good</a:t>
            </a:r>
            <a:r>
              <a:rPr lang="tr-TR" sz="1600" dirty="0"/>
              <a:t> </a:t>
            </a:r>
            <a:r>
              <a:rPr lang="tr-TR" sz="1600" dirty="0" err="1"/>
              <a:t>day</a:t>
            </a:r>
            <a:r>
              <a:rPr lang="tr-TR" sz="1600" dirty="0"/>
              <a:t>.)</a:t>
            </a:r>
            <a:endParaRPr lang="tr-TR" sz="2800" dirty="0"/>
          </a:p>
          <a:p>
            <a:r>
              <a:rPr lang="tr-TR" sz="3200" dirty="0">
                <a:solidFill>
                  <a:srgbClr val="FF0000"/>
                </a:solidFill>
              </a:rPr>
              <a:t>İ</a:t>
            </a:r>
            <a:r>
              <a:rPr lang="tr-TR" sz="3200" dirty="0"/>
              <a:t>y</a:t>
            </a:r>
            <a:r>
              <a:rPr lang="tr-TR" sz="3200" dirty="0">
                <a:solidFill>
                  <a:srgbClr val="FF0000"/>
                </a:solidFill>
              </a:rPr>
              <a:t>i </a:t>
            </a:r>
            <a:r>
              <a:rPr lang="tr-TR" sz="3200" dirty="0"/>
              <a:t>akşamlar </a:t>
            </a:r>
            <a:r>
              <a:rPr lang="tr-TR" sz="1600" dirty="0"/>
              <a:t>(</a:t>
            </a:r>
            <a:r>
              <a:rPr lang="tr-TR" sz="1600" dirty="0" err="1"/>
              <a:t>Good</a:t>
            </a:r>
            <a:r>
              <a:rPr lang="tr-TR" sz="1600" dirty="0"/>
              <a:t> </a:t>
            </a:r>
            <a:r>
              <a:rPr lang="tr-TR" sz="1600" dirty="0" err="1"/>
              <a:t>evening</a:t>
            </a:r>
            <a:r>
              <a:rPr lang="tr-TR" sz="1600" dirty="0"/>
              <a:t>)</a:t>
            </a:r>
          </a:p>
          <a:p>
            <a:endParaRPr lang="en-US" sz="3200" dirty="0"/>
          </a:p>
        </p:txBody>
      </p:sp>
      <p:pic>
        <p:nvPicPr>
          <p:cNvPr id="2052" name="Picture 4" descr="gina carano water GIF">
            <a:extLst>
              <a:ext uri="{FF2B5EF4-FFF2-40B4-BE49-F238E27FC236}">
                <a16:creationId xmlns:a16="http://schemas.microsoft.com/office/drawing/2014/main" id="{D8DF6A20-C543-44BA-890F-F41A12E4BF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677" y="1040826"/>
            <a:ext cx="2759377" cy="155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603B33B-1A76-4EBA-B48B-96A266247397}"/>
              </a:ext>
            </a:extLst>
          </p:cNvPr>
          <p:cNvSpPr txBox="1">
            <a:spLocks/>
          </p:cNvSpPr>
          <p:nvPr/>
        </p:nvSpPr>
        <p:spPr>
          <a:xfrm>
            <a:off x="3783960" y="293500"/>
            <a:ext cx="303975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dirty="0">
                <a:solidFill>
                  <a:srgbClr val="FF0000"/>
                </a:solidFill>
              </a:rPr>
              <a:t>İ</a:t>
            </a:r>
            <a:r>
              <a:rPr lang="tr-TR" sz="4800" dirty="0"/>
              <a:t>çmek </a:t>
            </a:r>
          </a:p>
          <a:p>
            <a:pPr algn="ctr"/>
            <a:r>
              <a:rPr lang="tr-TR" sz="2800" dirty="0"/>
              <a:t>(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drink</a:t>
            </a:r>
            <a:r>
              <a:rPr lang="tr-TR" sz="2800" dirty="0"/>
              <a:t>)</a:t>
            </a:r>
            <a:r>
              <a:rPr lang="tr-TR" sz="4800" dirty="0"/>
              <a:t> </a:t>
            </a:r>
            <a:endParaRPr lang="en-US" sz="4800" dirty="0"/>
          </a:p>
        </p:txBody>
      </p:sp>
      <p:pic>
        <p:nvPicPr>
          <p:cNvPr id="2056" name="Picture 8" descr="new york nyc GIF">
            <a:extLst>
              <a:ext uri="{FF2B5EF4-FFF2-40B4-BE49-F238E27FC236}">
                <a16:creationId xmlns:a16="http://schemas.microsoft.com/office/drawing/2014/main" id="{1E86A790-1B59-4EB6-87B0-45EF5FF801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645" y="1070156"/>
            <a:ext cx="3142929" cy="155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12B5D54-8951-4D8A-BC22-517E86BED483}"/>
              </a:ext>
            </a:extLst>
          </p:cNvPr>
          <p:cNvSpPr txBox="1">
            <a:spLocks/>
          </p:cNvSpPr>
          <p:nvPr/>
        </p:nvSpPr>
        <p:spPr>
          <a:xfrm>
            <a:off x="7918486" y="318139"/>
            <a:ext cx="3039750" cy="537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dirty="0">
                <a:solidFill>
                  <a:srgbClr val="FF0000"/>
                </a:solidFill>
              </a:rPr>
              <a:t>i</a:t>
            </a:r>
            <a:r>
              <a:rPr lang="tr-TR" sz="4800" dirty="0"/>
              <a:t>nsan </a:t>
            </a:r>
            <a:r>
              <a:rPr lang="tr-TR" sz="1600" dirty="0"/>
              <a:t>(</a:t>
            </a:r>
            <a:r>
              <a:rPr lang="tr-TR" sz="1600" dirty="0" err="1"/>
              <a:t>people</a:t>
            </a:r>
            <a:r>
              <a:rPr lang="tr-TR" sz="1600" dirty="0"/>
              <a:t>,)</a:t>
            </a:r>
            <a:r>
              <a:rPr lang="tr-TR" sz="4800" dirty="0"/>
              <a:t> </a:t>
            </a:r>
            <a:endParaRPr lang="en-US" sz="4800" dirty="0"/>
          </a:p>
        </p:txBody>
      </p:sp>
      <p:pic>
        <p:nvPicPr>
          <p:cNvPr id="3074" name="Picture 2" descr="100+ Good Day Wishes, Messages and Quotes | WishesMsg">
            <a:extLst>
              <a:ext uri="{FF2B5EF4-FFF2-40B4-BE49-F238E27FC236}">
                <a16:creationId xmlns:a16="http://schemas.microsoft.com/office/drawing/2014/main" id="{2EBF45EC-C5CE-429A-A08D-6B2A28BDE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16" y="2106146"/>
            <a:ext cx="22955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539EEBB9-42BC-41E6-AED4-2C6E233ECDD4}"/>
              </a:ext>
            </a:extLst>
          </p:cNvPr>
          <p:cNvSpPr txBox="1">
            <a:spLocks/>
          </p:cNvSpPr>
          <p:nvPr/>
        </p:nvSpPr>
        <p:spPr>
          <a:xfrm>
            <a:off x="4172364" y="3074400"/>
            <a:ext cx="3000375" cy="887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Su içiyorum.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/>
              <a:t>(I am </a:t>
            </a:r>
            <a:r>
              <a:rPr lang="tr-TR" sz="1800" dirty="0" err="1"/>
              <a:t>drinking</a:t>
            </a:r>
            <a:r>
              <a:rPr lang="tr-TR" sz="1800" dirty="0"/>
              <a:t> </a:t>
            </a:r>
            <a:r>
              <a:rPr lang="tr-TR" sz="1800" dirty="0" err="1"/>
              <a:t>water</a:t>
            </a:r>
            <a:r>
              <a:rPr lang="tr-TR" sz="1800" dirty="0"/>
              <a:t>.)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F273AE-B206-4F2C-9935-93A385B1177D}"/>
              </a:ext>
            </a:extLst>
          </p:cNvPr>
          <p:cNvSpPr txBox="1"/>
          <p:nvPr/>
        </p:nvSpPr>
        <p:spPr>
          <a:xfrm>
            <a:off x="1024605" y="1080420"/>
            <a:ext cx="212842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İ</a:t>
            </a:r>
            <a:r>
              <a:rPr lang="tr-TR" sz="3600" dirty="0"/>
              <a:t>y</a:t>
            </a:r>
            <a:r>
              <a:rPr lang="tr-TR" sz="3600" dirty="0">
                <a:solidFill>
                  <a:srgbClr val="FF0000"/>
                </a:solidFill>
              </a:rPr>
              <a:t>i</a:t>
            </a:r>
          </a:p>
          <a:p>
            <a:r>
              <a:rPr lang="tr-TR" sz="2400" dirty="0"/>
              <a:t>nice, </a:t>
            </a:r>
            <a:r>
              <a:rPr lang="tr-TR" sz="2400" dirty="0" err="1"/>
              <a:t>good</a:t>
            </a:r>
            <a:endParaRPr lang="tr-TR" sz="2400" dirty="0"/>
          </a:p>
          <a:p>
            <a:r>
              <a:rPr lang="tr-TR" sz="3600" dirty="0"/>
              <a:t> </a:t>
            </a:r>
            <a:endParaRPr lang="en-US" sz="3600" dirty="0"/>
          </a:p>
        </p:txBody>
      </p:sp>
      <p:pic>
        <p:nvPicPr>
          <p:cNvPr id="21" name="Picture 6" descr="Alia Bhatt Bollywood GIF">
            <a:extLst>
              <a:ext uri="{FF2B5EF4-FFF2-40B4-BE49-F238E27FC236}">
                <a16:creationId xmlns:a16="http://schemas.microsoft.com/office/drawing/2014/main" id="{A19D7EAA-8537-4939-8ACF-FA963CA9D1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152" y="4694748"/>
            <a:ext cx="3373313" cy="139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FA3C93AD-F288-45E8-929E-D584F5E89ECC}"/>
              </a:ext>
            </a:extLst>
          </p:cNvPr>
          <p:cNvSpPr txBox="1">
            <a:spLocks/>
          </p:cNvSpPr>
          <p:nvPr/>
        </p:nvSpPr>
        <p:spPr>
          <a:xfrm>
            <a:off x="7221928" y="3863053"/>
            <a:ext cx="4036655" cy="65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dirty="0">
                <a:solidFill>
                  <a:srgbClr val="FF0000"/>
                </a:solidFill>
              </a:rPr>
              <a:t>İ</a:t>
            </a:r>
            <a:r>
              <a:rPr lang="tr-TR" sz="4800" dirty="0"/>
              <a:t>badet</a:t>
            </a:r>
            <a:r>
              <a:rPr lang="tr-TR" sz="2800" dirty="0"/>
              <a:t> (</a:t>
            </a:r>
            <a:r>
              <a:rPr lang="tr-TR" sz="2800" dirty="0" err="1"/>
              <a:t>praying</a:t>
            </a:r>
            <a:r>
              <a:rPr lang="tr-TR" sz="2800" dirty="0"/>
              <a:t>)</a:t>
            </a:r>
            <a:endParaRPr lang="en-US" sz="4800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4A13AE-BD67-4421-A48F-8F08F352B147}"/>
              </a:ext>
            </a:extLst>
          </p:cNvPr>
          <p:cNvSpPr txBox="1">
            <a:spLocks/>
          </p:cNvSpPr>
          <p:nvPr/>
        </p:nvSpPr>
        <p:spPr>
          <a:xfrm>
            <a:off x="6308764" y="6141242"/>
            <a:ext cx="5155526" cy="635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1800" dirty="0"/>
              <a:t>Ben </a:t>
            </a:r>
            <a:r>
              <a:rPr lang="tr-TR" sz="1800" dirty="0">
                <a:solidFill>
                  <a:srgbClr val="FF0000"/>
                </a:solidFill>
              </a:rPr>
              <a:t>i</a:t>
            </a:r>
            <a:r>
              <a:rPr lang="tr-TR" sz="1800" dirty="0"/>
              <a:t>badet ediyorum.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/>
              <a:t>(I am </a:t>
            </a:r>
            <a:r>
              <a:rPr lang="tr-TR" sz="1800" dirty="0" err="1"/>
              <a:t>praying</a:t>
            </a:r>
            <a:r>
              <a:rPr lang="tr-TR" sz="1800" dirty="0"/>
              <a:t>.)</a:t>
            </a:r>
            <a:endParaRPr lang="en-US" sz="1800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B586BD3-7002-46A0-8563-4AACF92F3EB4}"/>
              </a:ext>
            </a:extLst>
          </p:cNvPr>
          <p:cNvSpPr txBox="1">
            <a:spLocks/>
          </p:cNvSpPr>
          <p:nvPr/>
        </p:nvSpPr>
        <p:spPr>
          <a:xfrm>
            <a:off x="8081682" y="2763977"/>
            <a:ext cx="3727449" cy="887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400" b="1" dirty="0"/>
              <a:t>İnsanlar caddede yürüyor.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800" dirty="0"/>
              <a:t>(People </a:t>
            </a:r>
            <a:r>
              <a:rPr lang="tr-TR" sz="1800" dirty="0" err="1"/>
              <a:t>are</a:t>
            </a:r>
            <a:r>
              <a:rPr lang="tr-TR" sz="1800" dirty="0"/>
              <a:t> </a:t>
            </a:r>
            <a:r>
              <a:rPr lang="tr-TR" sz="1800" dirty="0" err="1"/>
              <a:t>walking</a:t>
            </a:r>
            <a:r>
              <a:rPr lang="tr-TR" sz="1800" dirty="0"/>
              <a:t> in the </a:t>
            </a:r>
            <a:r>
              <a:rPr lang="tr-TR" sz="1800" dirty="0" err="1"/>
              <a:t>street</a:t>
            </a:r>
            <a:r>
              <a:rPr lang="tr-TR" sz="1800" dirty="0"/>
              <a:t>.)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08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17588A-2543-40E2-975F-C7AC95EB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insan (people,)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B57FE20-59F8-4243-AE45-6A194CA6C261}"/>
              </a:ext>
            </a:extLst>
          </p:cNvPr>
          <p:cNvSpPr txBox="1">
            <a:spLocks/>
          </p:cNvSpPr>
          <p:nvPr/>
        </p:nvSpPr>
        <p:spPr>
          <a:xfrm>
            <a:off x="560071" y="2321562"/>
            <a:ext cx="5533038" cy="41394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b="1" dirty="0"/>
              <a:t>-</a:t>
            </a:r>
            <a:r>
              <a:rPr lang="en-US" sz="2400" b="1" dirty="0" err="1"/>
              <a:t>İnsanlar</a:t>
            </a:r>
            <a:r>
              <a:rPr lang="en-US" sz="2400" b="1" dirty="0"/>
              <a:t> </a:t>
            </a:r>
            <a:r>
              <a:rPr lang="en-US" sz="2400" b="1" dirty="0" err="1"/>
              <a:t>caddede</a:t>
            </a:r>
            <a:r>
              <a:rPr lang="en-US" sz="2400" b="1" dirty="0"/>
              <a:t> </a:t>
            </a:r>
            <a:r>
              <a:rPr lang="en-US" sz="2400" b="1" dirty="0" err="1"/>
              <a:t>yürüyor</a:t>
            </a:r>
            <a:r>
              <a:rPr lang="en-US" sz="2400" b="1" dirty="0"/>
              <a:t>.</a:t>
            </a:r>
          </a:p>
          <a:p>
            <a:pPr marL="0" indent="0">
              <a:buNone/>
            </a:pPr>
            <a:r>
              <a:rPr lang="en-US" sz="2400" dirty="0"/>
              <a:t>(People are walking in the street.)</a:t>
            </a:r>
          </a:p>
          <a:p>
            <a:pPr marL="0" indent="0">
              <a:buNone/>
            </a:pPr>
            <a:r>
              <a:rPr lang="tr-TR" sz="2400" b="1" dirty="0"/>
              <a:t>-Bazı insanlar</a:t>
            </a:r>
            <a:r>
              <a:rPr lang="tr-TR" sz="2400" dirty="0"/>
              <a:t> çok güzel.</a:t>
            </a:r>
          </a:p>
          <a:p>
            <a:pPr marL="0" indent="0">
              <a:buNone/>
            </a:pPr>
            <a:r>
              <a:rPr lang="tr-TR" sz="2400" dirty="0"/>
              <a:t>(</a:t>
            </a:r>
            <a:r>
              <a:rPr lang="tr-TR" sz="2400" dirty="0" err="1"/>
              <a:t>Some</a:t>
            </a:r>
            <a:r>
              <a:rPr lang="tr-TR" sz="2400" dirty="0"/>
              <a:t> </a:t>
            </a:r>
            <a:r>
              <a:rPr lang="tr-TR" sz="2400" dirty="0" err="1"/>
              <a:t>people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very</a:t>
            </a:r>
            <a:r>
              <a:rPr lang="tr-TR" sz="2400" dirty="0"/>
              <a:t> nice.)</a:t>
            </a:r>
          </a:p>
          <a:p>
            <a:pPr marL="0" indent="0">
              <a:buNone/>
            </a:pPr>
            <a:r>
              <a:rPr lang="tr-TR" sz="2400" b="1" dirty="0"/>
              <a:t>-İnsanların saçları var.</a:t>
            </a:r>
          </a:p>
          <a:p>
            <a:pPr marL="0" indent="0">
              <a:buNone/>
            </a:pPr>
            <a:r>
              <a:rPr lang="tr-TR" sz="2400" dirty="0"/>
              <a:t>(People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err="1"/>
              <a:t>hair</a:t>
            </a:r>
            <a:r>
              <a:rPr lang="tr-TR" sz="2400" dirty="0"/>
              <a:t>.)</a:t>
            </a:r>
          </a:p>
          <a:p>
            <a:pPr marL="0" indent="0">
              <a:buNone/>
            </a:pPr>
            <a:r>
              <a:rPr lang="tr-TR" sz="2400" b="1" dirty="0"/>
              <a:t>-Bay Mehmet bir insandır. </a:t>
            </a:r>
          </a:p>
          <a:p>
            <a:pPr marL="0" indent="0">
              <a:buNone/>
            </a:pPr>
            <a:r>
              <a:rPr lang="tr-TR" sz="2400" dirty="0"/>
              <a:t>(</a:t>
            </a:r>
            <a:r>
              <a:rPr lang="tr-TR" sz="2400" dirty="0" err="1"/>
              <a:t>Mr</a:t>
            </a:r>
            <a:r>
              <a:rPr lang="tr-TR" sz="2400" dirty="0"/>
              <a:t>. Mehmet is a </a:t>
            </a:r>
            <a:r>
              <a:rPr lang="tr-TR" sz="2400" dirty="0" err="1"/>
              <a:t>person</a:t>
            </a:r>
            <a:r>
              <a:rPr lang="tr-TR" sz="2400" dirty="0"/>
              <a:t>)</a:t>
            </a:r>
          </a:p>
          <a:p>
            <a:pPr marL="0"/>
            <a:endParaRPr lang="en-US" sz="2400" dirty="0"/>
          </a:p>
        </p:txBody>
      </p:sp>
      <p:pic>
        <p:nvPicPr>
          <p:cNvPr id="4" name="Picture 8" descr="new york nyc GIF">
            <a:extLst>
              <a:ext uri="{FF2B5EF4-FFF2-40B4-BE49-F238E27FC236}">
                <a16:creationId xmlns:a16="http://schemas.microsoft.com/office/drawing/2014/main" id="{7DDB1BD4-37B6-403D-AC01-FE633BFA82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3180" y="3230555"/>
            <a:ext cx="4248116" cy="240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320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D9A60EE-B72B-40A9-88F0-F77AEC51CDD4}"/>
              </a:ext>
            </a:extLst>
          </p:cNvPr>
          <p:cNvSpPr txBox="1">
            <a:spLocks/>
          </p:cNvSpPr>
          <p:nvPr/>
        </p:nvSpPr>
        <p:spPr>
          <a:xfrm>
            <a:off x="10885960" y="88099"/>
            <a:ext cx="1116649" cy="53720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>
                <a:solidFill>
                  <a:srgbClr val="FF0000"/>
                </a:solidFill>
              </a:rPr>
              <a:t>i/İ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15" name="Picture 2" descr="cow cattle GIF by Head Like an Orange">
            <a:extLst>
              <a:ext uri="{FF2B5EF4-FFF2-40B4-BE49-F238E27FC236}">
                <a16:creationId xmlns:a16="http://schemas.microsoft.com/office/drawing/2014/main" id="{6F235AFA-8674-490C-AE4D-D6F2D4E5656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1" y="1842757"/>
            <a:ext cx="1622566" cy="253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black and orange fruit on black table">
            <a:extLst>
              <a:ext uri="{FF2B5EF4-FFF2-40B4-BE49-F238E27FC236}">
                <a16:creationId xmlns:a16="http://schemas.microsoft.com/office/drawing/2014/main" id="{14F22240-16A9-4321-A8A8-1DDCCC226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157" y="1842756"/>
            <a:ext cx="2755179" cy="183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F21A87-AE36-4E89-AEB4-3F1FBC79E2F4}"/>
              </a:ext>
            </a:extLst>
          </p:cNvPr>
          <p:cNvSpPr txBox="1"/>
          <p:nvPr/>
        </p:nvSpPr>
        <p:spPr>
          <a:xfrm>
            <a:off x="2931479" y="942581"/>
            <a:ext cx="2557139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</a:t>
            </a:r>
            <a:r>
              <a:rPr lang="en-US" sz="3200" b="1" i="0" u="none" strike="noStrike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ncir</a:t>
            </a:r>
            <a:r>
              <a:rPr lang="tr-TR" sz="2400" b="1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: </a:t>
            </a:r>
            <a:r>
              <a:rPr lang="en-US" sz="24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fig</a:t>
            </a:r>
            <a:r>
              <a:rPr lang="tr-TR" sz="24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</a:t>
            </a: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79A053-EBC0-4ACB-91F7-B1B8E20530D3}"/>
              </a:ext>
            </a:extLst>
          </p:cNvPr>
          <p:cNvSpPr txBox="1"/>
          <p:nvPr/>
        </p:nvSpPr>
        <p:spPr>
          <a:xfrm>
            <a:off x="2433193" y="3639599"/>
            <a:ext cx="2755179" cy="886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tr-TR" sz="24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İ</a:t>
            </a:r>
            <a:r>
              <a:rPr lang="tr-TR" sz="24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ncir bir meyvedir.</a:t>
            </a:r>
          </a:p>
          <a:p>
            <a:pPr marL="0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tr-TR" b="0" i="0" u="none" strike="noStrike" dirty="0">
                <a:effectLst/>
                <a:latin typeface="Arial" panose="020B0604020202020204" pitchFamily="34" charset="0"/>
              </a:rPr>
              <a:t>(</a:t>
            </a:r>
            <a:r>
              <a:rPr lang="tr-TR" b="0" i="0" u="none" strike="noStrike" dirty="0" err="1">
                <a:effectLst/>
                <a:latin typeface="Arial" panose="020B0604020202020204" pitchFamily="34" charset="0"/>
              </a:rPr>
              <a:t>Fig</a:t>
            </a:r>
            <a:r>
              <a:rPr lang="tr-TR" b="0" i="0" u="none" strike="noStrike" dirty="0">
                <a:effectLst/>
                <a:latin typeface="Arial" panose="020B0604020202020204" pitchFamily="34" charset="0"/>
              </a:rPr>
              <a:t> is a </a:t>
            </a:r>
            <a:r>
              <a:rPr lang="tr-TR" b="0" i="0" u="none" strike="noStrike" dirty="0" err="1">
                <a:effectLst/>
                <a:latin typeface="Arial" panose="020B0604020202020204" pitchFamily="34" charset="0"/>
              </a:rPr>
              <a:t>fruit</a:t>
            </a:r>
            <a:r>
              <a:rPr lang="tr-TR" b="0" i="0" u="none" strike="noStrike" dirty="0">
                <a:effectLst/>
                <a:latin typeface="Arial" panose="020B0604020202020204" pitchFamily="34" charset="0"/>
              </a:rPr>
              <a:t>.)</a:t>
            </a:r>
            <a:endParaRPr lang="tr-TR" b="0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D7DF87-B114-434F-A4F0-C5838DB457B1}"/>
              </a:ext>
            </a:extLst>
          </p:cNvPr>
          <p:cNvSpPr txBox="1"/>
          <p:nvPr/>
        </p:nvSpPr>
        <p:spPr>
          <a:xfrm>
            <a:off x="320040" y="1034914"/>
            <a:ext cx="231648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</a:t>
            </a:r>
            <a:r>
              <a:rPr lang="en-US" sz="32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nek</a:t>
            </a:r>
            <a:r>
              <a:rPr lang="tr-TR" sz="3200" b="1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: 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cow</a:t>
            </a:r>
            <a:endParaRPr lang="en-US" sz="3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2CF263-7891-4A72-AA30-8F71345EE6C6}"/>
              </a:ext>
            </a:extLst>
          </p:cNvPr>
          <p:cNvSpPr txBox="1"/>
          <p:nvPr/>
        </p:nvSpPr>
        <p:spPr>
          <a:xfrm>
            <a:off x="5686146" y="883004"/>
            <a:ext cx="386933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</a:t>
            </a:r>
            <a:r>
              <a:rPr lang="en-US" sz="2800" b="1" i="0" u="none" strike="noStrike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tfaye</a:t>
            </a:r>
            <a:r>
              <a:rPr lang="tr-TR" sz="2800" b="1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ci: </a:t>
            </a:r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fire </a:t>
            </a:r>
            <a:r>
              <a:rPr lang="tr-TR" sz="2800" dirty="0" err="1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fighter</a:t>
            </a:r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</a:t>
            </a:r>
            <a:endParaRPr lang="en-US"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99B8DF-0D48-44C6-A81B-5F8CD2E13673}"/>
              </a:ext>
            </a:extLst>
          </p:cNvPr>
          <p:cNvSpPr txBox="1"/>
          <p:nvPr/>
        </p:nvSpPr>
        <p:spPr>
          <a:xfrm>
            <a:off x="5686146" y="4396652"/>
            <a:ext cx="54923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Benim babam bir </a:t>
            </a:r>
            <a:r>
              <a:rPr lang="tr-TR" sz="2800" dirty="0" err="1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itfayecidir</a:t>
            </a:r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.</a:t>
            </a:r>
          </a:p>
          <a:p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(My </a:t>
            </a:r>
            <a:r>
              <a:rPr lang="tr-TR" sz="2800" dirty="0" err="1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dad</a:t>
            </a:r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is a fire </a:t>
            </a:r>
            <a:r>
              <a:rPr lang="tr-TR" sz="2800" dirty="0" err="1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fighter</a:t>
            </a:r>
            <a:r>
              <a:rPr lang="tr-TR" sz="28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.) </a:t>
            </a:r>
            <a:endParaRPr lang="en-US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08D611-FB5A-4297-A1A8-C62C446D01F3}"/>
              </a:ext>
            </a:extLst>
          </p:cNvPr>
          <p:cNvSpPr txBox="1"/>
          <p:nvPr/>
        </p:nvSpPr>
        <p:spPr>
          <a:xfrm>
            <a:off x="270511" y="4583077"/>
            <a:ext cx="2847625" cy="9194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tr-TR" sz="2400" b="0" i="0" u="none" strike="noStrike" kern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İ</a:t>
            </a:r>
            <a:r>
              <a:rPr lang="tr-TR" sz="24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nek bir hayvandır.</a:t>
            </a: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tr-TR" sz="20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tr-TR" sz="2000" dirty="0" err="1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Cow</a:t>
            </a:r>
            <a:r>
              <a:rPr lang="tr-TR" sz="20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is an </a:t>
            </a:r>
            <a:r>
              <a:rPr lang="tr-TR" sz="2000" dirty="0" err="1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animal</a:t>
            </a:r>
            <a:r>
              <a:rPr lang="tr-TR" sz="2000" dirty="0">
                <a:solidFill>
                  <a:srgbClr val="00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)</a:t>
            </a:r>
            <a:endParaRPr lang="tr-TR" sz="1600" dirty="0">
              <a:solidFill>
                <a:srgbClr val="000000"/>
              </a:solidFill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2050" name="Picture 2" descr="Station 19 Fighting GIF by ABC Network">
            <a:extLst>
              <a:ext uri="{FF2B5EF4-FFF2-40B4-BE49-F238E27FC236}">
                <a16:creationId xmlns:a16="http://schemas.microsoft.com/office/drawing/2014/main" id="{6EC4B619-DF09-0467-DD09-BB1A5D2F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341" y="2035944"/>
            <a:ext cx="3505991" cy="198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6966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|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4203</TotalTime>
  <Words>789</Words>
  <Application>Microsoft Office PowerPoint</Application>
  <PresentationFormat>Widescreen</PresentationFormat>
  <Paragraphs>180</Paragraphs>
  <Slides>31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Bembo</vt:lpstr>
      <vt:lpstr>Biome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Sever misin?</vt:lpstr>
      <vt:lpstr>PowerPoint Presentation</vt:lpstr>
      <vt:lpstr>PowerPoint Presentation</vt:lpstr>
      <vt:lpstr>PowerPoint Presentation</vt:lpstr>
      <vt:lpstr>PowerPoint Presentation</vt:lpstr>
      <vt:lpstr>Kırmızı elma </vt:lpstr>
      <vt:lpstr>          KIRMIZI Ben kırmız kiraz yiyorum   RED: I am eating red cherry.   </vt:lpstr>
      <vt:lpstr>MAVİ: blue</vt:lpstr>
      <vt:lpstr>SARI </vt:lpstr>
      <vt:lpstr>İ   HARFİ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22: yirmi iki  </vt:lpstr>
      <vt:lpstr>PowerPoint Presentation</vt:lpstr>
      <vt:lpstr>PowerPoint Presentation</vt:lpstr>
      <vt:lpstr>iyi: good </vt:lpstr>
      <vt:lpstr>PowerPoint Presentation</vt:lpstr>
      <vt:lpstr>İyi günler: Have a nice day. İyi geceler: Have a nice nighti</vt:lpstr>
      <vt:lpstr>PowerPoint Presentation</vt:lpstr>
      <vt:lpstr>insan (people,)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HARFLER</dc:title>
  <dc:creator>mehmet agpak</dc:creator>
  <cp:lastModifiedBy>mehmet agpak</cp:lastModifiedBy>
  <cp:revision>61</cp:revision>
  <dcterms:created xsi:type="dcterms:W3CDTF">2020-12-19T03:41:19Z</dcterms:created>
  <dcterms:modified xsi:type="dcterms:W3CDTF">2023-01-19T04:37:54Z</dcterms:modified>
</cp:coreProperties>
</file>