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8" r:id="rId2"/>
    <p:sldId id="423" r:id="rId3"/>
    <p:sldId id="424" r:id="rId4"/>
    <p:sldId id="425" r:id="rId5"/>
    <p:sldId id="426" r:id="rId6"/>
    <p:sldId id="317" r:id="rId7"/>
    <p:sldId id="322" r:id="rId8"/>
    <p:sldId id="416" r:id="rId9"/>
    <p:sldId id="417" r:id="rId10"/>
    <p:sldId id="418" r:id="rId11"/>
    <p:sldId id="419" r:id="rId12"/>
    <p:sldId id="420" r:id="rId13"/>
    <p:sldId id="421" r:id="rId14"/>
    <p:sldId id="422" r:id="rId15"/>
    <p:sldId id="326" r:id="rId16"/>
    <p:sldId id="410" r:id="rId17"/>
    <p:sldId id="415" r:id="rId18"/>
    <p:sldId id="394" r:id="rId19"/>
    <p:sldId id="400" r:id="rId20"/>
    <p:sldId id="39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0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DE572-F630-474B-3B89-94560F9A14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E9456F-7BDC-E263-DF5C-DBFB302D0D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8760B-A779-3688-264B-72B067F6D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AC0A-045C-427D-8A75-9978C35B4943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93846-1474-5F09-A801-C115811E4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CAC03-B39D-051E-33E2-CC765C3FA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6B78-1FB9-4D39-8A9E-2E4B26E3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29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D5680-6AA5-8C35-941D-FB4E1FD90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3C758-9523-7F7B-5162-8DD451F8E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688D3-0063-EFA9-D709-CBC9178E5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AC0A-045C-427D-8A75-9978C35B4943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00F7F-FA48-F69C-B0E9-FDD422369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3D801-3F3B-071F-AFD0-7ED84F9B1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6B78-1FB9-4D39-8A9E-2E4B26E3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81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0425-FF8F-320C-E582-8D61646AF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12947-4213-3E80-46D6-97DA9A91F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F9855-EBFA-CE08-575A-417E6A1AF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AC0A-045C-427D-8A75-9978C35B4943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EEFCF-F8E0-225A-C059-43DC4F6A1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B3C60-A83E-00FB-7CF5-22C651FC7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6B78-1FB9-4D39-8A9E-2E4B26E3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65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628A2-236C-6F41-BA06-0BE874576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EC359-B07B-D409-C99D-7D4AA78D59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74F4B-1C1E-DA52-B139-BF7FF9068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93A9CC-9646-AE2E-7AD4-95BD165BF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AC0A-045C-427D-8A75-9978C35B4943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AEDF7-9023-263C-4303-5D809074B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6091AB-0B17-AA26-2330-9954AEFF9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6B78-1FB9-4D39-8A9E-2E4B26E3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7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4E558-5A6F-9688-4FD8-180A89DE5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A9837D-758B-8983-80EB-5D2EE9E29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A54BF2-C0A8-3796-17DC-2D67F0A71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99D27E-2C98-FF82-5914-60747D6A20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EB91B5-C052-FAE2-6C7E-050525D7A0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850D9D-DC18-9459-D815-A8D0D876B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AC0A-045C-427D-8A75-9978C35B4943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7DA002-DBA7-902E-CC38-D1777E737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47C235-3906-636F-CD59-0F34BDDCD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6B78-1FB9-4D39-8A9E-2E4B26E3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37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E8FAC-AB2E-CBAA-2C57-E389B3E3F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D6EDB9-1A03-FFD5-FBEF-16EAA2A8A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AC0A-045C-427D-8A75-9978C35B4943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C9718-BD07-D2BB-79A1-89EDC5AE4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B2DB4A-A730-716E-1C47-1B93983C7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6B78-1FB9-4D39-8A9E-2E4B26E3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26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A4594D-3D06-0AC9-BAC1-EEB8DFAB1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AC0A-045C-427D-8A75-9978C35B4943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D2C7E2-CC4C-6A51-4A87-15AE2B0A9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C29D1-CB39-29E3-E6C4-D7ECBD858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6B78-1FB9-4D39-8A9E-2E4B26E3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4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044D8-4765-2D4F-CBA6-2296AEAD8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A8745-769E-9B20-9270-39E1F6ECB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68810-568A-CED8-AD6E-8535CCD112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63016D-59CB-9638-8666-5A9B6A47B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AC0A-045C-427D-8A75-9978C35B4943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1EA897-0961-B042-3C8A-97993DD8B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2AD75-6413-66B1-AC5C-A3CD13D0F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6B78-1FB9-4D39-8A9E-2E4B26E3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52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FBC92-A875-9FE2-F58A-C09D81873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E0F3D3-EC2C-36F5-0226-2D7D273373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A12F0-5144-6B23-63C9-D4B34CD20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6C1216-82A6-2745-F345-9E66D56FD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AC0A-045C-427D-8A75-9978C35B4943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590A8-DF17-18B8-7056-215EFE0C8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2B125E-9D9C-26E7-920F-BA5B60E16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6B78-1FB9-4D39-8A9E-2E4B26E3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580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72916-E892-B22B-4699-DC32D8ED5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4C2590-1F8D-B574-7977-9AA5CDE60D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27E83-9ADD-733F-3830-7851D16D0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AC0A-045C-427D-8A75-9978C35B4943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98DF1-2E0E-71E2-D594-DB368A46A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83D28-48B8-A9E1-EBC1-D97AB75A5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6B78-1FB9-4D39-8A9E-2E4B26E3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28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885913-EBEB-F795-5697-04CEDFBDB3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AC540C-1596-3EB3-3F2F-D00D7D70D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0CF03-2AF2-9665-06AC-42F838481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AC0A-045C-427D-8A75-9978C35B4943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A6C51-4882-F8C4-774D-2F357AA5E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B7CEC-6F29-9B68-F227-5632A0DBB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6B78-1FB9-4D39-8A9E-2E4B26E3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1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C0033E-1531-2C36-DA3A-44B05EF67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191370-4057-AFA2-0B28-5DA798B6F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67BF3D-36AE-30B9-A3E0-AE84757C50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2AC0A-045C-427D-8A75-9978C35B4943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41CC7-19E1-8CBA-B321-FFB342F451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EB0670-131C-8A44-0BFD-0CF997E640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76B78-1FB9-4D39-8A9E-2E4B26E3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LrpcOgTvw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ZEOvA1R5nU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A7563D-AD1E-B3A5-7149-E5C70E614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28169">
            <a:off x="839411" y="1334259"/>
            <a:ext cx="10048965" cy="22107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2704E8-4774-FB93-6003-02ED44825138}"/>
              </a:ext>
            </a:extLst>
          </p:cNvPr>
          <p:cNvSpPr txBox="1"/>
          <p:nvPr/>
        </p:nvSpPr>
        <p:spPr>
          <a:xfrm>
            <a:off x="4075088" y="192079"/>
            <a:ext cx="3185721" cy="856838"/>
          </a:xfrm>
          <a:prstGeom prst="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 defTabSz="841248">
              <a:spcAft>
                <a:spcPts val="600"/>
              </a:spcAft>
            </a:pPr>
            <a:r>
              <a:rPr lang="tr-TR" sz="4968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GRUP 1 - 7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0D2DC5-2417-7DC2-DC7E-46F055F54E47}"/>
              </a:ext>
            </a:extLst>
          </p:cNvPr>
          <p:cNvSpPr txBox="1"/>
          <p:nvPr/>
        </p:nvSpPr>
        <p:spPr>
          <a:xfrm>
            <a:off x="1796144" y="4128082"/>
            <a:ext cx="9682842" cy="1423632"/>
          </a:xfrm>
          <a:prstGeom prst="rect">
            <a:avLst/>
          </a:prstGeom>
          <a:solidFill>
            <a:srgbClr val="33CCCC"/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endParaRPr lang="tr-TR" sz="2576" kern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endParaRPr>
          </a:p>
          <a:p>
            <a:pPr algn="ctr" defTabSz="841248">
              <a:lnSpc>
                <a:spcPct val="90000"/>
              </a:lnSpc>
              <a:spcBef>
                <a:spcPct val="0"/>
              </a:spcBef>
              <a:spcAft>
                <a:spcPts val="736"/>
              </a:spcAft>
            </a:pP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TÜRKÇE DERSİ</a:t>
            </a:r>
            <a:r>
              <a:rPr lang="tr-TR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  </a:t>
            </a:r>
            <a:r>
              <a:rPr lang="en-US" sz="28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(TURKISH LESSON)</a:t>
            </a:r>
            <a:endParaRPr lang="tr-TR" sz="2576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Ocak/</a:t>
            </a:r>
            <a:r>
              <a:rPr lang="tr-TR" sz="2576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January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. 202</a:t>
            </a: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4</a:t>
            </a:r>
            <a:r>
              <a:rPr lang="en-US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  </a:t>
            </a:r>
          </a:p>
          <a:p>
            <a:pPr algn="ctr" defTabSz="841248">
              <a:lnSpc>
                <a:spcPct val="90000"/>
              </a:lnSpc>
              <a:spcAft>
                <a:spcPts val="736"/>
              </a:spcAft>
            </a:pPr>
            <a:r>
              <a:rPr lang="tr-TR" sz="2576" dirty="0">
                <a:solidFill>
                  <a:schemeClr val="tx1">
                    <a:lumMod val="95000"/>
                    <a:lumOff val="5000"/>
                  </a:schemeClr>
                </a:solidFill>
              </a:rPr>
              <a:t>Çarşamba</a:t>
            </a:r>
            <a:r>
              <a:rPr lang="tr-TR" sz="2576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 - </a:t>
            </a:r>
            <a:r>
              <a:rPr lang="tr-TR" sz="2576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Wednesday</a:t>
            </a:r>
            <a:endParaRPr lang="en-US" sz="2576" kern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5337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EB37C-F73F-A6AE-F07F-4B4A88E9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8941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Neredesin? (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334F4-74D0-102A-8AFD-EACBDED83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47020" cy="4351338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Sen neredesin? </a:t>
            </a:r>
            <a:r>
              <a:rPr lang="tr-TR" dirty="0" err="1">
                <a:highlight>
                  <a:srgbClr val="FFFF00"/>
                </a:highlight>
              </a:rPr>
              <a:t>Where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are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you</a:t>
            </a:r>
            <a:r>
              <a:rPr lang="tr-TR" dirty="0">
                <a:highlight>
                  <a:srgbClr val="FFFF00"/>
                </a:highlight>
              </a:rPr>
              <a:t>?</a:t>
            </a:r>
          </a:p>
          <a:p>
            <a:r>
              <a:rPr lang="tr-TR" dirty="0"/>
              <a:t>Sen? </a:t>
            </a:r>
            <a:r>
              <a:rPr lang="tr-TR" dirty="0" err="1"/>
              <a:t>You</a:t>
            </a:r>
            <a:endParaRPr lang="tr-TR" dirty="0"/>
          </a:p>
          <a:p>
            <a:r>
              <a:rPr lang="tr-TR" dirty="0"/>
              <a:t>Nere: </a:t>
            </a:r>
            <a:r>
              <a:rPr lang="tr-TR" dirty="0" err="1"/>
              <a:t>Where</a:t>
            </a:r>
            <a:r>
              <a:rPr lang="tr-TR" dirty="0"/>
              <a:t>?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B: Evdeyim. (I am at </a:t>
            </a:r>
            <a:r>
              <a:rPr lang="tr-TR" dirty="0" err="1">
                <a:highlight>
                  <a:srgbClr val="FFFF00"/>
                </a:highlight>
              </a:rPr>
              <a:t>home</a:t>
            </a:r>
            <a:r>
              <a:rPr lang="tr-TR" dirty="0">
                <a:highlight>
                  <a:srgbClr val="FFFF00"/>
                </a:highlight>
              </a:rPr>
              <a:t>.)</a:t>
            </a:r>
          </a:p>
          <a:p>
            <a:pPr marL="0" indent="0">
              <a:buNone/>
            </a:pPr>
            <a:r>
              <a:rPr lang="tr-TR" dirty="0"/>
              <a:t>A: So</a:t>
            </a:r>
            <a:r>
              <a:rPr lang="tr-TR" dirty="0">
                <a:highlight>
                  <a:srgbClr val="00FFFF"/>
                </a:highlight>
              </a:rPr>
              <a:t>ğ</a:t>
            </a:r>
            <a:r>
              <a:rPr lang="tr-TR" dirty="0"/>
              <a:t>uk mu? (Is it </a:t>
            </a:r>
            <a:r>
              <a:rPr lang="tr-TR" dirty="0" err="1"/>
              <a:t>cold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dirty="0"/>
              <a:t>B: Evet (</a:t>
            </a:r>
            <a:r>
              <a:rPr lang="tr-TR" dirty="0" err="1"/>
              <a:t>Yes</a:t>
            </a:r>
            <a:r>
              <a:rPr lang="tr-TR" dirty="0"/>
              <a:t>) </a:t>
            </a:r>
          </a:p>
          <a:p>
            <a:pPr marL="0" indent="0">
              <a:buNone/>
            </a:pPr>
            <a:r>
              <a:rPr lang="tr-TR" dirty="0"/>
              <a:t>Hayır (No)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000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F1F32-9C7F-5409-EBD2-4F054A58F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703" y="261404"/>
            <a:ext cx="8779290" cy="316759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Neredesin? (</a:t>
            </a:r>
            <a:r>
              <a:rPr lang="tr-TR" dirty="0" err="1">
                <a:highlight>
                  <a:srgbClr val="FFFF00"/>
                </a:highlight>
              </a:rPr>
              <a:t>Where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are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you</a:t>
            </a:r>
            <a:r>
              <a:rPr lang="tr-TR" dirty="0">
                <a:highlight>
                  <a:srgbClr val="FFFF00"/>
                </a:highlight>
              </a:rPr>
              <a:t>?)</a:t>
            </a:r>
          </a:p>
          <a:p>
            <a:pPr marL="0" indent="0">
              <a:buNone/>
            </a:pPr>
            <a:r>
              <a:rPr lang="tr-TR" dirty="0"/>
              <a:t>B: Kanada’dayım. (I am in Canada.)</a:t>
            </a:r>
          </a:p>
          <a:p>
            <a:pPr marL="0" indent="0">
              <a:buNone/>
            </a:pPr>
            <a:r>
              <a:rPr lang="tr-TR" dirty="0"/>
              <a:t>B: </a:t>
            </a:r>
            <a:r>
              <a:rPr lang="tr-TR" dirty="0">
                <a:solidFill>
                  <a:srgbClr val="FF0000"/>
                </a:solidFill>
              </a:rPr>
              <a:t>Mutfak</a:t>
            </a:r>
            <a:r>
              <a:rPr lang="tr-TR" dirty="0">
                <a:highlight>
                  <a:srgbClr val="00FFFF"/>
                </a:highlight>
              </a:rPr>
              <a:t>tayım</a:t>
            </a:r>
            <a:r>
              <a:rPr lang="tr-TR" dirty="0"/>
              <a:t>. (</a:t>
            </a:r>
            <a:r>
              <a:rPr lang="tr-TR" b="1" dirty="0"/>
              <a:t>Mutfak</a:t>
            </a:r>
            <a:r>
              <a:rPr lang="tr-TR" dirty="0"/>
              <a:t>: </a:t>
            </a:r>
            <a:r>
              <a:rPr lang="tr-TR" dirty="0" err="1"/>
              <a:t>kitchen</a:t>
            </a:r>
            <a:r>
              <a:rPr lang="tr-TR" dirty="0"/>
              <a:t> – I am in the </a:t>
            </a:r>
            <a:r>
              <a:rPr lang="tr-TR" dirty="0" err="1"/>
              <a:t>kitchen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/>
              <a:t>B: </a:t>
            </a:r>
            <a:r>
              <a:rPr lang="tr-TR" dirty="0">
                <a:solidFill>
                  <a:srgbClr val="FF0000"/>
                </a:solidFill>
              </a:rPr>
              <a:t>Salon</a:t>
            </a:r>
            <a:r>
              <a:rPr lang="tr-TR" dirty="0">
                <a:highlight>
                  <a:srgbClr val="00FFFF"/>
                </a:highlight>
              </a:rPr>
              <a:t>dayım</a:t>
            </a:r>
            <a:r>
              <a:rPr lang="tr-TR" dirty="0"/>
              <a:t>. (I am in the </a:t>
            </a:r>
            <a:r>
              <a:rPr lang="tr-TR" dirty="0" err="1">
                <a:solidFill>
                  <a:srgbClr val="FF0000"/>
                </a:solidFill>
              </a:rPr>
              <a:t>living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room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/>
              <a:t>B: </a:t>
            </a:r>
            <a:r>
              <a:rPr lang="tr-TR" dirty="0">
                <a:solidFill>
                  <a:srgbClr val="FF0000"/>
                </a:solidFill>
              </a:rPr>
              <a:t>Bahçe</a:t>
            </a:r>
            <a:r>
              <a:rPr lang="tr-TR" dirty="0">
                <a:highlight>
                  <a:srgbClr val="00FFFF"/>
                </a:highlight>
              </a:rPr>
              <a:t>deyim</a:t>
            </a:r>
            <a:r>
              <a:rPr lang="tr-TR" dirty="0"/>
              <a:t>. (I am in the </a:t>
            </a:r>
            <a:r>
              <a:rPr lang="tr-TR" dirty="0" err="1">
                <a:solidFill>
                  <a:srgbClr val="FF0000"/>
                </a:solidFill>
              </a:rPr>
              <a:t>garden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/>
              <a:t>B: </a:t>
            </a:r>
            <a:r>
              <a:rPr lang="tr-TR" dirty="0">
                <a:solidFill>
                  <a:srgbClr val="FF0000"/>
                </a:solidFill>
              </a:rPr>
              <a:t>Oda</a:t>
            </a:r>
            <a:r>
              <a:rPr lang="tr-TR" dirty="0"/>
              <a:t>mdayım. (I am in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>
                <a:solidFill>
                  <a:srgbClr val="FF0000"/>
                </a:solidFill>
              </a:rPr>
              <a:t>room</a:t>
            </a:r>
            <a:r>
              <a:rPr lang="tr-TR" dirty="0">
                <a:solidFill>
                  <a:srgbClr val="FF0000"/>
                </a:solidFill>
              </a:rPr>
              <a:t>.)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B: Bodrum</a:t>
            </a:r>
            <a:r>
              <a:rPr lang="tr-TR" dirty="0"/>
              <a:t>dayım</a:t>
            </a:r>
            <a:r>
              <a:rPr lang="tr-TR" dirty="0">
                <a:solidFill>
                  <a:srgbClr val="FF0000"/>
                </a:solidFill>
              </a:rPr>
              <a:t>. </a:t>
            </a:r>
            <a:r>
              <a:rPr lang="tr-TR" dirty="0"/>
              <a:t>(I am in the </a:t>
            </a:r>
            <a:r>
              <a:rPr lang="tr-TR" dirty="0" err="1">
                <a:solidFill>
                  <a:srgbClr val="FF0000"/>
                </a:solidFill>
              </a:rPr>
              <a:t>basement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/>
              <a:t>B: </a:t>
            </a:r>
            <a:r>
              <a:rPr lang="tr-TR" dirty="0" err="1"/>
              <a:t>Ottava’dayım</a:t>
            </a:r>
            <a:r>
              <a:rPr lang="tr-TR" dirty="0"/>
              <a:t>. (I am in </a:t>
            </a:r>
            <a:r>
              <a:rPr lang="tr-TR" dirty="0" err="1"/>
              <a:t>Ottawa</a:t>
            </a:r>
            <a:r>
              <a:rPr lang="tr-TR" dirty="0"/>
              <a:t>.)</a:t>
            </a:r>
          </a:p>
          <a:p>
            <a:pPr marL="0" indent="0">
              <a:buNone/>
            </a:pPr>
            <a:endParaRPr lang="tr-T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Moms in the Kitchen">
            <a:extLst>
              <a:ext uri="{FF2B5EF4-FFF2-40B4-BE49-F238E27FC236}">
                <a16:creationId xmlns:a16="http://schemas.microsoft.com/office/drawing/2014/main" id="{0534D8BE-DFFC-53F0-29B5-72C7B5EF8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2295" y="261404"/>
            <a:ext cx="2475302" cy="3528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48C08F-E4AC-B8C1-0ABA-269BA912FA40}"/>
              </a:ext>
            </a:extLst>
          </p:cNvPr>
          <p:cNvSpPr txBox="1"/>
          <p:nvPr/>
        </p:nvSpPr>
        <p:spPr>
          <a:xfrm>
            <a:off x="8469703" y="4304600"/>
            <a:ext cx="3908987" cy="2862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b="1" dirty="0"/>
              <a:t>KELİMELER</a:t>
            </a:r>
            <a:r>
              <a:rPr lang="tr-TR" dirty="0"/>
              <a:t>: </a:t>
            </a:r>
          </a:p>
          <a:p>
            <a:r>
              <a:rPr lang="tr-TR" b="1" dirty="0"/>
              <a:t>evet</a:t>
            </a:r>
            <a:r>
              <a:rPr lang="tr-TR" dirty="0"/>
              <a:t>: </a:t>
            </a:r>
            <a:r>
              <a:rPr lang="tr-TR" dirty="0" err="1"/>
              <a:t>yes</a:t>
            </a:r>
            <a:endParaRPr lang="tr-TR" dirty="0"/>
          </a:p>
          <a:p>
            <a:r>
              <a:rPr lang="tr-TR" b="1" dirty="0"/>
              <a:t>hayır</a:t>
            </a:r>
            <a:r>
              <a:rPr lang="tr-TR" dirty="0"/>
              <a:t>: </a:t>
            </a:r>
            <a:r>
              <a:rPr lang="tr-TR" dirty="0" err="1"/>
              <a:t>no</a:t>
            </a:r>
            <a:endParaRPr lang="tr-TR" dirty="0"/>
          </a:p>
          <a:p>
            <a:r>
              <a:rPr lang="tr-TR" b="1" dirty="0"/>
              <a:t>ev</a:t>
            </a:r>
            <a:r>
              <a:rPr lang="tr-TR" dirty="0"/>
              <a:t>: </a:t>
            </a:r>
            <a:r>
              <a:rPr lang="tr-TR" dirty="0" err="1"/>
              <a:t>house</a:t>
            </a:r>
            <a:endParaRPr lang="tr-TR" dirty="0"/>
          </a:p>
          <a:p>
            <a:r>
              <a:rPr lang="tr-TR" b="1" dirty="0"/>
              <a:t>neredesin</a:t>
            </a:r>
            <a:r>
              <a:rPr lang="tr-TR" dirty="0"/>
              <a:t>: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</a:t>
            </a:r>
          </a:p>
          <a:p>
            <a:r>
              <a:rPr lang="tr-TR" b="1" dirty="0"/>
              <a:t>mutfak</a:t>
            </a:r>
            <a:r>
              <a:rPr lang="tr-TR" dirty="0"/>
              <a:t>: </a:t>
            </a:r>
            <a:r>
              <a:rPr lang="tr-TR" dirty="0" err="1"/>
              <a:t>kitchen</a:t>
            </a:r>
            <a:endParaRPr lang="tr-TR" dirty="0"/>
          </a:p>
          <a:p>
            <a:r>
              <a:rPr lang="tr-TR" b="1" dirty="0"/>
              <a:t>salon</a:t>
            </a:r>
            <a:r>
              <a:rPr lang="tr-TR" dirty="0"/>
              <a:t>: </a:t>
            </a:r>
            <a:r>
              <a:rPr lang="tr-TR" dirty="0" err="1"/>
              <a:t>living</a:t>
            </a:r>
            <a:r>
              <a:rPr lang="tr-TR" dirty="0"/>
              <a:t> </a:t>
            </a:r>
            <a:r>
              <a:rPr lang="tr-TR" dirty="0" err="1"/>
              <a:t>room</a:t>
            </a:r>
            <a:r>
              <a:rPr lang="tr-TR" dirty="0"/>
              <a:t>.</a:t>
            </a:r>
          </a:p>
          <a:p>
            <a:r>
              <a:rPr lang="tr-TR" b="1" dirty="0"/>
              <a:t>bahçe</a:t>
            </a:r>
            <a:r>
              <a:rPr lang="tr-TR" dirty="0"/>
              <a:t>: </a:t>
            </a:r>
            <a:r>
              <a:rPr lang="tr-TR" dirty="0" err="1"/>
              <a:t>garden</a:t>
            </a:r>
            <a:endParaRPr lang="tr-TR" dirty="0"/>
          </a:p>
          <a:p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310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D09999-F929-B9FC-D8C7-3BC4E24B90EF}"/>
              </a:ext>
            </a:extLst>
          </p:cNvPr>
          <p:cNvSpPr txBox="1"/>
          <p:nvPr/>
        </p:nvSpPr>
        <p:spPr>
          <a:xfrm>
            <a:off x="7200901" y="2844225"/>
            <a:ext cx="180593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mutfak</a:t>
            </a:r>
            <a:endParaRPr lang="en-US" dirty="0"/>
          </a:p>
        </p:txBody>
      </p:sp>
      <p:pic>
        <p:nvPicPr>
          <p:cNvPr id="4" name="Picture 2" descr="Moms in the Kitchen">
            <a:extLst>
              <a:ext uri="{FF2B5EF4-FFF2-40B4-BE49-F238E27FC236}">
                <a16:creationId xmlns:a16="http://schemas.microsoft.com/office/drawing/2014/main" id="{860C65E8-B64F-ABA2-76F2-2139A64B7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425" y="1079914"/>
            <a:ext cx="2475302" cy="3528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EDA829F6-43C8-E2E5-5AF8-55887AE63630}"/>
              </a:ext>
            </a:extLst>
          </p:cNvPr>
          <p:cNvSpPr/>
          <p:nvPr/>
        </p:nvSpPr>
        <p:spPr>
          <a:xfrm>
            <a:off x="-118110" y="697230"/>
            <a:ext cx="6214110" cy="5178771"/>
          </a:xfrm>
          <a:prstGeom prst="wedgeRoundRectCallout">
            <a:avLst>
              <a:gd name="adj1" fmla="val 68494"/>
              <a:gd name="adj2" fmla="val 258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tr-TR" sz="2800" b="1" dirty="0">
              <a:solidFill>
                <a:schemeClr val="tx1"/>
              </a:solidFill>
            </a:endParaRPr>
          </a:p>
          <a:p>
            <a:endParaRPr lang="tr-TR" sz="2800" b="1" dirty="0">
              <a:solidFill>
                <a:schemeClr val="tx1"/>
              </a:solidFill>
            </a:endParaRPr>
          </a:p>
          <a:p>
            <a:endParaRPr lang="tr-TR" sz="2800" b="1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pişirmek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to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>
                <a:solidFill>
                  <a:schemeClr val="tx1"/>
                </a:solidFill>
              </a:rPr>
              <a:t>cook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yemek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dish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yiyecek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food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fırın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oven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buzdolabı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fridge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bulaşık makinesi: </a:t>
            </a:r>
            <a:r>
              <a:rPr lang="tr-TR" sz="2800" dirty="0" err="1">
                <a:solidFill>
                  <a:schemeClr val="tx1"/>
                </a:solidFill>
              </a:rPr>
              <a:t>dishwasher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Fırında pişirmek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to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>
                <a:solidFill>
                  <a:schemeClr val="tx1"/>
                </a:solidFill>
              </a:rPr>
              <a:t>cook</a:t>
            </a:r>
            <a:r>
              <a:rPr lang="tr-TR" sz="2800" dirty="0">
                <a:solidFill>
                  <a:schemeClr val="tx1"/>
                </a:solidFill>
              </a:rPr>
              <a:t> in the </a:t>
            </a:r>
            <a:r>
              <a:rPr lang="tr-TR" sz="2800" dirty="0" err="1">
                <a:solidFill>
                  <a:schemeClr val="tx1"/>
                </a:solidFill>
              </a:rPr>
              <a:t>oven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bıçak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knife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çatal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fork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meyve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fruit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Sebze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vegetable</a:t>
            </a:r>
            <a:endParaRPr lang="tr-TR" sz="2800" dirty="0">
              <a:solidFill>
                <a:schemeClr val="tx1"/>
              </a:solidFill>
            </a:endParaRPr>
          </a:p>
          <a:p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dirty="0">
                <a:solidFill>
                  <a:schemeClr val="tx1"/>
                </a:solidFill>
              </a:rPr>
              <a:t> </a:t>
            </a:r>
          </a:p>
          <a:p>
            <a:endParaRPr lang="tr-TR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530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F2531-56C7-79AA-D901-72624BFB4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1820" y="1884334"/>
            <a:ext cx="5646420" cy="2710526"/>
          </a:xfr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br>
              <a:rPr lang="tr-TR" sz="3600" dirty="0"/>
            </a:br>
            <a:br>
              <a:rPr lang="tr-TR" sz="3600" dirty="0"/>
            </a:br>
            <a:br>
              <a:rPr lang="tr-TR" sz="3600" dirty="0"/>
            </a:br>
            <a:br>
              <a:rPr lang="tr-TR" sz="3600" dirty="0"/>
            </a:br>
            <a:r>
              <a:rPr lang="tr-TR" sz="3600" dirty="0"/>
              <a:t>_____nerede?</a:t>
            </a:r>
            <a:br>
              <a:rPr lang="tr-TR" sz="3600" dirty="0"/>
            </a:br>
            <a:r>
              <a:rPr lang="tr-TR" sz="3600" dirty="0"/>
              <a:t>Bıçak  nerede? </a:t>
            </a:r>
            <a:r>
              <a:rPr lang="tr-TR" sz="2700" dirty="0"/>
              <a:t>(</a:t>
            </a:r>
            <a:r>
              <a:rPr lang="tr-TR" sz="2700" dirty="0" err="1"/>
              <a:t>Where</a:t>
            </a:r>
            <a:r>
              <a:rPr lang="tr-TR" sz="2700" dirty="0"/>
              <a:t> is the </a:t>
            </a:r>
            <a:r>
              <a:rPr lang="tr-TR" sz="2700" dirty="0" err="1"/>
              <a:t>knife</a:t>
            </a:r>
            <a:r>
              <a:rPr lang="tr-TR" sz="2700" dirty="0"/>
              <a:t>?)</a:t>
            </a:r>
            <a:br>
              <a:rPr lang="tr-TR" sz="2700" dirty="0"/>
            </a:br>
            <a:r>
              <a:rPr lang="tr-TR" sz="2700" b="1" dirty="0"/>
              <a:t>Yemek</a:t>
            </a:r>
            <a:r>
              <a:rPr lang="tr-TR" sz="2700" dirty="0"/>
              <a:t> 	nerede?</a:t>
            </a:r>
            <a:br>
              <a:rPr lang="tr-TR" sz="2700" dirty="0"/>
            </a:br>
            <a:r>
              <a:rPr lang="tr-TR" sz="2700" b="1" dirty="0"/>
              <a:t>Yiyecek</a:t>
            </a:r>
            <a:r>
              <a:rPr lang="tr-TR" sz="2700" dirty="0"/>
              <a:t> nerede?</a:t>
            </a:r>
            <a:br>
              <a:rPr lang="tr-TR" sz="2700" dirty="0"/>
            </a:br>
            <a:r>
              <a:rPr lang="tr-TR" sz="2700" b="1" dirty="0"/>
              <a:t>Çatal</a:t>
            </a:r>
            <a:r>
              <a:rPr lang="tr-TR" sz="2700" dirty="0"/>
              <a:t> 	nerede?</a:t>
            </a:r>
            <a:br>
              <a:rPr lang="tr-TR" sz="2700" dirty="0"/>
            </a:br>
            <a:r>
              <a:rPr lang="tr-TR" sz="2700" b="1" dirty="0"/>
              <a:t>Sebze</a:t>
            </a:r>
            <a:r>
              <a:rPr lang="tr-TR" sz="2700" dirty="0"/>
              <a:t> nerede?</a:t>
            </a:r>
            <a:br>
              <a:rPr lang="tr-TR" sz="2700" dirty="0"/>
            </a:br>
            <a:r>
              <a:rPr lang="tr-TR" sz="2700" b="1" dirty="0"/>
              <a:t>Fırın</a:t>
            </a:r>
            <a:r>
              <a:rPr lang="tr-TR" sz="2700" dirty="0"/>
              <a:t> nerede?</a:t>
            </a:r>
            <a:br>
              <a:rPr lang="tr-TR" sz="2700" dirty="0"/>
            </a:br>
            <a:br>
              <a:rPr lang="tr-TR" sz="2700" dirty="0"/>
            </a:br>
            <a:br>
              <a:rPr lang="tr-TR" sz="2700" dirty="0"/>
            </a:br>
            <a:br>
              <a:rPr lang="tr-TR" sz="3600" dirty="0"/>
            </a:br>
            <a:br>
              <a:rPr lang="tr-TR" dirty="0"/>
            </a:br>
            <a:br>
              <a:rPr lang="tr-TR" dirty="0"/>
            </a:br>
            <a:r>
              <a:rPr lang="tr-TR" dirty="0"/>
              <a:t> </a:t>
            </a:r>
            <a:endParaRPr lang="en-US" dirty="0"/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90E965F6-1502-3A38-0D96-0919C4334CCD}"/>
              </a:ext>
            </a:extLst>
          </p:cNvPr>
          <p:cNvSpPr/>
          <p:nvPr/>
        </p:nvSpPr>
        <p:spPr>
          <a:xfrm>
            <a:off x="293370" y="466697"/>
            <a:ext cx="6214110" cy="5178771"/>
          </a:xfrm>
          <a:prstGeom prst="wedgeRoundRectCallout">
            <a:avLst>
              <a:gd name="adj1" fmla="val 48077"/>
              <a:gd name="adj2" fmla="val 1736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tr-TR" sz="2800" b="1" dirty="0">
              <a:solidFill>
                <a:schemeClr val="tx1"/>
              </a:solidFill>
            </a:endParaRPr>
          </a:p>
          <a:p>
            <a:endParaRPr lang="tr-TR" sz="2800" b="1" dirty="0">
              <a:solidFill>
                <a:schemeClr val="tx1"/>
              </a:solidFill>
            </a:endParaRPr>
          </a:p>
          <a:p>
            <a:endParaRPr lang="tr-TR" sz="2800" b="1" dirty="0">
              <a:solidFill>
                <a:schemeClr val="tx1"/>
              </a:solidFill>
            </a:endParaRPr>
          </a:p>
          <a:p>
            <a:endParaRPr lang="tr-TR" sz="2800" b="1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pişirmek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to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>
                <a:solidFill>
                  <a:schemeClr val="tx1"/>
                </a:solidFill>
              </a:rPr>
              <a:t>cook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yemek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dish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yiyecek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food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fırın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oven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buzdolabı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fridge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bulaşık makinesi: </a:t>
            </a:r>
            <a:r>
              <a:rPr lang="tr-TR" sz="2800" dirty="0" err="1">
                <a:solidFill>
                  <a:schemeClr val="tx1"/>
                </a:solidFill>
              </a:rPr>
              <a:t>dishwasher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Fırında pişirmek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to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>
                <a:solidFill>
                  <a:schemeClr val="tx1"/>
                </a:solidFill>
              </a:rPr>
              <a:t>cook</a:t>
            </a:r>
            <a:r>
              <a:rPr lang="tr-TR" sz="2800" dirty="0">
                <a:solidFill>
                  <a:schemeClr val="tx1"/>
                </a:solidFill>
              </a:rPr>
              <a:t> in the </a:t>
            </a:r>
            <a:r>
              <a:rPr lang="tr-TR" sz="2800" dirty="0" err="1">
                <a:solidFill>
                  <a:schemeClr val="tx1"/>
                </a:solidFill>
              </a:rPr>
              <a:t>oven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bıçak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knife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çatal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fork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meyve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fruit</a:t>
            </a:r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b="1" dirty="0">
                <a:solidFill>
                  <a:schemeClr val="tx1"/>
                </a:solidFill>
              </a:rPr>
              <a:t>Sebze</a:t>
            </a:r>
            <a:r>
              <a:rPr lang="tr-TR" sz="2800" dirty="0">
                <a:solidFill>
                  <a:schemeClr val="tx1"/>
                </a:solidFill>
              </a:rPr>
              <a:t>: </a:t>
            </a:r>
            <a:r>
              <a:rPr lang="tr-TR" sz="2800" dirty="0" err="1">
                <a:solidFill>
                  <a:schemeClr val="tx1"/>
                </a:solidFill>
              </a:rPr>
              <a:t>vegetable</a:t>
            </a:r>
            <a:endParaRPr lang="tr-TR" sz="2800" dirty="0">
              <a:solidFill>
                <a:schemeClr val="tx1"/>
              </a:solidFill>
            </a:endParaRPr>
          </a:p>
          <a:p>
            <a:endParaRPr lang="tr-TR" sz="2800" dirty="0">
              <a:solidFill>
                <a:schemeClr val="tx1"/>
              </a:solidFill>
            </a:endParaRPr>
          </a:p>
          <a:p>
            <a:r>
              <a:rPr lang="tr-TR" sz="2800" dirty="0">
                <a:solidFill>
                  <a:schemeClr val="tx1"/>
                </a:solidFill>
              </a:rPr>
              <a:t> </a:t>
            </a:r>
          </a:p>
          <a:p>
            <a:endParaRPr lang="tr-TR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499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A3490-7334-48CE-B571-E2DE2B60D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06" y="339640"/>
            <a:ext cx="2333255" cy="785658"/>
          </a:xfrm>
        </p:spPr>
        <p:txBody>
          <a:bodyPr>
            <a:noAutofit/>
          </a:bodyPr>
          <a:lstStyle/>
          <a:p>
            <a:r>
              <a:rPr lang="tr-TR" sz="8000" b="1"/>
              <a:t>a/A</a:t>
            </a:r>
            <a:endParaRPr lang="en-US" sz="80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E7ABB-3EFB-4295-8975-5993A1E4E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563" y="4302218"/>
            <a:ext cx="1526140" cy="584200"/>
          </a:xfrm>
          <a:ln w="3175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48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</a:t>
            </a:r>
            <a:r>
              <a:rPr lang="tr-TR" dirty="0">
                <a:latin typeface="MV Boli" panose="02000500030200090000" pitchFamily="2" charset="0"/>
                <a:cs typeface="MV Boli" panose="02000500030200090000" pitchFamily="2" charset="0"/>
              </a:rPr>
              <a:t>ğaç</a:t>
            </a:r>
            <a:endParaRPr lang="en-US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1026" name="Picture 2" descr="Image result for AGAÇ">
            <a:extLst>
              <a:ext uri="{FF2B5EF4-FFF2-40B4-BE49-F238E27FC236}">
                <a16:creationId xmlns:a16="http://schemas.microsoft.com/office/drawing/2014/main" id="{68162160-8D96-42D7-B89D-A1B1761503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9" b="13105"/>
          <a:stretch/>
        </p:blipFill>
        <p:spPr bwMode="auto">
          <a:xfrm>
            <a:off x="703053" y="1898760"/>
            <a:ext cx="1819693" cy="20526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AYI">
            <a:extLst>
              <a:ext uri="{FF2B5EF4-FFF2-40B4-BE49-F238E27FC236}">
                <a16:creationId xmlns:a16="http://schemas.microsoft.com/office/drawing/2014/main" id="{9D7C05D6-5635-49EE-A1FA-624A51E85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711" y="2053540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BEE">
            <a:extLst>
              <a:ext uri="{FF2B5EF4-FFF2-40B4-BE49-F238E27FC236}">
                <a16:creationId xmlns:a16="http://schemas.microsoft.com/office/drawing/2014/main" id="{5F93F48E-26D3-411A-9A80-536E57E8F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678" y="1898760"/>
            <a:ext cx="2047875" cy="2238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ASLAN">
            <a:extLst>
              <a:ext uri="{FF2B5EF4-FFF2-40B4-BE49-F238E27FC236}">
                <a16:creationId xmlns:a16="http://schemas.microsoft.com/office/drawing/2014/main" id="{6E2FD7E3-F37B-4E49-9244-AF1AB080C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747" y="2053540"/>
            <a:ext cx="2362200" cy="1933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E86CA7-1B94-490E-95D0-3F5C6408DA5A}"/>
              </a:ext>
            </a:extLst>
          </p:cNvPr>
          <p:cNvSpPr txBox="1">
            <a:spLocks/>
          </p:cNvSpPr>
          <p:nvPr/>
        </p:nvSpPr>
        <p:spPr>
          <a:xfrm>
            <a:off x="9653505" y="4245895"/>
            <a:ext cx="1526140" cy="58420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0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</a:t>
            </a:r>
            <a:r>
              <a:rPr lang="tr-TR" dirty="0">
                <a:latin typeface="MV Boli" panose="02000500030200090000" pitchFamily="2" charset="0"/>
                <a:cs typeface="MV Boli" panose="02000500030200090000" pitchFamily="2" charset="0"/>
              </a:rPr>
              <a:t>slan</a:t>
            </a:r>
            <a:endParaRPr lang="en-US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153906-F883-4D37-8792-92CA1EF5570E}"/>
              </a:ext>
            </a:extLst>
          </p:cNvPr>
          <p:cNvSpPr txBox="1">
            <a:spLocks/>
          </p:cNvSpPr>
          <p:nvPr/>
        </p:nvSpPr>
        <p:spPr>
          <a:xfrm>
            <a:off x="7069193" y="4320905"/>
            <a:ext cx="1526140" cy="58420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3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</a:t>
            </a:r>
            <a:r>
              <a:rPr lang="tr-TR" dirty="0">
                <a:latin typeface="MV Boli" panose="02000500030200090000" pitchFamily="2" charset="0"/>
                <a:cs typeface="MV Boli" panose="02000500030200090000" pitchFamily="2" charset="0"/>
              </a:rPr>
              <a:t>rı</a:t>
            </a:r>
            <a:endParaRPr lang="en-US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8E87E4F-123C-40B0-8B7E-0006B2221A7A}"/>
              </a:ext>
            </a:extLst>
          </p:cNvPr>
          <p:cNvSpPr txBox="1">
            <a:spLocks/>
          </p:cNvSpPr>
          <p:nvPr/>
        </p:nvSpPr>
        <p:spPr>
          <a:xfrm>
            <a:off x="4034328" y="4302218"/>
            <a:ext cx="1526140" cy="58420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0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</a:t>
            </a:r>
            <a:r>
              <a:rPr lang="tr-TR" dirty="0">
                <a:latin typeface="MV Boli" panose="02000500030200090000" pitchFamily="2" charset="0"/>
                <a:cs typeface="MV Boli" panose="02000500030200090000" pitchFamily="2" charset="0"/>
              </a:rPr>
              <a:t>yı	</a:t>
            </a:r>
            <a:endParaRPr lang="en-US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332CB8D-97BB-4EA5-836A-FDAC22561F18}"/>
              </a:ext>
            </a:extLst>
          </p:cNvPr>
          <p:cNvSpPr txBox="1">
            <a:spLocks/>
          </p:cNvSpPr>
          <p:nvPr/>
        </p:nvSpPr>
        <p:spPr>
          <a:xfrm>
            <a:off x="522347" y="5513362"/>
            <a:ext cx="2570127" cy="584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800" dirty="0">
                <a:solidFill>
                  <a:srgbClr val="FF0000"/>
                </a:solidFill>
              </a:rPr>
              <a:t>A: Bu nedir?</a:t>
            </a:r>
          </a:p>
          <a:p>
            <a:pPr marL="0" indent="0">
              <a:buNone/>
            </a:pPr>
            <a:r>
              <a:rPr lang="tr-TR" sz="4800" dirty="0"/>
              <a:t>B: Ağaç. Bu bir ağaç.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6757A-DD1E-4A56-855A-1437F5876C80}"/>
              </a:ext>
            </a:extLst>
          </p:cNvPr>
          <p:cNvSpPr txBox="1">
            <a:spLocks/>
          </p:cNvSpPr>
          <p:nvPr/>
        </p:nvSpPr>
        <p:spPr>
          <a:xfrm>
            <a:off x="3742831" y="5606939"/>
            <a:ext cx="2570127" cy="584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800" dirty="0">
                <a:solidFill>
                  <a:srgbClr val="FF0000"/>
                </a:solidFill>
              </a:rPr>
              <a:t>A: Bu nedir?</a:t>
            </a:r>
          </a:p>
          <a:p>
            <a:pPr marL="0" indent="0">
              <a:buNone/>
            </a:pPr>
            <a:r>
              <a:rPr lang="tr-TR" sz="4800" dirty="0"/>
              <a:t>B: Ayı. Bu bir ayı.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60BE4D8-1780-4CE0-8BF1-5F926BF45909}"/>
              </a:ext>
            </a:extLst>
          </p:cNvPr>
          <p:cNvSpPr txBox="1">
            <a:spLocks/>
          </p:cNvSpPr>
          <p:nvPr/>
        </p:nvSpPr>
        <p:spPr>
          <a:xfrm>
            <a:off x="6730486" y="5673075"/>
            <a:ext cx="2396261" cy="584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800" dirty="0">
                <a:solidFill>
                  <a:srgbClr val="FF0000"/>
                </a:solidFill>
              </a:rPr>
              <a:t>A: Bu nedir?</a:t>
            </a:r>
          </a:p>
          <a:p>
            <a:pPr marL="0" indent="0">
              <a:buNone/>
            </a:pPr>
            <a:r>
              <a:rPr lang="tr-TR" sz="4800" dirty="0"/>
              <a:t>B: Arı. Bu bir arı.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53EB9A4A-B148-457E-AD0D-FC1D4A9B907A}"/>
              </a:ext>
            </a:extLst>
          </p:cNvPr>
          <p:cNvSpPr txBox="1">
            <a:spLocks/>
          </p:cNvSpPr>
          <p:nvPr/>
        </p:nvSpPr>
        <p:spPr>
          <a:xfrm>
            <a:off x="9544275" y="5618210"/>
            <a:ext cx="2396261" cy="584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800" dirty="0">
                <a:solidFill>
                  <a:srgbClr val="FF0000"/>
                </a:solidFill>
              </a:rPr>
              <a:t>A: Bu nedir?</a:t>
            </a:r>
          </a:p>
          <a:p>
            <a:pPr marL="0" indent="0">
              <a:buNone/>
            </a:pPr>
            <a:r>
              <a:rPr lang="tr-TR" sz="4800" dirty="0"/>
              <a:t>B: Aslan. Bu bir aslan.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9D5659-35CE-89DC-23B3-55739342981D}"/>
              </a:ext>
            </a:extLst>
          </p:cNvPr>
          <p:cNvSpPr txBox="1"/>
          <p:nvPr/>
        </p:nvSpPr>
        <p:spPr>
          <a:xfrm>
            <a:off x="2262554" y="355228"/>
            <a:ext cx="7234625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3200" dirty="0"/>
              <a:t>Bu nedir? (</a:t>
            </a:r>
            <a:r>
              <a:rPr lang="tr-TR" sz="3200" dirty="0" err="1"/>
              <a:t>What</a:t>
            </a:r>
            <a:r>
              <a:rPr lang="tr-TR" sz="3200" dirty="0"/>
              <a:t> is </a:t>
            </a:r>
            <a:r>
              <a:rPr lang="tr-TR" sz="3200" dirty="0" err="1"/>
              <a:t>this</a:t>
            </a:r>
            <a:r>
              <a:rPr lang="tr-TR" sz="3200" dirty="0"/>
              <a:t>?)</a:t>
            </a:r>
          </a:p>
        </p:txBody>
      </p:sp>
    </p:spTree>
    <p:extLst>
      <p:ext uri="{BB962C8B-B14F-4D97-AF65-F5344CB8AC3E}">
        <p14:creationId xmlns:p14="http://schemas.microsoft.com/office/powerpoint/2010/main" val="117778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8" grpId="0" animBg="1"/>
      <p:bldP spid="9" grpId="0" animBg="1"/>
      <p:bldP spid="10" grpId="0" animBg="1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A3490-7334-48CE-B571-E2DE2B60D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06" y="339640"/>
            <a:ext cx="2333255" cy="785658"/>
          </a:xfrm>
        </p:spPr>
        <p:txBody>
          <a:bodyPr>
            <a:noAutofit/>
          </a:bodyPr>
          <a:lstStyle/>
          <a:p>
            <a:r>
              <a:rPr lang="tr-TR" sz="8000" b="1">
                <a:latin typeface="MV Boli" panose="02000500030200090000" pitchFamily="2" charset="0"/>
                <a:cs typeface="MV Boli" panose="02000500030200090000" pitchFamily="2" charset="0"/>
              </a:rPr>
              <a:t>a/A</a:t>
            </a:r>
            <a:endParaRPr lang="en-US" sz="8000" b="1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E7ABB-3EFB-4295-8975-5993A1E4E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563" y="4302218"/>
            <a:ext cx="1526140" cy="584200"/>
          </a:xfrm>
          <a:ln w="3175"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sz="48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a_ _ </a:t>
            </a:r>
            <a:r>
              <a:rPr lang="tr-TR" dirty="0">
                <a:latin typeface="MV Boli" panose="02000500030200090000" pitchFamily="2" charset="0"/>
                <a:cs typeface="MV Boli" panose="02000500030200090000" pitchFamily="2" charset="0"/>
              </a:rPr>
              <a:t>ç</a:t>
            </a:r>
            <a:endParaRPr lang="en-US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1026" name="Picture 2" descr="Image result for AGAÇ">
            <a:extLst>
              <a:ext uri="{FF2B5EF4-FFF2-40B4-BE49-F238E27FC236}">
                <a16:creationId xmlns:a16="http://schemas.microsoft.com/office/drawing/2014/main" id="{68162160-8D96-42D7-B89D-A1B1761503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9" b="13105"/>
          <a:stretch/>
        </p:blipFill>
        <p:spPr bwMode="auto">
          <a:xfrm>
            <a:off x="604010" y="2120935"/>
            <a:ext cx="1819693" cy="20526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AYI">
            <a:extLst>
              <a:ext uri="{FF2B5EF4-FFF2-40B4-BE49-F238E27FC236}">
                <a16:creationId xmlns:a16="http://schemas.microsoft.com/office/drawing/2014/main" id="{9D7C05D6-5635-49EE-A1FA-624A51E85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583" y="2053540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BEE">
            <a:extLst>
              <a:ext uri="{FF2B5EF4-FFF2-40B4-BE49-F238E27FC236}">
                <a16:creationId xmlns:a16="http://schemas.microsoft.com/office/drawing/2014/main" id="{5F93F48E-26D3-411A-9A80-536E57E8F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046" y="1805889"/>
            <a:ext cx="2047875" cy="2238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ASLAN">
            <a:extLst>
              <a:ext uri="{FF2B5EF4-FFF2-40B4-BE49-F238E27FC236}">
                <a16:creationId xmlns:a16="http://schemas.microsoft.com/office/drawing/2014/main" id="{6E2FD7E3-F37B-4E49-9244-AF1AB080C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856" y="1981604"/>
            <a:ext cx="2362200" cy="1933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E86CA7-1B94-490E-95D0-3F5C6408DA5A}"/>
              </a:ext>
            </a:extLst>
          </p:cNvPr>
          <p:cNvSpPr txBox="1">
            <a:spLocks/>
          </p:cNvSpPr>
          <p:nvPr/>
        </p:nvSpPr>
        <p:spPr>
          <a:xfrm>
            <a:off x="9653505" y="4245895"/>
            <a:ext cx="1526140" cy="58420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0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</a:t>
            </a:r>
            <a:r>
              <a:rPr lang="tr-TR" sz="28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_ _ </a:t>
            </a:r>
            <a:r>
              <a:rPr lang="tr-TR" dirty="0">
                <a:latin typeface="MV Boli" panose="02000500030200090000" pitchFamily="2" charset="0"/>
                <a:cs typeface="MV Boli" panose="02000500030200090000" pitchFamily="2" charset="0"/>
              </a:rPr>
              <a:t>an</a:t>
            </a:r>
            <a:endParaRPr lang="en-US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153906-F883-4D37-8792-92CA1EF5570E}"/>
              </a:ext>
            </a:extLst>
          </p:cNvPr>
          <p:cNvSpPr txBox="1">
            <a:spLocks/>
          </p:cNvSpPr>
          <p:nvPr/>
        </p:nvSpPr>
        <p:spPr>
          <a:xfrm>
            <a:off x="7069193" y="4320905"/>
            <a:ext cx="1526140" cy="58420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3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</a:t>
            </a:r>
            <a:r>
              <a:rPr lang="tr-TR" sz="28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_ _ </a:t>
            </a:r>
            <a:endParaRPr lang="en-US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8E87E4F-123C-40B0-8B7E-0006B2221A7A}"/>
              </a:ext>
            </a:extLst>
          </p:cNvPr>
          <p:cNvSpPr txBox="1">
            <a:spLocks/>
          </p:cNvSpPr>
          <p:nvPr/>
        </p:nvSpPr>
        <p:spPr>
          <a:xfrm>
            <a:off x="4034328" y="4302218"/>
            <a:ext cx="1526140" cy="58420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0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</a:t>
            </a:r>
            <a:r>
              <a:rPr lang="tr-TR" sz="28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_ _ </a:t>
            </a:r>
            <a:r>
              <a:rPr lang="tr-TR" dirty="0">
                <a:latin typeface="MV Boli" panose="02000500030200090000" pitchFamily="2" charset="0"/>
                <a:cs typeface="MV Boli" panose="02000500030200090000" pitchFamily="2" charset="0"/>
              </a:rPr>
              <a:t>	</a:t>
            </a:r>
            <a:endParaRPr lang="en-US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332CB8D-97BB-4EA5-836A-FDAC22561F18}"/>
              </a:ext>
            </a:extLst>
          </p:cNvPr>
          <p:cNvSpPr txBox="1">
            <a:spLocks/>
          </p:cNvSpPr>
          <p:nvPr/>
        </p:nvSpPr>
        <p:spPr>
          <a:xfrm>
            <a:off x="522347" y="5513362"/>
            <a:ext cx="2570127" cy="584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80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A: Bu nedir?</a:t>
            </a:r>
          </a:p>
          <a:p>
            <a:pPr marL="0" indent="0">
              <a:buNone/>
            </a:pPr>
            <a:r>
              <a:rPr lang="tr-TR" sz="4800">
                <a:latin typeface="MV Boli" panose="02000500030200090000" pitchFamily="2" charset="0"/>
                <a:cs typeface="MV Boli" panose="02000500030200090000" pitchFamily="2" charset="0"/>
              </a:rPr>
              <a:t>B: Ağaç. Bu bir ağaç.</a:t>
            </a:r>
          </a:p>
          <a:p>
            <a:pPr marL="0" indent="0">
              <a:buNone/>
            </a:pPr>
            <a:endParaRPr lang="en-US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6757A-DD1E-4A56-855A-1437F5876C80}"/>
              </a:ext>
            </a:extLst>
          </p:cNvPr>
          <p:cNvSpPr txBox="1">
            <a:spLocks/>
          </p:cNvSpPr>
          <p:nvPr/>
        </p:nvSpPr>
        <p:spPr>
          <a:xfrm>
            <a:off x="3742831" y="5606939"/>
            <a:ext cx="2570127" cy="584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80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A: Bu nedir?</a:t>
            </a:r>
          </a:p>
          <a:p>
            <a:pPr marL="0" indent="0">
              <a:buNone/>
            </a:pPr>
            <a:r>
              <a:rPr lang="tr-TR" sz="4800">
                <a:latin typeface="MV Boli" panose="02000500030200090000" pitchFamily="2" charset="0"/>
                <a:cs typeface="MV Boli" panose="02000500030200090000" pitchFamily="2" charset="0"/>
              </a:rPr>
              <a:t>B: Ayı. Bu bir ayı.</a:t>
            </a:r>
          </a:p>
          <a:p>
            <a:pPr marL="0" indent="0">
              <a:buNone/>
            </a:pPr>
            <a:endParaRPr lang="en-US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60BE4D8-1780-4CE0-8BF1-5F926BF45909}"/>
              </a:ext>
            </a:extLst>
          </p:cNvPr>
          <p:cNvSpPr txBox="1">
            <a:spLocks/>
          </p:cNvSpPr>
          <p:nvPr/>
        </p:nvSpPr>
        <p:spPr>
          <a:xfrm>
            <a:off x="6730486" y="5673075"/>
            <a:ext cx="2396261" cy="584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80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A: Bu nedir?</a:t>
            </a:r>
          </a:p>
          <a:p>
            <a:pPr marL="0" indent="0">
              <a:buNone/>
            </a:pPr>
            <a:r>
              <a:rPr lang="tr-TR" sz="4800">
                <a:latin typeface="MV Boli" panose="02000500030200090000" pitchFamily="2" charset="0"/>
                <a:cs typeface="MV Boli" panose="02000500030200090000" pitchFamily="2" charset="0"/>
              </a:rPr>
              <a:t>B: Arı. Bu bir arı.</a:t>
            </a:r>
          </a:p>
          <a:p>
            <a:pPr marL="0" indent="0">
              <a:buNone/>
            </a:pPr>
            <a:endParaRPr lang="en-US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53EB9A4A-B148-457E-AD0D-FC1D4A9B907A}"/>
              </a:ext>
            </a:extLst>
          </p:cNvPr>
          <p:cNvSpPr txBox="1">
            <a:spLocks/>
          </p:cNvSpPr>
          <p:nvPr/>
        </p:nvSpPr>
        <p:spPr>
          <a:xfrm>
            <a:off x="9544275" y="5618210"/>
            <a:ext cx="2396261" cy="584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80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A: Bu nedir?</a:t>
            </a:r>
          </a:p>
          <a:p>
            <a:pPr marL="0" indent="0">
              <a:buNone/>
            </a:pPr>
            <a:r>
              <a:rPr lang="tr-TR" sz="4800">
                <a:latin typeface="MV Boli" panose="02000500030200090000" pitchFamily="2" charset="0"/>
                <a:cs typeface="MV Boli" panose="02000500030200090000" pitchFamily="2" charset="0"/>
              </a:rPr>
              <a:t>B: Aslan. Bu bir aslan.</a:t>
            </a:r>
          </a:p>
          <a:p>
            <a:pPr marL="0" indent="0">
              <a:buNone/>
            </a:pPr>
            <a:endParaRPr lang="en-US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545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94268-B239-856E-D43A-D8C5150C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6950" y="1098657"/>
            <a:ext cx="7360171" cy="2918707"/>
          </a:xfrm>
          <a:solidFill>
            <a:schemeClr val="accent4">
              <a:lumMod val="20000"/>
              <a:lumOff val="80000"/>
            </a:schemeClr>
          </a:solidFill>
        </p:spPr>
        <p:txBody>
          <a:bodyPr anchor="t">
            <a:no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zor</a:t>
            </a:r>
            <a:r>
              <a:rPr lang="tr-TR" dirty="0"/>
              <a:t>: </a:t>
            </a:r>
            <a:r>
              <a:rPr lang="tr-TR" dirty="0" err="1"/>
              <a:t>difficult</a:t>
            </a:r>
            <a:r>
              <a:rPr lang="tr-TR" dirty="0"/>
              <a:t>, hard</a:t>
            </a:r>
            <a:br>
              <a:rPr lang="tr-TR" dirty="0"/>
            </a:br>
            <a:r>
              <a:rPr lang="tr-TR" dirty="0"/>
              <a:t>456+479=</a:t>
            </a:r>
            <a:br>
              <a:rPr lang="tr-TR" dirty="0"/>
            </a:br>
            <a:r>
              <a:rPr lang="tr-TR" b="1" dirty="0">
                <a:solidFill>
                  <a:srgbClr val="FF0000"/>
                </a:solidFill>
                <a:highlight>
                  <a:srgbClr val="FFFF00"/>
                </a:highlight>
              </a:rPr>
              <a:t>ko</a:t>
            </a:r>
            <a:r>
              <a:rPr lang="tr-TR" b="1" dirty="0">
                <a:solidFill>
                  <a:srgbClr val="FF0000"/>
                </a:solidFill>
              </a:rPr>
              <a:t>lay</a:t>
            </a:r>
            <a:r>
              <a:rPr lang="tr-TR" dirty="0"/>
              <a:t>: </a:t>
            </a:r>
            <a:r>
              <a:rPr lang="tr-TR" dirty="0" err="1"/>
              <a:t>easy</a:t>
            </a:r>
            <a:br>
              <a:rPr lang="tr-TR" dirty="0"/>
            </a:br>
            <a:r>
              <a:rPr lang="tr-TR" dirty="0"/>
              <a:t>2+2=4</a:t>
            </a:r>
            <a:endParaRPr lang="en-US" dirty="0"/>
          </a:p>
        </p:txBody>
      </p:sp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9939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9E202DF9-9526-8069-EF5C-0029936D489C}"/>
              </a:ext>
            </a:extLst>
          </p:cNvPr>
          <p:cNvSpPr txBox="1">
            <a:spLocks/>
          </p:cNvSpPr>
          <p:nvPr/>
        </p:nvSpPr>
        <p:spPr>
          <a:xfrm>
            <a:off x="8018488" y="260924"/>
            <a:ext cx="4453328" cy="12204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 dirty="0">
                <a:highlight>
                  <a:srgbClr val="FFFF00"/>
                </a:highlight>
              </a:rPr>
              <a:t>17. Ocak. 2024</a:t>
            </a:r>
            <a:endParaRPr lang="en-US" sz="4000" dirty="0"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E62C7E-A002-04AC-B749-CEF7D1578217}"/>
              </a:ext>
            </a:extLst>
          </p:cNvPr>
          <p:cNvSpPr txBox="1"/>
          <p:nvPr/>
        </p:nvSpPr>
        <p:spPr>
          <a:xfrm>
            <a:off x="7267414" y="3890931"/>
            <a:ext cx="4739707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4000" dirty="0"/>
              <a:t>Matematik zor mu? </a:t>
            </a:r>
            <a:endParaRPr lang="en-US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861730-883F-85E0-00D0-473DA12CA4A3}"/>
              </a:ext>
            </a:extLst>
          </p:cNvPr>
          <p:cNvSpPr txBox="1"/>
          <p:nvPr/>
        </p:nvSpPr>
        <p:spPr>
          <a:xfrm>
            <a:off x="299178" y="260924"/>
            <a:ext cx="4347771" cy="68634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4000" dirty="0"/>
              <a:t>Sayılar - </a:t>
            </a:r>
            <a:r>
              <a:rPr lang="tr-TR" sz="4000" dirty="0" err="1"/>
              <a:t>numbers</a:t>
            </a:r>
            <a:endParaRPr lang="tr-TR" sz="4000" dirty="0"/>
          </a:p>
          <a:p>
            <a:r>
              <a:rPr lang="tr-TR" sz="4000" dirty="0">
                <a:highlight>
                  <a:srgbClr val="FFFF00"/>
                </a:highlight>
              </a:rPr>
              <a:t>1 b</a:t>
            </a:r>
            <a:r>
              <a:rPr lang="tr-TR" sz="4000" dirty="0">
                <a:solidFill>
                  <a:srgbClr val="FF0000"/>
                </a:solidFill>
                <a:highlight>
                  <a:srgbClr val="FFFF00"/>
                </a:highlight>
              </a:rPr>
              <a:t>i</a:t>
            </a:r>
            <a:r>
              <a:rPr lang="tr-TR" sz="4000" dirty="0">
                <a:highlight>
                  <a:srgbClr val="FFFF00"/>
                </a:highlight>
              </a:rPr>
              <a:t>r</a:t>
            </a:r>
          </a:p>
          <a:p>
            <a:r>
              <a:rPr lang="tr-TR" sz="4000" dirty="0">
                <a:highlight>
                  <a:srgbClr val="FFFF00"/>
                </a:highlight>
              </a:rPr>
              <a:t>2 iki</a:t>
            </a:r>
          </a:p>
          <a:p>
            <a:r>
              <a:rPr lang="tr-TR" sz="4000" dirty="0">
                <a:highlight>
                  <a:srgbClr val="FFFF00"/>
                </a:highlight>
              </a:rPr>
              <a:t>3 ü</a:t>
            </a:r>
            <a:r>
              <a:rPr lang="tr-TR" sz="4000" dirty="0">
                <a:solidFill>
                  <a:srgbClr val="FF0000"/>
                </a:solidFill>
                <a:highlight>
                  <a:srgbClr val="FFFF00"/>
                </a:highlight>
              </a:rPr>
              <a:t>ç</a:t>
            </a:r>
          </a:p>
          <a:p>
            <a:r>
              <a:rPr lang="tr-TR" sz="4000" dirty="0">
                <a:highlight>
                  <a:srgbClr val="FFFF00"/>
                </a:highlight>
              </a:rPr>
              <a:t>4 d</a:t>
            </a:r>
            <a:r>
              <a:rPr lang="tr-TR" sz="4000" dirty="0">
                <a:solidFill>
                  <a:srgbClr val="FF0000"/>
                </a:solidFill>
                <a:highlight>
                  <a:srgbClr val="FFFF00"/>
                </a:highlight>
              </a:rPr>
              <a:t>ö</a:t>
            </a:r>
            <a:r>
              <a:rPr lang="tr-TR" sz="4000" dirty="0">
                <a:highlight>
                  <a:srgbClr val="FFFF00"/>
                </a:highlight>
              </a:rPr>
              <a:t>rt</a:t>
            </a:r>
          </a:p>
          <a:p>
            <a:r>
              <a:rPr lang="tr-TR" sz="4000" dirty="0">
                <a:highlight>
                  <a:srgbClr val="FFFF00"/>
                </a:highlight>
              </a:rPr>
              <a:t>5 beş</a:t>
            </a:r>
          </a:p>
          <a:p>
            <a:r>
              <a:rPr lang="tr-TR" sz="4000" dirty="0">
                <a:highlight>
                  <a:srgbClr val="FFFF00"/>
                </a:highlight>
              </a:rPr>
              <a:t>6 altı</a:t>
            </a:r>
          </a:p>
          <a:p>
            <a:r>
              <a:rPr lang="tr-TR" sz="4000" dirty="0">
                <a:highlight>
                  <a:srgbClr val="FFFF00"/>
                </a:highlight>
              </a:rPr>
              <a:t>7 yed</a:t>
            </a:r>
            <a:r>
              <a:rPr lang="tr-TR" sz="4000" dirty="0">
                <a:solidFill>
                  <a:srgbClr val="FF0000"/>
                </a:solidFill>
                <a:highlight>
                  <a:srgbClr val="FFFF00"/>
                </a:highlight>
              </a:rPr>
              <a:t>i</a:t>
            </a:r>
          </a:p>
          <a:p>
            <a:r>
              <a:rPr lang="tr-TR" sz="4000" dirty="0">
                <a:highlight>
                  <a:srgbClr val="FFFF00"/>
                </a:highlight>
              </a:rPr>
              <a:t>8 sek</a:t>
            </a:r>
            <a:r>
              <a:rPr lang="tr-TR" sz="4000" dirty="0">
                <a:solidFill>
                  <a:srgbClr val="FF0000"/>
                </a:solidFill>
                <a:highlight>
                  <a:srgbClr val="FFFF00"/>
                </a:highlight>
              </a:rPr>
              <a:t>i</a:t>
            </a:r>
            <a:r>
              <a:rPr lang="tr-TR" sz="4000" dirty="0">
                <a:highlight>
                  <a:srgbClr val="FFFF00"/>
                </a:highlight>
              </a:rPr>
              <a:t>z </a:t>
            </a:r>
          </a:p>
          <a:p>
            <a:r>
              <a:rPr lang="tr-TR" sz="4000" dirty="0">
                <a:highlight>
                  <a:srgbClr val="FFFF00"/>
                </a:highlight>
              </a:rPr>
              <a:t>9 dokuz </a:t>
            </a:r>
          </a:p>
          <a:p>
            <a:r>
              <a:rPr lang="tr-TR" sz="4000" dirty="0">
                <a:highlight>
                  <a:srgbClr val="FFFF00"/>
                </a:highlight>
              </a:rPr>
              <a:t>10 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116FC9-C46A-3E5F-1E8B-459996B2ACC1}"/>
              </a:ext>
            </a:extLst>
          </p:cNvPr>
          <p:cNvSpPr txBox="1"/>
          <p:nvPr/>
        </p:nvSpPr>
        <p:spPr>
          <a:xfrm>
            <a:off x="5209081" y="6163307"/>
            <a:ext cx="62359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hlinkClick r:id="rId2"/>
              </a:rPr>
              <a:t>Sayılar</a:t>
            </a:r>
            <a:r>
              <a:rPr lang="en-US" dirty="0">
                <a:hlinkClick r:id="rId2"/>
              </a:rPr>
              <a:t> | 1 den 20 e Kadar </a:t>
            </a:r>
            <a:r>
              <a:rPr lang="en-US" dirty="0" err="1">
                <a:hlinkClick r:id="rId2"/>
              </a:rPr>
              <a:t>Türkçe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Sayılar</a:t>
            </a:r>
            <a:r>
              <a:rPr lang="en-US" dirty="0">
                <a:hlinkClick r:id="rId2"/>
              </a:rPr>
              <a:t> | 3D </a:t>
            </a:r>
            <a:r>
              <a:rPr lang="en-US" dirty="0" err="1">
                <a:hlinkClick r:id="rId2"/>
              </a:rPr>
              <a:t>Animasyonlu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Çocuk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Şarkıları</a:t>
            </a:r>
            <a:r>
              <a:rPr lang="en-US" dirty="0">
                <a:hlinkClick r:id="rId2"/>
              </a:rPr>
              <a:t> | Mini </a:t>
            </a:r>
            <a:r>
              <a:rPr lang="en-US" dirty="0" err="1">
                <a:hlinkClick r:id="rId2"/>
              </a:rPr>
              <a:t>Baykuş</a:t>
            </a:r>
            <a:r>
              <a:rPr lang="en-US" dirty="0">
                <a:hlinkClick r:id="rId2"/>
              </a:rPr>
              <a:t> (youtube.com)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895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CC6F02-127A-55BF-5A5B-90CFFAAB0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87" y="2257425"/>
            <a:ext cx="11172825" cy="23431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35811C-D4EC-7186-28BD-5FF14F3D3B14}"/>
              </a:ext>
            </a:extLst>
          </p:cNvPr>
          <p:cNvSpPr txBox="1"/>
          <p:nvPr/>
        </p:nvSpPr>
        <p:spPr>
          <a:xfrm>
            <a:off x="2940570" y="-48691"/>
            <a:ext cx="7987259" cy="18466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6600" dirty="0">
                <a:solidFill>
                  <a:srgbClr val="FF0000"/>
                </a:solidFill>
                <a:highlight>
                  <a:srgbClr val="FFFF00"/>
                </a:highlight>
              </a:rPr>
              <a:t>Kaç tane portakal var?</a:t>
            </a:r>
          </a:p>
          <a:p>
            <a:r>
              <a:rPr lang="tr-TR" sz="4400" dirty="0"/>
              <a:t>How </a:t>
            </a:r>
            <a:r>
              <a:rPr lang="tr-TR" sz="4400" dirty="0" err="1"/>
              <a:t>many</a:t>
            </a:r>
            <a:r>
              <a:rPr lang="tr-TR" sz="4400" dirty="0"/>
              <a:t> </a:t>
            </a:r>
            <a:r>
              <a:rPr lang="tr-TR" sz="4400" dirty="0" err="1"/>
              <a:t>oranges</a:t>
            </a:r>
            <a:r>
              <a:rPr lang="tr-TR" sz="4400" dirty="0"/>
              <a:t> </a:t>
            </a:r>
            <a:r>
              <a:rPr lang="tr-TR" sz="4400" dirty="0" err="1"/>
              <a:t>are</a:t>
            </a:r>
            <a:r>
              <a:rPr lang="tr-TR" sz="4400" dirty="0"/>
              <a:t> </a:t>
            </a:r>
            <a:r>
              <a:rPr lang="tr-TR" sz="4400" dirty="0" err="1"/>
              <a:t>there</a:t>
            </a:r>
            <a:r>
              <a:rPr lang="tr-TR" sz="4400" dirty="0"/>
              <a:t>? </a:t>
            </a:r>
            <a:endParaRPr lang="en-US" sz="4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08F10C-0164-1334-3E88-7F3E195514D8}"/>
              </a:ext>
            </a:extLst>
          </p:cNvPr>
          <p:cNvSpPr txBox="1"/>
          <p:nvPr/>
        </p:nvSpPr>
        <p:spPr>
          <a:xfrm>
            <a:off x="5726243" y="5156616"/>
            <a:ext cx="32078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dirty="0"/>
              <a:t>4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591316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E96BB0-ED66-EB24-E654-8BE36C6D9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657" y="2531932"/>
            <a:ext cx="7381875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668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783BCE-C488-9792-B611-8BDB2D638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12" y="1671637"/>
            <a:ext cx="10315575" cy="35147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5E15E1-7C3E-0757-9D0B-1D844F7AB4B5}"/>
              </a:ext>
            </a:extLst>
          </p:cNvPr>
          <p:cNvSpPr txBox="1"/>
          <p:nvPr/>
        </p:nvSpPr>
        <p:spPr>
          <a:xfrm>
            <a:off x="5726243" y="5156616"/>
            <a:ext cx="32078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dirty="0"/>
              <a:t>6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918216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260518-E948-91CC-FF57-C40BD6F52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799" y="1797968"/>
            <a:ext cx="10944225" cy="3914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4E255F-F07F-54CE-5EE2-8603499919F7}"/>
              </a:ext>
            </a:extLst>
          </p:cNvPr>
          <p:cNvSpPr txBox="1"/>
          <p:nvPr/>
        </p:nvSpPr>
        <p:spPr>
          <a:xfrm>
            <a:off x="2940570" y="-48691"/>
            <a:ext cx="7987259" cy="18466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6600" dirty="0">
                <a:solidFill>
                  <a:srgbClr val="FF0000"/>
                </a:solidFill>
                <a:highlight>
                  <a:srgbClr val="FFFF00"/>
                </a:highlight>
              </a:rPr>
              <a:t>Kaç tane portakal var?</a:t>
            </a:r>
          </a:p>
          <a:p>
            <a:r>
              <a:rPr lang="tr-TR" sz="4400" dirty="0"/>
              <a:t>How </a:t>
            </a:r>
            <a:r>
              <a:rPr lang="tr-TR" sz="4400" dirty="0" err="1"/>
              <a:t>many</a:t>
            </a:r>
            <a:r>
              <a:rPr lang="tr-TR" sz="4400" dirty="0"/>
              <a:t> </a:t>
            </a:r>
            <a:r>
              <a:rPr lang="tr-TR" sz="4400" dirty="0" err="1"/>
              <a:t>oranges</a:t>
            </a:r>
            <a:r>
              <a:rPr lang="tr-TR" sz="4400" dirty="0"/>
              <a:t> </a:t>
            </a:r>
            <a:r>
              <a:rPr lang="tr-TR" sz="4400" dirty="0" err="1"/>
              <a:t>are</a:t>
            </a:r>
            <a:r>
              <a:rPr lang="tr-TR" sz="4400" dirty="0"/>
              <a:t> </a:t>
            </a:r>
            <a:r>
              <a:rPr lang="tr-TR" sz="4400" dirty="0" err="1"/>
              <a:t>there</a:t>
            </a:r>
            <a:r>
              <a:rPr lang="tr-TR" sz="4400" dirty="0"/>
              <a:t>? </a:t>
            </a:r>
            <a:endParaRPr lang="en-US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56E1A8-A961-2A46-BC4E-90B8F0789454}"/>
              </a:ext>
            </a:extLst>
          </p:cNvPr>
          <p:cNvSpPr txBox="1"/>
          <p:nvPr/>
        </p:nvSpPr>
        <p:spPr>
          <a:xfrm>
            <a:off x="4886795" y="5750004"/>
            <a:ext cx="32078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dirty="0">
                <a:highlight>
                  <a:srgbClr val="FFFF00"/>
                </a:highlight>
              </a:rPr>
              <a:t>8 sekiz</a:t>
            </a:r>
            <a:endParaRPr lang="en-US" sz="66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96347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113ED0-A6F6-9CEF-10D6-94AFA359C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1806316"/>
            <a:ext cx="10572750" cy="381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42E1B6-5A7F-D459-8702-0E7120B1D944}"/>
              </a:ext>
            </a:extLst>
          </p:cNvPr>
          <p:cNvSpPr txBox="1"/>
          <p:nvPr/>
        </p:nvSpPr>
        <p:spPr>
          <a:xfrm>
            <a:off x="5591332" y="5498892"/>
            <a:ext cx="32078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dirty="0"/>
              <a:t>9</a:t>
            </a:r>
            <a:endParaRPr lang="en-US" sz="6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AD94D3-B4DB-AD3C-0C2A-6B2DC4D3E073}"/>
              </a:ext>
            </a:extLst>
          </p:cNvPr>
          <p:cNvSpPr txBox="1"/>
          <p:nvPr/>
        </p:nvSpPr>
        <p:spPr>
          <a:xfrm>
            <a:off x="2940570" y="-48691"/>
            <a:ext cx="7987259" cy="18466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6600" dirty="0"/>
              <a:t>Kaç tane portakal var?</a:t>
            </a:r>
          </a:p>
          <a:p>
            <a:r>
              <a:rPr lang="tr-TR" sz="4400" dirty="0"/>
              <a:t>How </a:t>
            </a:r>
            <a:r>
              <a:rPr lang="tr-TR" sz="4400" dirty="0" err="1"/>
              <a:t>many</a:t>
            </a:r>
            <a:r>
              <a:rPr lang="tr-TR" sz="4400" dirty="0"/>
              <a:t> </a:t>
            </a:r>
            <a:r>
              <a:rPr lang="tr-TR" sz="4400" dirty="0" err="1"/>
              <a:t>oranges</a:t>
            </a:r>
            <a:r>
              <a:rPr lang="tr-TR" sz="4400" dirty="0"/>
              <a:t> </a:t>
            </a:r>
            <a:r>
              <a:rPr lang="tr-TR" sz="4400" dirty="0" err="1"/>
              <a:t>are</a:t>
            </a:r>
            <a:r>
              <a:rPr lang="tr-TR" sz="4400" dirty="0"/>
              <a:t> </a:t>
            </a:r>
            <a:r>
              <a:rPr lang="tr-TR" sz="4400" dirty="0" err="1"/>
              <a:t>there</a:t>
            </a:r>
            <a:r>
              <a:rPr lang="tr-TR" sz="4400" dirty="0"/>
              <a:t>?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86106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1A6DA4-B2A1-F06C-B1F8-15446D7B1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92" y="1062037"/>
            <a:ext cx="10067925" cy="4733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A09D84-E2B2-3271-A174-652E3CAA85A8}"/>
              </a:ext>
            </a:extLst>
          </p:cNvPr>
          <p:cNvSpPr txBox="1"/>
          <p:nvPr/>
        </p:nvSpPr>
        <p:spPr>
          <a:xfrm>
            <a:off x="2536562" y="5944292"/>
            <a:ext cx="60924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1'den 20'a Kadar </a:t>
            </a:r>
            <a:r>
              <a:rPr lang="en-US" dirty="0" err="1">
                <a:hlinkClick r:id="rId3"/>
              </a:rPr>
              <a:t>Sayıları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Öğreniyorum</a:t>
            </a:r>
            <a:r>
              <a:rPr lang="en-US" dirty="0">
                <a:hlinkClick r:id="rId3"/>
              </a:rPr>
              <a:t> l </a:t>
            </a:r>
            <a:r>
              <a:rPr lang="en-US" dirty="0" err="1">
                <a:hlinkClick r:id="rId3"/>
              </a:rPr>
              <a:t>Okul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Öncesi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için</a:t>
            </a:r>
            <a:r>
              <a:rPr lang="en-US" dirty="0">
                <a:hlinkClick r:id="rId3"/>
              </a:rPr>
              <a:t> 20'ye Kadar </a:t>
            </a:r>
            <a:r>
              <a:rPr lang="en-US" dirty="0" err="1">
                <a:hlinkClick r:id="rId3"/>
              </a:rPr>
              <a:t>Sayıları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Öğreniyoruz</a:t>
            </a:r>
            <a:r>
              <a:rPr lang="en-US" dirty="0">
                <a:hlinkClick r:id="rId3"/>
              </a:rPr>
              <a:t> (youtube.com)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703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A3490-7334-48CE-B571-E2DE2B60D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06" y="339640"/>
            <a:ext cx="2333255" cy="785658"/>
          </a:xfrm>
        </p:spPr>
        <p:txBody>
          <a:bodyPr>
            <a:noAutofit/>
          </a:bodyPr>
          <a:lstStyle/>
          <a:p>
            <a:r>
              <a:rPr lang="tr-TR" sz="8000" b="1" dirty="0"/>
              <a:t>a/A</a:t>
            </a:r>
            <a:endParaRPr lang="en-US" sz="8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E7ABB-3EFB-4295-8975-5993A1E4E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563" y="4302218"/>
            <a:ext cx="1526140" cy="584200"/>
          </a:xfrm>
          <a:ln w="3175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4800" dirty="0">
                <a:solidFill>
                  <a:srgbClr val="FF0000"/>
                </a:solidFill>
              </a:rPr>
              <a:t>A</a:t>
            </a:r>
            <a:r>
              <a:rPr lang="tr-TR" sz="3600" dirty="0"/>
              <a:t>T</a:t>
            </a:r>
            <a:endParaRPr lang="en-US" dirty="0"/>
          </a:p>
        </p:txBody>
      </p:sp>
      <p:pic>
        <p:nvPicPr>
          <p:cNvPr id="1028" name="Picture 4" descr="Image result for AYI">
            <a:extLst>
              <a:ext uri="{FF2B5EF4-FFF2-40B4-BE49-F238E27FC236}">
                <a16:creationId xmlns:a16="http://schemas.microsoft.com/office/drawing/2014/main" id="{9D7C05D6-5635-49EE-A1FA-624A51E85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596" y="1841523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BEE">
            <a:extLst>
              <a:ext uri="{FF2B5EF4-FFF2-40B4-BE49-F238E27FC236}">
                <a16:creationId xmlns:a16="http://schemas.microsoft.com/office/drawing/2014/main" id="{5F93F48E-26D3-411A-9A80-536E57E8F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352" y="1781103"/>
            <a:ext cx="2047875" cy="2238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ASLAN">
            <a:extLst>
              <a:ext uri="{FF2B5EF4-FFF2-40B4-BE49-F238E27FC236}">
                <a16:creationId xmlns:a16="http://schemas.microsoft.com/office/drawing/2014/main" id="{6E2FD7E3-F37B-4E49-9244-AF1AB080C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248" y="1933502"/>
            <a:ext cx="2362200" cy="1933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E86CA7-1B94-490E-95D0-3F5C6408DA5A}"/>
              </a:ext>
            </a:extLst>
          </p:cNvPr>
          <p:cNvSpPr txBox="1">
            <a:spLocks/>
          </p:cNvSpPr>
          <p:nvPr/>
        </p:nvSpPr>
        <p:spPr>
          <a:xfrm>
            <a:off x="9653505" y="4245895"/>
            <a:ext cx="1526140" cy="58420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000" dirty="0">
                <a:solidFill>
                  <a:srgbClr val="FF0000"/>
                </a:solidFill>
              </a:rPr>
              <a:t>A</a:t>
            </a:r>
            <a:r>
              <a:rPr lang="tr-TR" dirty="0"/>
              <a:t>SLAN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153906-F883-4D37-8792-92CA1EF5570E}"/>
              </a:ext>
            </a:extLst>
          </p:cNvPr>
          <p:cNvSpPr txBox="1">
            <a:spLocks/>
          </p:cNvSpPr>
          <p:nvPr/>
        </p:nvSpPr>
        <p:spPr>
          <a:xfrm>
            <a:off x="7069193" y="4320905"/>
            <a:ext cx="1526140" cy="58420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300" dirty="0">
                <a:solidFill>
                  <a:srgbClr val="FF0000"/>
                </a:solidFill>
              </a:rPr>
              <a:t>A</a:t>
            </a:r>
            <a:r>
              <a:rPr lang="tr-TR" dirty="0"/>
              <a:t>RI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8E87E4F-123C-40B0-8B7E-0006B2221A7A}"/>
              </a:ext>
            </a:extLst>
          </p:cNvPr>
          <p:cNvSpPr txBox="1">
            <a:spLocks/>
          </p:cNvSpPr>
          <p:nvPr/>
        </p:nvSpPr>
        <p:spPr>
          <a:xfrm>
            <a:off x="4034328" y="4302218"/>
            <a:ext cx="1526140" cy="58420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000" dirty="0">
                <a:solidFill>
                  <a:srgbClr val="FF0000"/>
                </a:solidFill>
              </a:rPr>
              <a:t>A</a:t>
            </a:r>
            <a:r>
              <a:rPr lang="tr-TR" dirty="0"/>
              <a:t>YI	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332CB8D-97BB-4EA5-836A-FDAC22561F18}"/>
              </a:ext>
            </a:extLst>
          </p:cNvPr>
          <p:cNvSpPr txBox="1">
            <a:spLocks/>
          </p:cNvSpPr>
          <p:nvPr/>
        </p:nvSpPr>
        <p:spPr>
          <a:xfrm>
            <a:off x="511514" y="5309928"/>
            <a:ext cx="2570127" cy="1208431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800" dirty="0">
                <a:solidFill>
                  <a:srgbClr val="FF0000"/>
                </a:solidFill>
              </a:rPr>
              <a:t>A: Bu nedir? (</a:t>
            </a:r>
            <a:r>
              <a:rPr lang="tr-TR" sz="4800" dirty="0" err="1">
                <a:solidFill>
                  <a:srgbClr val="FF0000"/>
                </a:solidFill>
              </a:rPr>
              <a:t>What</a:t>
            </a:r>
            <a:r>
              <a:rPr lang="tr-TR" sz="4800" dirty="0">
                <a:solidFill>
                  <a:srgbClr val="FF0000"/>
                </a:solidFill>
              </a:rPr>
              <a:t> is </a:t>
            </a:r>
            <a:r>
              <a:rPr lang="tr-TR" sz="4800" dirty="0" err="1">
                <a:solidFill>
                  <a:srgbClr val="FF0000"/>
                </a:solidFill>
              </a:rPr>
              <a:t>this</a:t>
            </a:r>
            <a:r>
              <a:rPr lang="tr-TR" sz="4800" dirty="0">
                <a:solidFill>
                  <a:srgbClr val="FF0000"/>
                </a:solidFill>
              </a:rPr>
              <a:t>?)</a:t>
            </a:r>
          </a:p>
          <a:p>
            <a:pPr marL="0" indent="0">
              <a:buNone/>
            </a:pPr>
            <a:r>
              <a:rPr lang="tr-TR" sz="4800" dirty="0"/>
              <a:t>B: Bu bir at.</a:t>
            </a:r>
          </a:p>
          <a:p>
            <a:pPr marL="0" indent="0">
              <a:buNone/>
            </a:pPr>
            <a:r>
              <a:rPr lang="tr-TR" sz="4800" dirty="0"/>
              <a:t>Bu benim atım.</a:t>
            </a:r>
          </a:p>
          <a:p>
            <a:pPr marL="0" indent="0">
              <a:buNone/>
            </a:pPr>
            <a:r>
              <a:rPr lang="tr-TR" sz="4800" dirty="0"/>
              <a:t>(</a:t>
            </a:r>
            <a:r>
              <a:rPr lang="tr-TR" sz="4800" dirty="0" err="1"/>
              <a:t>This</a:t>
            </a:r>
            <a:r>
              <a:rPr lang="tr-TR" sz="4800" dirty="0"/>
              <a:t> is </a:t>
            </a:r>
            <a:r>
              <a:rPr lang="tr-TR" sz="4800" dirty="0" err="1"/>
              <a:t>my</a:t>
            </a:r>
            <a:r>
              <a:rPr lang="tr-TR" sz="4800" dirty="0"/>
              <a:t> </a:t>
            </a:r>
            <a:r>
              <a:rPr lang="tr-TR" sz="4800" dirty="0" err="1"/>
              <a:t>horse</a:t>
            </a:r>
            <a:r>
              <a:rPr lang="tr-TR" sz="4800" dirty="0"/>
              <a:t>.)</a:t>
            </a:r>
          </a:p>
          <a:p>
            <a:pPr marL="0" indent="0">
              <a:buNone/>
            </a:pPr>
            <a:endParaRPr lang="tr-TR" sz="4800" dirty="0"/>
          </a:p>
          <a:p>
            <a:pPr marL="0" indent="0">
              <a:buNone/>
            </a:pPr>
            <a:endParaRPr lang="tr-TR" sz="4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C6757A-DD1E-4A56-855A-1437F5876C80}"/>
              </a:ext>
            </a:extLst>
          </p:cNvPr>
          <p:cNvSpPr txBox="1">
            <a:spLocks/>
          </p:cNvSpPr>
          <p:nvPr/>
        </p:nvSpPr>
        <p:spPr>
          <a:xfrm>
            <a:off x="3499169" y="5159622"/>
            <a:ext cx="3144610" cy="135991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800" dirty="0">
                <a:solidFill>
                  <a:srgbClr val="FF0000"/>
                </a:solidFill>
              </a:rPr>
              <a:t>A: Bu nedir?</a:t>
            </a:r>
          </a:p>
          <a:p>
            <a:pPr marL="0" indent="0">
              <a:buNone/>
            </a:pPr>
            <a:r>
              <a:rPr lang="tr-TR" sz="4800" dirty="0"/>
              <a:t>B: Bu bir ayı.</a:t>
            </a:r>
          </a:p>
          <a:p>
            <a:pPr marL="0" indent="0">
              <a:buNone/>
            </a:pPr>
            <a:r>
              <a:rPr lang="tr-TR" sz="4800" dirty="0"/>
              <a:t>Bu kahverengi bir ayı.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60BE4D8-1780-4CE0-8BF1-5F926BF45909}"/>
              </a:ext>
            </a:extLst>
          </p:cNvPr>
          <p:cNvSpPr txBox="1">
            <a:spLocks/>
          </p:cNvSpPr>
          <p:nvPr/>
        </p:nvSpPr>
        <p:spPr>
          <a:xfrm>
            <a:off x="6762390" y="5395972"/>
            <a:ext cx="2396261" cy="118492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800" dirty="0">
                <a:solidFill>
                  <a:srgbClr val="FF0000"/>
                </a:solidFill>
              </a:rPr>
              <a:t>A: Bu nedir?</a:t>
            </a:r>
          </a:p>
          <a:p>
            <a:pPr marL="0" indent="0">
              <a:buNone/>
            </a:pPr>
            <a:r>
              <a:rPr lang="tr-TR" sz="4800" dirty="0"/>
              <a:t>B:  Bu bir arı.</a:t>
            </a:r>
          </a:p>
          <a:p>
            <a:pPr marL="0" indent="0">
              <a:buNone/>
            </a:pPr>
            <a:r>
              <a:rPr lang="tr-TR" sz="4800" dirty="0"/>
              <a:t>Sarı : </a:t>
            </a:r>
            <a:r>
              <a:rPr lang="tr-TR" sz="4800" dirty="0" err="1"/>
              <a:t>yellow</a:t>
            </a:r>
            <a:endParaRPr lang="tr-TR" sz="4800" dirty="0"/>
          </a:p>
          <a:p>
            <a:pPr marL="0" indent="0">
              <a:buNone/>
            </a:pPr>
            <a:endParaRPr lang="tr-TR" sz="4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53EB9A4A-B148-457E-AD0D-FC1D4A9B907A}"/>
              </a:ext>
            </a:extLst>
          </p:cNvPr>
          <p:cNvSpPr txBox="1">
            <a:spLocks/>
          </p:cNvSpPr>
          <p:nvPr/>
        </p:nvSpPr>
        <p:spPr>
          <a:xfrm>
            <a:off x="9544275" y="5618210"/>
            <a:ext cx="2396261" cy="584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800" dirty="0">
                <a:solidFill>
                  <a:srgbClr val="FF0000"/>
                </a:solidFill>
              </a:rPr>
              <a:t>A: Bu nedir?</a:t>
            </a:r>
          </a:p>
          <a:p>
            <a:pPr marL="0" indent="0">
              <a:buNone/>
            </a:pPr>
            <a:r>
              <a:rPr lang="tr-TR" sz="4800" dirty="0"/>
              <a:t>B: Bu bir aslan.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brown horse with silver round pendant necklace">
            <a:extLst>
              <a:ext uri="{FF2B5EF4-FFF2-40B4-BE49-F238E27FC236}">
                <a16:creationId xmlns:a16="http://schemas.microsoft.com/office/drawing/2014/main" id="{91F7CF5B-2535-29DE-21AC-3B11FB5E8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52" y="1489506"/>
            <a:ext cx="1712297" cy="2600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539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C6487F-ABCB-0083-9EED-B49C5DCC0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9310" y="4879379"/>
            <a:ext cx="2212676" cy="72566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arı</a:t>
            </a:r>
            <a:endParaRPr lang="en-US" sz="5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6" descr="Image result for BEE">
            <a:extLst>
              <a:ext uri="{FF2B5EF4-FFF2-40B4-BE49-F238E27FC236}">
                <a16:creationId xmlns:a16="http://schemas.microsoft.com/office/drawing/2014/main" id="{487B1935-7366-7D96-C49A-9EABD203D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1838" y="1284476"/>
            <a:ext cx="3061578" cy="33463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Yaz Mevsiminde Arılar">
            <a:extLst>
              <a:ext uri="{FF2B5EF4-FFF2-40B4-BE49-F238E27FC236}">
                <a16:creationId xmlns:a16="http://schemas.microsoft.com/office/drawing/2014/main" id="{248A57A9-5E43-510B-EB89-04C322783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0505" y="1652829"/>
            <a:ext cx="5828261" cy="2609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ABDBD1C-A571-F304-ADA7-95C481AD8882}"/>
              </a:ext>
            </a:extLst>
          </p:cNvPr>
          <p:cNvSpPr txBox="1">
            <a:spLocks/>
          </p:cNvSpPr>
          <p:nvPr/>
        </p:nvSpPr>
        <p:spPr>
          <a:xfrm>
            <a:off x="7976352" y="4842337"/>
            <a:ext cx="3504447" cy="72566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5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rı</a:t>
            </a:r>
            <a:r>
              <a:rPr lang="tr-TR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</a:t>
            </a:r>
            <a:r>
              <a:rPr lang="tr-TR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5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8FCB4E-8D29-3AC0-C21D-D3D2EC7534F9}"/>
              </a:ext>
            </a:extLst>
          </p:cNvPr>
          <p:cNvSpPr txBox="1"/>
          <p:nvPr/>
        </p:nvSpPr>
        <p:spPr>
          <a:xfrm>
            <a:off x="8781143" y="493486"/>
            <a:ext cx="2888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10. Ocak. 2023</a:t>
            </a:r>
          </a:p>
          <a:p>
            <a:r>
              <a:rPr lang="tr-TR" sz="3200" dirty="0"/>
              <a:t>Ders: ____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82603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AYI">
            <a:extLst>
              <a:ext uri="{FF2B5EF4-FFF2-40B4-BE49-F238E27FC236}">
                <a16:creationId xmlns:a16="http://schemas.microsoft.com/office/drawing/2014/main" id="{6E8751F8-F8C0-EFE1-A2A2-004F47804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7602" y="1979428"/>
            <a:ext cx="5597048" cy="367234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E7F9C2-C7CC-55D7-67D2-DB38EB51F4DF}"/>
              </a:ext>
            </a:extLst>
          </p:cNvPr>
          <p:cNvSpPr txBox="1"/>
          <p:nvPr/>
        </p:nvSpPr>
        <p:spPr>
          <a:xfrm>
            <a:off x="377905" y="3461657"/>
            <a:ext cx="4559697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4000" dirty="0"/>
              <a:t>Kahverengi ayı</a:t>
            </a:r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483082-5AA2-FE94-FF74-20374744FDBB}"/>
              </a:ext>
            </a:extLst>
          </p:cNvPr>
          <p:cNvSpPr txBox="1"/>
          <p:nvPr/>
        </p:nvSpPr>
        <p:spPr>
          <a:xfrm>
            <a:off x="3841844" y="0"/>
            <a:ext cx="6692806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3200" dirty="0"/>
              <a:t>A: Bu nedir? </a:t>
            </a:r>
            <a:r>
              <a:rPr lang="tr-TR" sz="3200" dirty="0" err="1"/>
              <a:t>What</a:t>
            </a:r>
            <a:r>
              <a:rPr lang="tr-TR" sz="3200" dirty="0"/>
              <a:t> is </a:t>
            </a:r>
            <a:r>
              <a:rPr lang="tr-TR" sz="3200" dirty="0" err="1"/>
              <a:t>this</a:t>
            </a:r>
            <a:r>
              <a:rPr lang="tr-TR" sz="3200" dirty="0"/>
              <a:t>?</a:t>
            </a:r>
          </a:p>
          <a:p>
            <a:r>
              <a:rPr lang="tr-TR" sz="3200" dirty="0"/>
              <a:t>B: Ayı</a:t>
            </a: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91B0F5-0CEF-79A3-5BEA-10123C9801CE}"/>
              </a:ext>
            </a:extLst>
          </p:cNvPr>
          <p:cNvSpPr txBox="1"/>
          <p:nvPr/>
        </p:nvSpPr>
        <p:spPr>
          <a:xfrm>
            <a:off x="5548097" y="5288340"/>
            <a:ext cx="437605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A: Adı ne?</a:t>
            </a:r>
          </a:p>
          <a:p>
            <a:r>
              <a:rPr lang="tr-TR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B: Ayı.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0433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reading a book to her children&#10;&#10;Description automatically generated">
            <a:extLst>
              <a:ext uri="{FF2B5EF4-FFF2-40B4-BE49-F238E27FC236}">
                <a16:creationId xmlns:a16="http://schemas.microsoft.com/office/drawing/2014/main" id="{F1C54A03-075C-69A4-FBD8-59D1B9F7C7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" r="-2556"/>
          <a:stretch/>
        </p:blipFill>
        <p:spPr>
          <a:xfrm>
            <a:off x="3613073" y="152400"/>
            <a:ext cx="5092777" cy="6705600"/>
          </a:xfrm>
          <a:prstGeom prst="rect">
            <a:avLst/>
          </a:prstGeom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0FF26B5E-ECBB-43F2-D944-80B1D3AC490E}"/>
              </a:ext>
            </a:extLst>
          </p:cNvPr>
          <p:cNvSpPr/>
          <p:nvPr/>
        </p:nvSpPr>
        <p:spPr>
          <a:xfrm>
            <a:off x="9220200" y="647700"/>
            <a:ext cx="2686050" cy="1257300"/>
          </a:xfrm>
          <a:prstGeom prst="wedgeEllipseCallout">
            <a:avLst>
              <a:gd name="adj1" fmla="val -125798"/>
              <a:gd name="adj2" fmla="val -1780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dirty="0">
                <a:highlight>
                  <a:srgbClr val="FFFF00"/>
                </a:highlight>
              </a:rPr>
              <a:t>A: Bu kim?</a:t>
            </a:r>
          </a:p>
          <a:p>
            <a:r>
              <a:rPr lang="tr-TR" dirty="0"/>
              <a:t>(</a:t>
            </a:r>
            <a:r>
              <a:rPr lang="tr-TR" dirty="0" err="1"/>
              <a:t>Who</a:t>
            </a:r>
            <a:r>
              <a:rPr lang="tr-TR" dirty="0"/>
              <a:t> is </a:t>
            </a:r>
            <a:r>
              <a:rPr lang="tr-TR" dirty="0" err="1"/>
              <a:t>she</a:t>
            </a:r>
            <a:r>
              <a:rPr lang="tr-TR" dirty="0"/>
              <a:t>/he?</a:t>
            </a:r>
          </a:p>
          <a:p>
            <a:r>
              <a:rPr lang="tr-TR" dirty="0"/>
              <a:t>B:: Anne.  </a:t>
            </a:r>
            <a:r>
              <a:rPr lang="tr-TR" dirty="0" err="1"/>
              <a:t>mother</a:t>
            </a:r>
            <a:endParaRPr lang="en-US" dirty="0"/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9B899F06-55F1-4F4E-6ECE-47E1D98CDB94}"/>
              </a:ext>
            </a:extLst>
          </p:cNvPr>
          <p:cNvSpPr/>
          <p:nvPr/>
        </p:nvSpPr>
        <p:spPr>
          <a:xfrm>
            <a:off x="9372600" y="3086100"/>
            <a:ext cx="2686050" cy="1257300"/>
          </a:xfrm>
          <a:prstGeom prst="wedgeEllipseCallout">
            <a:avLst>
              <a:gd name="adj1" fmla="val -155547"/>
              <a:gd name="adj2" fmla="val 1931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dirty="0"/>
              <a:t>A: Bu nedir?</a:t>
            </a:r>
          </a:p>
          <a:p>
            <a:r>
              <a:rPr lang="tr-TR" dirty="0"/>
              <a:t>B: Köpek</a:t>
            </a:r>
            <a:endParaRPr lang="en-US" dirty="0"/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E63666DE-7C6C-18DD-1425-0CD773D493D4}"/>
              </a:ext>
            </a:extLst>
          </p:cNvPr>
          <p:cNvSpPr/>
          <p:nvPr/>
        </p:nvSpPr>
        <p:spPr>
          <a:xfrm>
            <a:off x="1199725" y="1593676"/>
            <a:ext cx="2686050" cy="1657350"/>
          </a:xfrm>
          <a:prstGeom prst="wedgeEllipseCallout">
            <a:avLst>
              <a:gd name="adj1" fmla="val 111790"/>
              <a:gd name="adj2" fmla="val -4324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A: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558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8761DDFE-071F-4200-B0AA-394476C2D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38FC24-171C-E3A4-2C0F-A90D23558648}"/>
              </a:ext>
            </a:extLst>
          </p:cNvPr>
          <p:cNvSpPr txBox="1"/>
          <p:nvPr/>
        </p:nvSpPr>
        <p:spPr>
          <a:xfrm>
            <a:off x="4836790" y="0"/>
            <a:ext cx="5178960" cy="1680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400" dirty="0"/>
              <a:t>Araba</a:t>
            </a:r>
            <a:r>
              <a:rPr lang="en-US" sz="2000" dirty="0"/>
              <a:t> </a:t>
            </a:r>
          </a:p>
        </p:txBody>
      </p:sp>
      <p:pic>
        <p:nvPicPr>
          <p:cNvPr id="5" name="Content Placeholder 4" descr="Taxi with solid fill">
            <a:extLst>
              <a:ext uri="{FF2B5EF4-FFF2-40B4-BE49-F238E27FC236}">
                <a16:creationId xmlns:a16="http://schemas.microsoft.com/office/drawing/2014/main" id="{A90310D0-EC9E-EC9C-B3C5-CA1929A451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9952" y="2611910"/>
            <a:ext cx="3711146" cy="3711146"/>
          </a:xfrm>
          <a:prstGeom prst="rect">
            <a:avLst/>
          </a:prstGeom>
        </p:spPr>
      </p:pic>
      <p:pic>
        <p:nvPicPr>
          <p:cNvPr id="2050" name="Picture 2" descr="Image result for car">
            <a:extLst>
              <a:ext uri="{FF2B5EF4-FFF2-40B4-BE49-F238E27FC236}">
                <a16:creationId xmlns:a16="http://schemas.microsoft.com/office/drawing/2014/main" id="{3345F486-B6D6-7EA0-AAF2-95B760D6C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9005" y="1806703"/>
            <a:ext cx="6774529" cy="451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525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6 Different Types Of Houses To Inspire – Forbes Home">
            <a:extLst>
              <a:ext uri="{FF2B5EF4-FFF2-40B4-BE49-F238E27FC236}">
                <a16:creationId xmlns:a16="http://schemas.microsoft.com/office/drawing/2014/main" id="{741AE6C4-2335-EF02-50FD-2356B74F4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096" y="975389"/>
            <a:ext cx="8584777" cy="480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85DCB8-2C25-0659-24AA-39CABC1247E5}"/>
              </a:ext>
            </a:extLst>
          </p:cNvPr>
          <p:cNvSpPr txBox="1"/>
          <p:nvPr/>
        </p:nvSpPr>
        <p:spPr>
          <a:xfrm>
            <a:off x="5357048" y="5832738"/>
            <a:ext cx="2959637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4800" dirty="0"/>
              <a:t>EV</a:t>
            </a:r>
            <a:endParaRPr lang="en-US" sz="4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0C8E60-2B50-B9F3-73D7-50433A440FB3}"/>
              </a:ext>
            </a:extLst>
          </p:cNvPr>
          <p:cNvSpPr txBox="1"/>
          <p:nvPr/>
        </p:nvSpPr>
        <p:spPr>
          <a:xfrm>
            <a:off x="2476500" y="2185"/>
            <a:ext cx="7239000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3600" dirty="0"/>
              <a:t>A: </a:t>
            </a:r>
            <a:r>
              <a:rPr lang="tr-TR" sz="3600" dirty="0">
                <a:solidFill>
                  <a:srgbClr val="FF0000"/>
                </a:solidFill>
              </a:rPr>
              <a:t>Neredesin</a:t>
            </a:r>
            <a:r>
              <a:rPr lang="tr-TR" dirty="0"/>
              <a:t>? (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?)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543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3414</TotalTime>
  <Words>730</Words>
  <Application>Microsoft Office PowerPoint</Application>
  <PresentationFormat>Widescreen</PresentationFormat>
  <Paragraphs>153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MV Boli</vt:lpstr>
      <vt:lpstr>Office Theme</vt:lpstr>
      <vt:lpstr>PowerPoint Presentation</vt:lpstr>
      <vt:lpstr>Neredesin? (Where are you?)</vt:lpstr>
      <vt:lpstr>PowerPoint Presentation</vt:lpstr>
      <vt:lpstr>PowerPoint Presentation</vt:lpstr>
      <vt:lpstr>    _____nerede? Bıçak  nerede? (Where is the knife?) Yemek  nerede? Yiyecek nerede? Çatal  nerede? Sebze nerede? Fırın nerede?       </vt:lpstr>
      <vt:lpstr>a/A</vt:lpstr>
      <vt:lpstr>a/A</vt:lpstr>
      <vt:lpstr>zor: difficult, hard 456+479= kolay: easy 2+2=4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a/A</vt:lpstr>
      <vt:lpstr>arı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mehmet agpak</dc:creator>
  <cp:lastModifiedBy>Mehmet Agpak</cp:lastModifiedBy>
  <cp:revision>10</cp:revision>
  <dcterms:created xsi:type="dcterms:W3CDTF">2023-01-28T03:49:11Z</dcterms:created>
  <dcterms:modified xsi:type="dcterms:W3CDTF">2024-01-18T13:38:06Z</dcterms:modified>
</cp:coreProperties>
</file>