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2" r:id="rId2"/>
    <p:sldId id="499" r:id="rId3"/>
    <p:sldId id="498" r:id="rId4"/>
    <p:sldId id="501" r:id="rId5"/>
    <p:sldId id="503" r:id="rId6"/>
    <p:sldId id="504" r:id="rId7"/>
    <p:sldId id="500" r:id="rId8"/>
    <p:sldId id="50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FCD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120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E8685-2330-F5CA-3B0A-086E2F1591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AD0EB0-14E9-AA33-F07E-6937A75E7B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E0C3B-90AB-007D-4157-5BC5478D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4B170-3C7F-7D3E-FE4E-18E585C10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EAAF4-1877-B3AD-FF84-AE5C5CFFD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893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7785C-8203-E7A1-C291-3DD3F004B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DA6D3-0DFC-8793-D45D-0F40A4F4D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6EAD91-116B-130B-C34B-6E857E39C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05ECE-9843-98A3-763A-3E9FF2C24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4EF185-2F1F-DF98-D89F-88AB78F03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8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3D346-8592-1775-7272-A1CDC0FFB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FA6ACA-801D-75E2-6EDD-138395CA2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68513-7261-2B9A-1888-E5415265E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8950D-D2AB-CDEF-6453-5DA9EB677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813DF-EF60-43A9-4FF3-BFDA24608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968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0DD7D-A715-5C3C-29D4-9924381CF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AA14F-948F-B998-46C3-FF98B7B959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821105-A04A-6DE4-C9B5-86D195E628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A56EC2-3F69-5D61-793E-8318C8BC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A3CF60-AB58-799B-5005-5E0C4D1CF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96E50E-ED82-5F12-4906-812E2BCB0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206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224AD-71EC-FA11-B7A0-E4377DAD6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99270C-9CAA-EA70-05D0-DBD9FEBF4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8ACBBA-1C1E-A9E9-D26A-C0D0BD6E4B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02A675-C2E6-D3BA-89E5-82A2C9EE6A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E712C0-31E2-CF8D-7B00-F794F08687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54D526-EB66-B2A8-DAA5-F252BABAC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794612-4C7A-2360-A7A4-B0692488B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2101A9-D6BF-F5F7-F219-9D7FC2DC8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2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912D6-B32C-AC76-4A3E-B908560C9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B7DC84-84BD-74E4-7C4E-9A7257F7A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9926A-0831-17F2-7AA2-41F39448C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3A49E4-6BF7-A9BB-6CCB-59AAC931C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91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EE536C-9F1C-0947-F586-EB756F18C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3E6BA1-A291-0DDF-B479-85B43DBF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FDB32B-1C85-32ED-CFF6-B3CDEAF6C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386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7B242-4943-BA37-9568-D4F7390E2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1B372-C415-0028-3C64-C103EF088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34E1E-D478-7080-C127-51014BF94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225FA-9055-0ED8-6045-6AF443E0D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A3D3A-15F4-3822-87DA-75D7B7DB5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73802-D006-DE0D-B993-52621325D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60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15D9-5E8D-F357-01CF-18375089E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8AB20C-0390-926F-4E5E-A0951E1AEE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B3AA6-43C8-FCAE-6C25-20D91B2FD6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8D7EA6-2B0D-7A18-E1D6-D6CE5989B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4EE472-0D5E-8391-FB0A-D1A1F6773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3FA7BE-1753-02F7-39B5-2B719355E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15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133AE-BB14-4C46-89D3-57303B1E9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50F28C-C18A-2C97-CA83-871E28BC4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6F1F7-75FA-70B3-043E-84E598C65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B8192-8224-D403-E57A-8A6B6B24B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98C8FC-5F3D-B307-51C9-92835D5A0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86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5E92E7-3AE1-B088-8620-F472C8E5B2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AFB422-C623-1663-097C-FD70F19891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5566C-BDA6-8E5B-9DDB-8503A679A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B2F65-D596-6D6B-04FB-F39A93C9C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E91C9-AF66-2065-0CC1-7E61F6852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F141B8-EB37-7F4E-AA83-7162A407B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693726-9541-A57A-1BE7-555860977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0663E-0D7E-B641-737F-F7235D5175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11A59-07EF-444E-AFFA-ACFC12FEE8BF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E1334-F0AD-0E30-8D4B-F1089D1B9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9E84B-A1B9-3F32-FFCE-8F4901BBE1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167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013B12-1264-626D-3FC0-1824E989AF3D}"/>
              </a:ext>
            </a:extLst>
          </p:cNvPr>
          <p:cNvSpPr txBox="1"/>
          <p:nvPr/>
        </p:nvSpPr>
        <p:spPr>
          <a:xfrm rot="20647493">
            <a:off x="5791453" y="3491958"/>
            <a:ext cx="5142718" cy="2208755"/>
          </a:xfrm>
          <a:prstGeom prst="rect">
            <a:avLst/>
          </a:prstGeom>
          <a:solidFill>
            <a:srgbClr val="33CCCC"/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algn="ctr" defTabSz="841248">
              <a:lnSpc>
                <a:spcPct val="90000"/>
              </a:lnSpc>
              <a:spcAft>
                <a:spcPts val="736"/>
              </a:spcAft>
            </a:pP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8</a:t>
            </a: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Kasım</a:t>
            </a: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. 202</a:t>
            </a: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3</a:t>
            </a: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  </a:t>
            </a:r>
          </a:p>
          <a:p>
            <a:pPr algn="ctr" defTabSz="841248">
              <a:lnSpc>
                <a:spcPct val="90000"/>
              </a:lnSpc>
              <a:spcAft>
                <a:spcPts val="736"/>
              </a:spcAft>
            </a:pP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ÇARŞAMBA</a:t>
            </a: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- </a:t>
            </a: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WEDNESDAY</a:t>
            </a: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algn="ctr" defTabSz="841248">
              <a:lnSpc>
                <a:spcPct val="90000"/>
              </a:lnSpc>
              <a:spcAft>
                <a:spcPts val="736"/>
              </a:spcAft>
            </a:pP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DERS/LESSON </a:t>
            </a:r>
            <a:r>
              <a:rPr lang="tr-TR" sz="4048" kern="12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2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highlight>
                <a:srgbClr val="FFFF0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AD3055-32A6-781C-E554-94F6F964C6C8}"/>
              </a:ext>
            </a:extLst>
          </p:cNvPr>
          <p:cNvSpPr txBox="1"/>
          <p:nvPr/>
        </p:nvSpPr>
        <p:spPr>
          <a:xfrm rot="521125">
            <a:off x="765538" y="4013935"/>
            <a:ext cx="4699826" cy="1973624"/>
          </a:xfrm>
          <a:prstGeom prst="rect">
            <a:avLst/>
          </a:prstGeom>
          <a:solidFill>
            <a:srgbClr val="33CCCC"/>
          </a:solidFill>
          <a:ln w="12700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algn="ctr" defTabSz="841248">
              <a:lnSpc>
                <a:spcPct val="90000"/>
              </a:lnSpc>
              <a:spcBef>
                <a:spcPct val="0"/>
              </a:spcBef>
              <a:spcAft>
                <a:spcPts val="736"/>
              </a:spcAft>
            </a:pPr>
            <a:endParaRPr lang="tr-TR" sz="3404" b="1" kern="120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 defTabSz="841248">
              <a:lnSpc>
                <a:spcPct val="90000"/>
              </a:lnSpc>
              <a:spcBef>
                <a:spcPct val="0"/>
              </a:spcBef>
              <a:spcAft>
                <a:spcPts val="736"/>
              </a:spcAft>
            </a:pPr>
            <a:r>
              <a:rPr lang="en-US" sz="3404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TÜRKÇE DERSİ </a:t>
            </a:r>
            <a:endParaRPr lang="tr-TR" sz="3404" b="1" kern="120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 defTabSz="841248">
              <a:lnSpc>
                <a:spcPct val="90000"/>
              </a:lnSpc>
              <a:spcBef>
                <a:spcPct val="0"/>
              </a:spcBef>
              <a:spcAft>
                <a:spcPts val="736"/>
              </a:spcAft>
            </a:pPr>
            <a:r>
              <a:rPr lang="en-US" sz="2392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(TURKISH LESSON)  </a:t>
            </a:r>
            <a:endParaRPr lang="tr-TR" sz="2600" b="1" kern="1200">
              <a:solidFill>
                <a:schemeClr val="tx1">
                  <a:lumMod val="95000"/>
                  <a:lumOff val="5000"/>
                </a:schemeClr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A7563D-AD1E-B3A5-7149-E5C70E614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39777"/>
            <a:ext cx="10048965" cy="22107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2704E8-4774-FB93-6003-02ED44825138}"/>
              </a:ext>
            </a:extLst>
          </p:cNvPr>
          <p:cNvSpPr txBox="1"/>
          <p:nvPr/>
        </p:nvSpPr>
        <p:spPr>
          <a:xfrm>
            <a:off x="4503139" y="480060"/>
            <a:ext cx="3185721" cy="855709"/>
          </a:xfrm>
          <a:prstGeom prst="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 defTabSz="841248">
              <a:spcAft>
                <a:spcPts val="600"/>
              </a:spcAft>
            </a:pPr>
            <a:r>
              <a:rPr lang="tr-TR" sz="4968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GRUP 1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337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2A2A9-727B-3CC8-6298-89DC10AF0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821" y="1667282"/>
            <a:ext cx="7469777" cy="3869781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tr-TR" b="1" dirty="0"/>
              <a:t>A: Merhaba İbrahim, nasılsın? </a:t>
            </a:r>
          </a:p>
          <a:p>
            <a:pPr marL="0" indent="0">
              <a:buNone/>
            </a:pPr>
            <a:r>
              <a:rPr lang="tr-TR" dirty="0"/>
              <a:t>(</a:t>
            </a:r>
            <a:r>
              <a:rPr lang="tr-TR" dirty="0" err="1"/>
              <a:t>Hello</a:t>
            </a:r>
            <a:r>
              <a:rPr lang="tr-TR" dirty="0"/>
              <a:t> İbrahim, how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İbrahim: İyiyim. Teşekkür ederim. </a:t>
            </a:r>
          </a:p>
          <a:p>
            <a:pPr marL="0" indent="0">
              <a:buNone/>
            </a:pPr>
            <a:r>
              <a:rPr lang="tr-TR" dirty="0"/>
              <a:t>(I am </a:t>
            </a:r>
            <a:r>
              <a:rPr lang="tr-TR" dirty="0" err="1"/>
              <a:t>fine</a:t>
            </a:r>
            <a:r>
              <a:rPr lang="tr-TR" dirty="0"/>
              <a:t>. </a:t>
            </a:r>
            <a:r>
              <a:rPr lang="tr-TR" dirty="0" err="1"/>
              <a:t>Thank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.)</a:t>
            </a:r>
          </a:p>
          <a:p>
            <a:pPr marL="0" indent="0">
              <a:buNone/>
            </a:pPr>
            <a:r>
              <a:rPr lang="tr-TR" b="1" dirty="0"/>
              <a:t>A: O nedir? </a:t>
            </a:r>
          </a:p>
          <a:p>
            <a:pPr marL="0" indent="0">
              <a:buNone/>
            </a:pPr>
            <a:r>
              <a:rPr lang="tr-TR" dirty="0"/>
              <a:t>(</a:t>
            </a:r>
            <a:r>
              <a:rPr lang="tr-TR" dirty="0" err="1"/>
              <a:t>What</a:t>
            </a:r>
            <a:r>
              <a:rPr lang="tr-TR" dirty="0"/>
              <a:t> is </a:t>
            </a:r>
            <a:r>
              <a:rPr lang="tr-TR" dirty="0" err="1"/>
              <a:t>that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İbrahim: Elma. </a:t>
            </a:r>
            <a:endParaRPr lang="en-US" dirty="0"/>
          </a:p>
        </p:txBody>
      </p:sp>
      <p:pic>
        <p:nvPicPr>
          <p:cNvPr id="5" name="Picture 2" descr="RED APPLE - The Pristine Olive">
            <a:extLst>
              <a:ext uri="{FF2B5EF4-FFF2-40B4-BE49-F238E27FC236}">
                <a16:creationId xmlns:a16="http://schemas.microsoft.com/office/drawing/2014/main" id="{DA48F03C-AB24-01C5-D127-5552643C8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291" y="4203065"/>
            <a:ext cx="2131104" cy="21289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pple GIF">
            <a:extLst>
              <a:ext uri="{FF2B5EF4-FFF2-40B4-BE49-F238E27FC236}">
                <a16:creationId xmlns:a16="http://schemas.microsoft.com/office/drawing/2014/main" id="{3D1C2D84-B650-1539-38FA-76BE78288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803" y="1925627"/>
            <a:ext cx="2967338" cy="167654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484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D APPLE - The Pristine Olive">
            <a:extLst>
              <a:ext uri="{FF2B5EF4-FFF2-40B4-BE49-F238E27FC236}">
                <a16:creationId xmlns:a16="http://schemas.microsoft.com/office/drawing/2014/main" id="{833107F7-B05B-423B-1F09-58BBEC7F5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120" y="2856312"/>
            <a:ext cx="2131104" cy="212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51A35790-D4B8-F5C0-91B7-FE32D2FDE0A7}"/>
              </a:ext>
            </a:extLst>
          </p:cNvPr>
          <p:cNvSpPr/>
          <p:nvPr/>
        </p:nvSpPr>
        <p:spPr>
          <a:xfrm>
            <a:off x="5845461" y="389411"/>
            <a:ext cx="5520056" cy="1676546"/>
          </a:xfrm>
          <a:prstGeom prst="wedgeRoundRectCallout">
            <a:avLst>
              <a:gd name="adj1" fmla="val -76259"/>
              <a:gd name="adj2" fmla="val 8557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6000" b="1" dirty="0">
                <a:solidFill>
                  <a:srgbClr val="FF0000"/>
                </a:solidFill>
              </a:rPr>
              <a:t>Elma yiyorum.</a:t>
            </a:r>
          </a:p>
          <a:p>
            <a:pPr algn="ctr"/>
            <a:r>
              <a:rPr lang="tr-TR" sz="4400" dirty="0">
                <a:solidFill>
                  <a:srgbClr val="FF0000"/>
                </a:solidFill>
              </a:rPr>
              <a:t>I am </a:t>
            </a:r>
            <a:r>
              <a:rPr lang="tr-TR" sz="4400" dirty="0" err="1">
                <a:solidFill>
                  <a:srgbClr val="FF0000"/>
                </a:solidFill>
              </a:rPr>
              <a:t>eating</a:t>
            </a:r>
            <a:r>
              <a:rPr lang="tr-TR" sz="4400" dirty="0">
                <a:solidFill>
                  <a:srgbClr val="FF0000"/>
                </a:solidFill>
              </a:rPr>
              <a:t> the </a:t>
            </a:r>
            <a:r>
              <a:rPr lang="tr-TR" sz="4400" dirty="0" err="1">
                <a:solidFill>
                  <a:srgbClr val="FF0000"/>
                </a:solidFill>
              </a:rPr>
              <a:t>apple</a:t>
            </a:r>
            <a:r>
              <a:rPr lang="tr-TR" sz="4400" dirty="0">
                <a:solidFill>
                  <a:srgbClr val="FF0000"/>
                </a:solidFill>
              </a:rPr>
              <a:t>.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apple GIF">
            <a:extLst>
              <a:ext uri="{FF2B5EF4-FFF2-40B4-BE49-F238E27FC236}">
                <a16:creationId xmlns:a16="http://schemas.microsoft.com/office/drawing/2014/main" id="{6273226F-7836-AF2D-2F55-6D871BDEF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151" y="3429000"/>
            <a:ext cx="2967338" cy="167654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3162D948-CC41-41AF-9038-7E68EB1592C3}"/>
              </a:ext>
            </a:extLst>
          </p:cNvPr>
          <p:cNvSpPr/>
          <p:nvPr/>
        </p:nvSpPr>
        <p:spPr>
          <a:xfrm>
            <a:off x="191346" y="374073"/>
            <a:ext cx="4653411" cy="1911927"/>
          </a:xfrm>
          <a:prstGeom prst="wedgeRoundRectCallout">
            <a:avLst>
              <a:gd name="adj1" fmla="val 69957"/>
              <a:gd name="adj2" fmla="val 10369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800" b="1" dirty="0">
                <a:solidFill>
                  <a:srgbClr val="FF0000"/>
                </a:solidFill>
              </a:rPr>
              <a:t>Elma çok güzel. </a:t>
            </a:r>
          </a:p>
          <a:p>
            <a:pPr algn="ctr"/>
            <a:r>
              <a:rPr lang="tr-TR" sz="2800" b="1" dirty="0">
                <a:solidFill>
                  <a:srgbClr val="FF0000"/>
                </a:solidFill>
              </a:rPr>
              <a:t>Apple is </a:t>
            </a:r>
            <a:r>
              <a:rPr lang="tr-TR" sz="2800" b="1" dirty="0" err="1">
                <a:solidFill>
                  <a:srgbClr val="FF0000"/>
                </a:solidFill>
              </a:rPr>
              <a:t>very</a:t>
            </a:r>
            <a:r>
              <a:rPr lang="tr-TR" sz="2800" b="1" dirty="0">
                <a:solidFill>
                  <a:srgbClr val="FF0000"/>
                </a:solidFill>
              </a:rPr>
              <a:t> nice.</a:t>
            </a:r>
            <a:endParaRPr lang="en-US" sz="2800" b="1" dirty="0">
              <a:solidFill>
                <a:srgbClr val="FF0000"/>
              </a:solidFill>
            </a:endParaRPr>
          </a:p>
          <a:p>
            <a:pPr algn="ctr"/>
            <a:endParaRPr lang="en-US" sz="3600" dirty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F2298A7B-F7A0-BB9A-B8D9-4C7E1B5F1E5D}"/>
              </a:ext>
            </a:extLst>
          </p:cNvPr>
          <p:cNvSpPr/>
          <p:nvPr/>
        </p:nvSpPr>
        <p:spPr>
          <a:xfrm>
            <a:off x="167311" y="4571811"/>
            <a:ext cx="4008592" cy="2128952"/>
          </a:xfrm>
          <a:prstGeom prst="wedgeRoundRectCallout">
            <a:avLst>
              <a:gd name="adj1" fmla="val 41087"/>
              <a:gd name="adj2" fmla="val -5935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dirty="0">
                <a:solidFill>
                  <a:srgbClr val="FF0000"/>
                </a:solidFill>
              </a:rPr>
              <a:t>Kırmızı elma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1032" name="Picture 8" descr="How to Draw an Apple Step by Step - EasyLineDrawing">
            <a:extLst>
              <a:ext uri="{FF2B5EF4-FFF2-40B4-BE49-F238E27FC236}">
                <a16:creationId xmlns:a16="http://schemas.microsoft.com/office/drawing/2014/main" id="{60A608FA-F978-9B20-612E-44E52A2937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51" b="17713"/>
          <a:stretch/>
        </p:blipFill>
        <p:spPr bwMode="auto">
          <a:xfrm>
            <a:off x="8293178" y="3742502"/>
            <a:ext cx="3898822" cy="272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82C942-0F3E-D6AA-1975-822F1EB291BC}"/>
              </a:ext>
            </a:extLst>
          </p:cNvPr>
          <p:cNvSpPr txBox="1"/>
          <p:nvPr/>
        </p:nvSpPr>
        <p:spPr>
          <a:xfrm>
            <a:off x="4302744" y="5022000"/>
            <a:ext cx="2131104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 elma</a:t>
            </a:r>
            <a:endParaRPr lang="en-US" sz="5400" b="1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116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w to Draw Watermelon Easy / DRAWING WATERMELON / Watermelon Coloring / Drawing  Watermelon 🍉 - YouTube">
            <a:extLst>
              <a:ext uri="{FF2B5EF4-FFF2-40B4-BE49-F238E27FC236}">
                <a16:creationId xmlns:a16="http://schemas.microsoft.com/office/drawing/2014/main" id="{1EB7F10D-585E-11A7-F72B-E6E05594F5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0" t="14937" r="3270" b="10067"/>
          <a:stretch/>
        </p:blipFill>
        <p:spPr bwMode="auto">
          <a:xfrm>
            <a:off x="3469124" y="2386557"/>
            <a:ext cx="4887310" cy="29845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FC249F79-B19D-9213-6C35-C23EB7A54247}"/>
              </a:ext>
            </a:extLst>
          </p:cNvPr>
          <p:cNvSpPr/>
          <p:nvPr/>
        </p:nvSpPr>
        <p:spPr>
          <a:xfrm>
            <a:off x="6480598" y="153373"/>
            <a:ext cx="5520056" cy="2092036"/>
          </a:xfrm>
          <a:prstGeom prst="wedgeRoundRectCallout">
            <a:avLst>
              <a:gd name="adj1" fmla="val -76259"/>
              <a:gd name="adj2" fmla="val 8557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6000" dirty="0">
                <a:solidFill>
                  <a:srgbClr val="FF0000"/>
                </a:solidFill>
              </a:rPr>
              <a:t>Karpuz yiyorum.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53217F1F-74EE-3E86-1FA6-B47017C843E7}"/>
              </a:ext>
            </a:extLst>
          </p:cNvPr>
          <p:cNvSpPr/>
          <p:nvPr/>
        </p:nvSpPr>
        <p:spPr>
          <a:xfrm>
            <a:off x="191346" y="374073"/>
            <a:ext cx="5231992" cy="1911927"/>
          </a:xfrm>
          <a:prstGeom prst="wedgeRoundRectCallout">
            <a:avLst>
              <a:gd name="adj1" fmla="val 69957"/>
              <a:gd name="adj2" fmla="val 10369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800" b="1" dirty="0">
                <a:solidFill>
                  <a:srgbClr val="FF0000"/>
                </a:solidFill>
              </a:rPr>
              <a:t>Karpuz çok güzel. </a:t>
            </a:r>
          </a:p>
          <a:p>
            <a:pPr algn="ctr"/>
            <a:r>
              <a:rPr lang="tr-TR" sz="2800" b="1" dirty="0" err="1">
                <a:solidFill>
                  <a:srgbClr val="FF0000"/>
                </a:solidFill>
              </a:rPr>
              <a:t>Watermelon</a:t>
            </a:r>
            <a:r>
              <a:rPr lang="tr-TR" sz="2800" b="1" dirty="0">
                <a:solidFill>
                  <a:srgbClr val="FF0000"/>
                </a:solidFill>
              </a:rPr>
              <a:t> is </a:t>
            </a:r>
            <a:r>
              <a:rPr lang="tr-TR" sz="2800" b="1" dirty="0" err="1">
                <a:solidFill>
                  <a:srgbClr val="FF0000"/>
                </a:solidFill>
              </a:rPr>
              <a:t>very</a:t>
            </a:r>
            <a:r>
              <a:rPr lang="tr-TR" sz="2800" b="1" dirty="0">
                <a:solidFill>
                  <a:srgbClr val="FF0000"/>
                </a:solidFill>
              </a:rPr>
              <a:t> nice.</a:t>
            </a:r>
            <a:endParaRPr lang="en-US" sz="2800" b="1" dirty="0">
              <a:solidFill>
                <a:srgbClr val="FF0000"/>
              </a:solidFill>
            </a:endParaRPr>
          </a:p>
          <a:p>
            <a:pPr algn="ctr"/>
            <a:endParaRPr lang="en-US" sz="3600" dirty="0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F701058-AA82-0829-94DF-E2FFC3BA277D}"/>
              </a:ext>
            </a:extLst>
          </p:cNvPr>
          <p:cNvSpPr/>
          <p:nvPr/>
        </p:nvSpPr>
        <p:spPr>
          <a:xfrm>
            <a:off x="-96718" y="5471623"/>
            <a:ext cx="5520056" cy="1012304"/>
          </a:xfrm>
          <a:prstGeom prst="wedgeRoundRectCallout">
            <a:avLst>
              <a:gd name="adj1" fmla="val 26338"/>
              <a:gd name="adj2" fmla="val -7020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6600" b="1" dirty="0">
                <a:solidFill>
                  <a:srgbClr val="FF0000"/>
                </a:solidFill>
              </a:rPr>
              <a:t>Kırmızı karpuz</a:t>
            </a:r>
            <a:endParaRPr lang="tr-TR" sz="6600" b="1" dirty="0"/>
          </a:p>
        </p:txBody>
      </p:sp>
    </p:spTree>
    <p:extLst>
      <p:ext uri="{BB962C8B-B14F-4D97-AF65-F5344CB8AC3E}">
        <p14:creationId xmlns:p14="http://schemas.microsoft.com/office/powerpoint/2010/main" val="2029379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2D270-E6A8-8B00-33E1-70EE5E6BA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938" y="0"/>
            <a:ext cx="10515600" cy="107681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Ev ödevi: </a:t>
            </a:r>
            <a:r>
              <a:rPr lang="tr-TR" dirty="0" err="1"/>
              <a:t>Homework</a:t>
            </a:r>
            <a:r>
              <a:rPr lang="tr-TR" dirty="0"/>
              <a:t>.  Ezberle! </a:t>
            </a:r>
            <a:r>
              <a:rPr lang="tr-TR"/>
              <a:t>Memorize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20085-6B54-7E2F-FF4F-588D5013E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4241" y="1368927"/>
            <a:ext cx="7024970" cy="435133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Elma 		yiyorum.</a:t>
            </a:r>
            <a:endParaRPr lang="en-US" sz="4400" b="1" dirty="0">
              <a:solidFill>
                <a:srgbClr val="FF0000"/>
              </a:solidFill>
            </a:endParaRPr>
          </a:p>
          <a:p>
            <a:r>
              <a:rPr lang="tr-TR" sz="4400" b="1" dirty="0">
                <a:solidFill>
                  <a:srgbClr val="FF0000"/>
                </a:solidFill>
              </a:rPr>
              <a:t>Karpuz 	yiyorum.</a:t>
            </a:r>
          </a:p>
          <a:p>
            <a:r>
              <a:rPr lang="tr-TR" sz="4400" b="1" dirty="0">
                <a:solidFill>
                  <a:srgbClr val="FF0000"/>
                </a:solidFill>
              </a:rPr>
              <a:t>Elma 		çok güzel. </a:t>
            </a:r>
          </a:p>
          <a:p>
            <a:r>
              <a:rPr lang="tr-TR" sz="4400" b="1" dirty="0">
                <a:solidFill>
                  <a:srgbClr val="FF0000"/>
                </a:solidFill>
              </a:rPr>
              <a:t>Karpuz 	çok güzel</a:t>
            </a:r>
          </a:p>
          <a:p>
            <a:r>
              <a:rPr lang="tr-TR" sz="4400" b="1" dirty="0">
                <a:solidFill>
                  <a:srgbClr val="FF0000"/>
                </a:solidFill>
              </a:rPr>
              <a:t>Kırmızı 	elma.</a:t>
            </a:r>
          </a:p>
          <a:p>
            <a:r>
              <a:rPr lang="tr-TR" sz="4400" b="1" dirty="0">
                <a:solidFill>
                  <a:srgbClr val="FF0000"/>
                </a:solidFill>
              </a:rPr>
              <a:t>Kırmızı 	karpuz.</a:t>
            </a:r>
            <a:endParaRPr lang="en-US" sz="4400" b="1" dirty="0">
              <a:solidFill>
                <a:srgbClr val="FF0000"/>
              </a:solidFill>
            </a:endParaRPr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657237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BE3363B-BABA-CBA3-DA7F-3D985BB6CE9E}"/>
              </a:ext>
            </a:extLst>
          </p:cNvPr>
          <p:cNvSpPr txBox="1">
            <a:spLocks/>
          </p:cNvSpPr>
          <p:nvPr/>
        </p:nvSpPr>
        <p:spPr>
          <a:xfrm>
            <a:off x="2726452" y="1253331"/>
            <a:ext cx="5873262" cy="43513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4400" b="1" dirty="0">
                <a:solidFill>
                  <a:srgbClr val="FF0000"/>
                </a:solidFill>
              </a:rPr>
              <a:t>Merhaba. </a:t>
            </a:r>
          </a:p>
          <a:p>
            <a:r>
              <a:rPr lang="tr-TR" sz="4400" b="1" dirty="0">
                <a:solidFill>
                  <a:srgbClr val="FF0000"/>
                </a:solidFill>
              </a:rPr>
              <a:t>Nasılsın</a:t>
            </a:r>
            <a:r>
              <a:rPr lang="tr-TR" sz="3200" b="1" dirty="0">
                <a:solidFill>
                  <a:srgbClr val="FF0000"/>
                </a:solidFill>
              </a:rPr>
              <a:t>?(How </a:t>
            </a:r>
            <a:r>
              <a:rPr lang="tr-TR" sz="3200" b="1" dirty="0" err="1">
                <a:solidFill>
                  <a:srgbClr val="FF0000"/>
                </a:solidFill>
              </a:rPr>
              <a:t>are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you</a:t>
            </a:r>
            <a:r>
              <a:rPr lang="tr-TR" sz="3200" b="1" dirty="0">
                <a:solidFill>
                  <a:srgbClr val="FF0000"/>
                </a:solidFill>
              </a:rPr>
              <a:t>?)</a:t>
            </a:r>
          </a:p>
          <a:p>
            <a:r>
              <a:rPr lang="tr-TR" sz="4000" b="1" dirty="0">
                <a:solidFill>
                  <a:srgbClr val="FF0000"/>
                </a:solidFill>
              </a:rPr>
              <a:t>İyiyim, teşekkür ederim.</a:t>
            </a:r>
          </a:p>
          <a:p>
            <a:r>
              <a:rPr lang="tr-TR" sz="3200" b="1" dirty="0">
                <a:solidFill>
                  <a:srgbClr val="FF0000"/>
                </a:solidFill>
              </a:rPr>
              <a:t>(I am </a:t>
            </a:r>
            <a:r>
              <a:rPr lang="tr-TR" sz="3200" b="1" dirty="0" err="1">
                <a:solidFill>
                  <a:srgbClr val="FF0000"/>
                </a:solidFill>
              </a:rPr>
              <a:t>fine</a:t>
            </a:r>
            <a:r>
              <a:rPr lang="tr-TR" sz="3200" b="1" dirty="0">
                <a:solidFill>
                  <a:srgbClr val="FF0000"/>
                </a:solidFill>
              </a:rPr>
              <a:t>, </a:t>
            </a:r>
            <a:r>
              <a:rPr lang="tr-TR" sz="3200" b="1" dirty="0" err="1">
                <a:solidFill>
                  <a:srgbClr val="FF0000"/>
                </a:solidFill>
              </a:rPr>
              <a:t>thank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you</a:t>
            </a:r>
            <a:r>
              <a:rPr lang="tr-TR" sz="3200" b="1" dirty="0">
                <a:solidFill>
                  <a:srgbClr val="FF0000"/>
                </a:solidFill>
              </a:rPr>
              <a:t>.)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17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EC7E009-175E-7811-69FC-6EA389D59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45677"/>
            <a:ext cx="3278292" cy="26202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2845CA-7EF9-9236-6A6C-A68C4C5E1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3493" y="706391"/>
            <a:ext cx="3743538" cy="24988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623966-89C0-C636-9B0D-B9051FB87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3758" y="643466"/>
            <a:ext cx="3069780" cy="26246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263A18-DAB8-E46C-7812-02CDF71FF4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467" y="3783478"/>
            <a:ext cx="3278292" cy="22374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2B3CF6-8742-F30E-9D6B-2295060818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3494" y="3649358"/>
            <a:ext cx="3743538" cy="25250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A84F6C-549B-6FEE-D73E-7B9F4D52DEE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279" t="9490" r="15821" b="8858"/>
          <a:stretch/>
        </p:blipFill>
        <p:spPr>
          <a:xfrm>
            <a:off x="8528545" y="3589863"/>
            <a:ext cx="2800205" cy="264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865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A8E749-6C7C-892E-F9BB-3128D75A3E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936" r="-2" b="14235"/>
          <a:stretch/>
        </p:blipFill>
        <p:spPr>
          <a:xfrm>
            <a:off x="198739" y="171717"/>
            <a:ext cx="5804105" cy="31674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3C3D21-D17F-7F63-778D-DED5CBA2EC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52" r="28801" b="1"/>
          <a:stretch/>
        </p:blipFill>
        <p:spPr>
          <a:xfrm>
            <a:off x="6195373" y="171717"/>
            <a:ext cx="5797883" cy="316742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A4AC407-5D31-EC6C-A6BD-C56D3F791C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2" b="14543"/>
          <a:stretch/>
        </p:blipFill>
        <p:spPr>
          <a:xfrm>
            <a:off x="198739" y="3510858"/>
            <a:ext cx="5804105" cy="27899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45AB213-FF88-5FB2-D7A1-A7168A22B3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576" b="8287"/>
          <a:stretch/>
        </p:blipFill>
        <p:spPr>
          <a:xfrm>
            <a:off x="6195372" y="3510858"/>
            <a:ext cx="5797883" cy="278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95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504B5EE-CB65-4F7B-95CC-26C53DED9950}">
  <we:reference id="wa104380907" version="3.1.0.0" store="en-US" storeType="OMEX"/>
  <we:alternateReferences>
    <we:reference id="WA104380907" version="3.1.0.0" store="WA104380907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157</Words>
  <Application>Microsoft Office PowerPoint</Application>
  <PresentationFormat>Widescreen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Bradley Hand ITC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Ev ödevi: Homework.  Ezberle! Memorize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mehmet agpak</dc:creator>
  <cp:lastModifiedBy>mehmet agpak</cp:lastModifiedBy>
  <cp:revision>5</cp:revision>
  <dcterms:created xsi:type="dcterms:W3CDTF">2023-11-01T19:28:12Z</dcterms:created>
  <dcterms:modified xsi:type="dcterms:W3CDTF">2023-11-22T21:51:06Z</dcterms:modified>
</cp:coreProperties>
</file>