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58" r:id="rId2"/>
    <p:sldId id="256" r:id="rId3"/>
    <p:sldId id="257" r:id="rId4"/>
    <p:sldId id="283" r:id="rId5"/>
    <p:sldId id="285" r:id="rId6"/>
    <p:sldId id="287" r:id="rId7"/>
    <p:sldId id="286" r:id="rId8"/>
    <p:sldId id="360" r:id="rId9"/>
    <p:sldId id="361" r:id="rId10"/>
    <p:sldId id="288" r:id="rId11"/>
    <p:sldId id="289" r:id="rId12"/>
    <p:sldId id="35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A7563D-AD1E-B3A5-7149-E5C70E614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28169">
            <a:off x="839411" y="1334259"/>
            <a:ext cx="10048965" cy="22107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2704E8-4774-FB93-6003-02ED44825138}"/>
              </a:ext>
            </a:extLst>
          </p:cNvPr>
          <p:cNvSpPr txBox="1"/>
          <p:nvPr/>
        </p:nvSpPr>
        <p:spPr>
          <a:xfrm>
            <a:off x="1074198" y="192079"/>
            <a:ext cx="9896663" cy="1154162"/>
          </a:xfrm>
          <a:prstGeom prst="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pPr algn="ctr" defTabSz="841248">
              <a:spcAft>
                <a:spcPts val="600"/>
              </a:spcAft>
            </a:pPr>
            <a:r>
              <a:rPr lang="en-US" sz="32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TÜRKÇE DERSİ</a:t>
            </a:r>
            <a:r>
              <a:rPr lang="tr-TR" sz="32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  </a:t>
            </a:r>
            <a:r>
              <a:rPr lang="en-US" sz="32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(TURKISH LESSON)</a:t>
            </a:r>
            <a:endParaRPr lang="tr-TR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defTabSz="841248">
              <a:spcAft>
                <a:spcPts val="600"/>
              </a:spcAft>
            </a:pPr>
            <a:r>
              <a:rPr lang="tr-TR" sz="32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GRUP 1 - 16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0D2DC5-2417-7DC2-DC7E-46F055F54E47}"/>
              </a:ext>
            </a:extLst>
          </p:cNvPr>
          <p:cNvSpPr txBox="1"/>
          <p:nvPr/>
        </p:nvSpPr>
        <p:spPr>
          <a:xfrm>
            <a:off x="1796144" y="4128082"/>
            <a:ext cx="9682842" cy="1423632"/>
          </a:xfrm>
          <a:prstGeom prst="rect">
            <a:avLst/>
          </a:prstGeom>
          <a:solidFill>
            <a:srgbClr val="33CCCC"/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algn="ctr" defTabSz="841248">
              <a:lnSpc>
                <a:spcPct val="90000"/>
              </a:lnSpc>
              <a:spcAft>
                <a:spcPts val="736"/>
              </a:spcAft>
            </a:pPr>
            <a:r>
              <a:rPr lang="tr-TR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4-</a:t>
            </a:r>
            <a:r>
              <a:rPr lang="en-US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2576" dirty="0">
                <a:solidFill>
                  <a:schemeClr val="tx1">
                    <a:lumMod val="95000"/>
                    <a:lumOff val="5000"/>
                  </a:schemeClr>
                </a:solidFill>
              </a:rPr>
              <a:t>NİSAN</a:t>
            </a:r>
            <a:r>
              <a:rPr lang="en-US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. 202</a:t>
            </a:r>
            <a:r>
              <a:rPr lang="tr-TR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4</a:t>
            </a:r>
            <a:r>
              <a:rPr lang="en-US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  </a:t>
            </a:r>
          </a:p>
          <a:p>
            <a:pPr algn="ctr" defTabSz="841248">
              <a:lnSpc>
                <a:spcPct val="90000"/>
              </a:lnSpc>
              <a:spcAft>
                <a:spcPts val="736"/>
              </a:spcAft>
            </a:pPr>
            <a:r>
              <a:rPr lang="tr-TR" sz="2576" dirty="0">
                <a:solidFill>
                  <a:schemeClr val="tx1">
                    <a:lumMod val="95000"/>
                    <a:lumOff val="5000"/>
                  </a:schemeClr>
                </a:solidFill>
              </a:rPr>
              <a:t>Çarşamba</a:t>
            </a:r>
            <a:r>
              <a:rPr lang="tr-TR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 - </a:t>
            </a:r>
            <a:r>
              <a:rPr lang="tr-TR" sz="2576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Wednesday</a:t>
            </a:r>
            <a:endParaRPr lang="en-US" sz="2576" kern="12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472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sz="8000" cap="none" dirty="0">
                <a:solidFill>
                  <a:srgbClr val="C00000"/>
                </a:solidFill>
                <a:latin typeface="Comic Sans MS" panose="030F0702030302020204" pitchFamily="66" charset="0"/>
              </a:rPr>
              <a:t>A - a</a:t>
            </a:r>
            <a:endParaRPr lang="en-US" sz="8000" cap="none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082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1C642E02-F3DB-4C13-A1CC-BD20CE984AAC}"/>
              </a:ext>
            </a:extLst>
          </p:cNvPr>
          <p:cNvSpPr txBox="1"/>
          <p:nvPr/>
        </p:nvSpPr>
        <p:spPr>
          <a:xfrm>
            <a:off x="3547979" y="2438399"/>
            <a:ext cx="2743200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600" dirty="0">
                <a:solidFill>
                  <a:srgbClr val="002060"/>
                </a:solidFill>
              </a:rPr>
              <a:t>Araba </a:t>
            </a:r>
          </a:p>
          <a:p>
            <a:endParaRPr lang="tr-TR" sz="3600" dirty="0">
              <a:solidFill>
                <a:srgbClr val="002060"/>
              </a:solidFill>
            </a:endParaRPr>
          </a:p>
          <a:p>
            <a:endParaRPr lang="tr-TR" sz="3600" dirty="0">
              <a:solidFill>
                <a:srgbClr val="002060"/>
              </a:solidFill>
            </a:endParaRPr>
          </a:p>
          <a:p>
            <a:r>
              <a:rPr lang="tr-TR" sz="3600" dirty="0">
                <a:solidFill>
                  <a:srgbClr val="002060"/>
                </a:solidFill>
              </a:rPr>
              <a:t>Anahtar</a:t>
            </a:r>
          </a:p>
          <a:p>
            <a:endParaRPr lang="tr-TR" sz="3600" dirty="0">
              <a:solidFill>
                <a:srgbClr val="002060"/>
              </a:solidFill>
            </a:endParaRPr>
          </a:p>
          <a:p>
            <a:endParaRPr lang="tr-TR" sz="3600" dirty="0">
              <a:solidFill>
                <a:srgbClr val="002060"/>
              </a:solidFill>
            </a:endParaRPr>
          </a:p>
          <a:p>
            <a:r>
              <a:rPr lang="tr-TR" sz="3600" dirty="0">
                <a:solidFill>
                  <a:srgbClr val="002060"/>
                </a:solidFill>
              </a:rPr>
              <a:t>Aslan </a:t>
            </a:r>
          </a:p>
        </p:txBody>
      </p:sp>
      <p:pic>
        <p:nvPicPr>
          <p:cNvPr id="5" name="Resim 5" descr="araba içeren bir resim&#10;&#10;Çok yüksek güvenilirlikle oluşturulmuş açıklama">
            <a:extLst>
              <a:ext uri="{FF2B5EF4-FFF2-40B4-BE49-F238E27FC236}">
                <a16:creationId xmlns:a16="http://schemas.microsoft.com/office/drawing/2014/main" id="{03A9D19F-AA6B-49E9-B310-01C5CACD6B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7" t="24210" r="-1587" b="25263"/>
          <a:stretch/>
        </p:blipFill>
        <p:spPr>
          <a:xfrm>
            <a:off x="5742020" y="628774"/>
            <a:ext cx="2963781" cy="1491049"/>
          </a:xfrm>
          <a:prstGeom prst="rect">
            <a:avLst/>
          </a:prstGeom>
        </p:spPr>
      </p:pic>
      <p:pic>
        <p:nvPicPr>
          <p:cNvPr id="7" name="Resim 7">
            <a:extLst>
              <a:ext uri="{FF2B5EF4-FFF2-40B4-BE49-F238E27FC236}">
                <a16:creationId xmlns:a16="http://schemas.microsoft.com/office/drawing/2014/main" id="{100627ED-DEFA-409F-9B89-332E2C382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8776" y="2270918"/>
            <a:ext cx="2116797" cy="2208632"/>
          </a:xfrm>
          <a:prstGeom prst="rect">
            <a:avLst/>
          </a:prstGeom>
        </p:spPr>
      </p:pic>
      <p:pic>
        <p:nvPicPr>
          <p:cNvPr id="9" name="Resim 9" descr="aslan, kedi, hayvan, memeli içeren bir resim&#10;&#10;Çok yüksek güvenilirlikle oluşturulmuş açıklama">
            <a:extLst>
              <a:ext uri="{FF2B5EF4-FFF2-40B4-BE49-F238E27FC236}">
                <a16:creationId xmlns:a16="http://schemas.microsoft.com/office/drawing/2014/main" id="{522307EB-C1BA-4510-A1EF-8CC3D7D5A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3516" y="5136391"/>
            <a:ext cx="2283125" cy="1439807"/>
          </a:xfrm>
          <a:prstGeom prst="rect">
            <a:avLst/>
          </a:prstGeom>
        </p:spPr>
      </p:pic>
      <p:sp>
        <p:nvSpPr>
          <p:cNvPr id="3" name="Metin kutusu 3">
            <a:extLst>
              <a:ext uri="{FF2B5EF4-FFF2-40B4-BE49-F238E27FC236}">
                <a16:creationId xmlns:a16="http://schemas.microsoft.com/office/drawing/2014/main" id="{D94B8921-306D-A16A-35DC-FDF32372631A}"/>
              </a:ext>
            </a:extLst>
          </p:cNvPr>
          <p:cNvSpPr txBox="1"/>
          <p:nvPr/>
        </p:nvSpPr>
        <p:spPr>
          <a:xfrm>
            <a:off x="9016364" y="3139492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600" dirty="0">
                <a:solidFill>
                  <a:srgbClr val="002060"/>
                </a:solidFill>
              </a:rPr>
              <a:t>anne</a:t>
            </a:r>
          </a:p>
        </p:txBody>
      </p:sp>
      <p:sp>
        <p:nvSpPr>
          <p:cNvPr id="6" name="Metin kutusu 3">
            <a:extLst>
              <a:ext uri="{FF2B5EF4-FFF2-40B4-BE49-F238E27FC236}">
                <a16:creationId xmlns:a16="http://schemas.microsoft.com/office/drawing/2014/main" id="{33267957-7CEC-AC3D-D583-D416CC60945D}"/>
              </a:ext>
            </a:extLst>
          </p:cNvPr>
          <p:cNvSpPr txBox="1"/>
          <p:nvPr/>
        </p:nvSpPr>
        <p:spPr>
          <a:xfrm>
            <a:off x="9016364" y="6055364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600" dirty="0">
                <a:solidFill>
                  <a:srgbClr val="002060"/>
                </a:solidFill>
              </a:rPr>
              <a:t>arı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585786-0790-995A-C4B7-BEF40EC5FE83}"/>
              </a:ext>
            </a:extLst>
          </p:cNvPr>
          <p:cNvSpPr txBox="1"/>
          <p:nvPr/>
        </p:nvSpPr>
        <p:spPr>
          <a:xfrm>
            <a:off x="1409700" y="393700"/>
            <a:ext cx="670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dirty="0"/>
              <a:t>Bu nedir?</a:t>
            </a:r>
            <a:endParaRPr lang="en-US" sz="4800" dirty="0"/>
          </a:p>
        </p:txBody>
      </p:sp>
      <p:pic>
        <p:nvPicPr>
          <p:cNvPr id="1026" name="Picture 2" descr="Health Benefits of Being a Mother - The American Institute of Stress">
            <a:extLst>
              <a:ext uri="{FF2B5EF4-FFF2-40B4-BE49-F238E27FC236}">
                <a16:creationId xmlns:a16="http://schemas.microsoft.com/office/drawing/2014/main" id="{0B185A09-D734-9A5B-8287-34F7A7142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3685" y="1001147"/>
            <a:ext cx="2421404" cy="1611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rı | Demir Ziraat İlaçlama">
            <a:extLst>
              <a:ext uri="{FF2B5EF4-FFF2-40B4-BE49-F238E27FC236}">
                <a16:creationId xmlns:a16="http://schemas.microsoft.com/office/drawing/2014/main" id="{DCC84429-268D-11E4-E2C6-E9AAC9F5E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972" y="4365846"/>
            <a:ext cx="2116797" cy="140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188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1C642E02-F3DB-4C13-A1CC-BD20CE984AAC}"/>
              </a:ext>
            </a:extLst>
          </p:cNvPr>
          <p:cNvSpPr txBox="1"/>
          <p:nvPr/>
        </p:nvSpPr>
        <p:spPr>
          <a:xfrm>
            <a:off x="1371600" y="4986877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600" dirty="0">
                <a:solidFill>
                  <a:srgbClr val="002060"/>
                </a:solidFill>
              </a:rPr>
              <a:t>A---an </a:t>
            </a:r>
          </a:p>
        </p:txBody>
      </p:sp>
      <p:pic>
        <p:nvPicPr>
          <p:cNvPr id="5" name="Resim 5" descr="araba içeren bir resim&#10;&#10;Çok yüksek güvenilirlikle oluşturulmuş açıklama">
            <a:extLst>
              <a:ext uri="{FF2B5EF4-FFF2-40B4-BE49-F238E27FC236}">
                <a16:creationId xmlns:a16="http://schemas.microsoft.com/office/drawing/2014/main" id="{03A9D19F-AA6B-49E9-B310-01C5CACD6B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7" t="24210" r="-1587" b="25263"/>
          <a:stretch/>
        </p:blipFill>
        <p:spPr>
          <a:xfrm>
            <a:off x="3198904" y="1772104"/>
            <a:ext cx="2329896" cy="1172147"/>
          </a:xfrm>
          <a:prstGeom prst="rect">
            <a:avLst/>
          </a:prstGeom>
        </p:spPr>
      </p:pic>
      <p:pic>
        <p:nvPicPr>
          <p:cNvPr id="7" name="Resim 7">
            <a:extLst>
              <a:ext uri="{FF2B5EF4-FFF2-40B4-BE49-F238E27FC236}">
                <a16:creationId xmlns:a16="http://schemas.microsoft.com/office/drawing/2014/main" id="{100627ED-DEFA-409F-9B89-332E2C382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393" y="3272926"/>
            <a:ext cx="1232569" cy="1286043"/>
          </a:xfrm>
          <a:prstGeom prst="rect">
            <a:avLst/>
          </a:prstGeom>
        </p:spPr>
      </p:pic>
      <p:pic>
        <p:nvPicPr>
          <p:cNvPr id="9" name="Resim 9" descr="aslan, kedi, hayvan, memeli içeren bir resim&#10;&#10;Çok yüksek güvenilirlikle oluşturulmuş açıklama">
            <a:extLst>
              <a:ext uri="{FF2B5EF4-FFF2-40B4-BE49-F238E27FC236}">
                <a16:creationId xmlns:a16="http://schemas.microsoft.com/office/drawing/2014/main" id="{522307EB-C1BA-4510-A1EF-8CC3D7D5A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675" y="4807451"/>
            <a:ext cx="2283125" cy="1439807"/>
          </a:xfrm>
          <a:prstGeom prst="rect">
            <a:avLst/>
          </a:prstGeom>
        </p:spPr>
      </p:pic>
      <p:sp>
        <p:nvSpPr>
          <p:cNvPr id="3" name="Metin kutusu 3">
            <a:extLst>
              <a:ext uri="{FF2B5EF4-FFF2-40B4-BE49-F238E27FC236}">
                <a16:creationId xmlns:a16="http://schemas.microsoft.com/office/drawing/2014/main" id="{CA5994C5-99BB-7931-E00F-A4B914E9EFF5}"/>
              </a:ext>
            </a:extLst>
          </p:cNvPr>
          <p:cNvSpPr txBox="1"/>
          <p:nvPr/>
        </p:nvSpPr>
        <p:spPr>
          <a:xfrm>
            <a:off x="1371600" y="1974755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600" dirty="0" err="1">
                <a:solidFill>
                  <a:srgbClr val="002060"/>
                </a:solidFill>
              </a:rPr>
              <a:t>Ar_ba</a:t>
            </a:r>
            <a:endParaRPr lang="tr-TR" sz="3600" dirty="0">
              <a:solidFill>
                <a:srgbClr val="002060"/>
              </a:solidFill>
            </a:endParaRPr>
          </a:p>
        </p:txBody>
      </p:sp>
      <p:sp>
        <p:nvSpPr>
          <p:cNvPr id="6" name="Metin kutusu 3">
            <a:extLst>
              <a:ext uri="{FF2B5EF4-FFF2-40B4-BE49-F238E27FC236}">
                <a16:creationId xmlns:a16="http://schemas.microsoft.com/office/drawing/2014/main" id="{2684C04C-BD84-A454-23AC-F1100FE29254}"/>
              </a:ext>
            </a:extLst>
          </p:cNvPr>
          <p:cNvSpPr txBox="1"/>
          <p:nvPr/>
        </p:nvSpPr>
        <p:spPr>
          <a:xfrm>
            <a:off x="1546955" y="3589472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600" dirty="0">
                <a:solidFill>
                  <a:srgbClr val="002060"/>
                </a:solidFill>
              </a:rPr>
              <a:t>A_ _ _ tar</a:t>
            </a:r>
          </a:p>
        </p:txBody>
      </p:sp>
      <p:sp>
        <p:nvSpPr>
          <p:cNvPr id="11" name="Metin kutusu 3">
            <a:extLst>
              <a:ext uri="{FF2B5EF4-FFF2-40B4-BE49-F238E27FC236}">
                <a16:creationId xmlns:a16="http://schemas.microsoft.com/office/drawing/2014/main" id="{1C460868-2126-45DE-D33E-DAEF74E175EF}"/>
              </a:ext>
            </a:extLst>
          </p:cNvPr>
          <p:cNvSpPr txBox="1"/>
          <p:nvPr/>
        </p:nvSpPr>
        <p:spPr>
          <a:xfrm>
            <a:off x="7218635" y="3427733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600" dirty="0">
                <a:solidFill>
                  <a:srgbClr val="002060"/>
                </a:solidFill>
              </a:rPr>
              <a:t>A_ __e</a:t>
            </a:r>
          </a:p>
        </p:txBody>
      </p:sp>
      <p:sp>
        <p:nvSpPr>
          <p:cNvPr id="12" name="Metin kutusu 3">
            <a:extLst>
              <a:ext uri="{FF2B5EF4-FFF2-40B4-BE49-F238E27FC236}">
                <a16:creationId xmlns:a16="http://schemas.microsoft.com/office/drawing/2014/main" id="{D01D2D9F-D0D4-072F-70ED-7D3DB7644979}"/>
              </a:ext>
            </a:extLst>
          </p:cNvPr>
          <p:cNvSpPr txBox="1"/>
          <p:nvPr/>
        </p:nvSpPr>
        <p:spPr>
          <a:xfrm>
            <a:off x="7342460" y="6315160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600" dirty="0" err="1">
                <a:solidFill>
                  <a:srgbClr val="002060"/>
                </a:solidFill>
              </a:rPr>
              <a:t>A_ı</a:t>
            </a:r>
            <a:endParaRPr lang="tr-TR" sz="3600" dirty="0">
              <a:solidFill>
                <a:srgbClr val="002060"/>
              </a:solidFill>
            </a:endParaRPr>
          </a:p>
        </p:txBody>
      </p:sp>
      <p:pic>
        <p:nvPicPr>
          <p:cNvPr id="13" name="Picture 2" descr="Health Benefits of Being a Mother - The American Institute of Stress">
            <a:extLst>
              <a:ext uri="{FF2B5EF4-FFF2-40B4-BE49-F238E27FC236}">
                <a16:creationId xmlns:a16="http://schemas.microsoft.com/office/drawing/2014/main" id="{82CE19BE-F1D8-B87A-9F3D-3FBA36EBF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100" y="1217293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Arı | Demir Ziraat İlaçlama">
            <a:extLst>
              <a:ext uri="{FF2B5EF4-FFF2-40B4-BE49-F238E27FC236}">
                <a16:creationId xmlns:a16="http://schemas.microsoft.com/office/drawing/2014/main" id="{925AFAA9-EC93-3383-E39F-954B34B2E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099" y="4438504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565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B407602-5615-4242-B183-310F9B7F6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0"/>
            <a:ext cx="6245157" cy="1061060"/>
          </a:xfrm>
        </p:spPr>
        <p:txBody>
          <a:bodyPr>
            <a:normAutofit/>
          </a:bodyPr>
          <a:lstStyle/>
          <a:p>
            <a:pPr algn="ctr"/>
            <a:r>
              <a:rPr lang="tr-TR" sz="6600" dirty="0">
                <a:solidFill>
                  <a:srgbClr val="C00000"/>
                </a:solidFill>
              </a:rPr>
              <a:t>A    -    a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1C642E02-F3DB-4C13-A1CC-BD20CE984AAC}"/>
              </a:ext>
            </a:extLst>
          </p:cNvPr>
          <p:cNvSpPr txBox="1"/>
          <p:nvPr/>
        </p:nvSpPr>
        <p:spPr>
          <a:xfrm>
            <a:off x="3725400" y="5465257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600" dirty="0">
                <a:solidFill>
                  <a:srgbClr val="002060"/>
                </a:solidFill>
              </a:rPr>
              <a:t>A---an </a:t>
            </a:r>
          </a:p>
        </p:txBody>
      </p:sp>
      <p:pic>
        <p:nvPicPr>
          <p:cNvPr id="5" name="Resim 5" descr="araba içeren bir resim&#10;&#10;Çok yüksek güvenilirlikle oluşturulmuş açıklama">
            <a:extLst>
              <a:ext uri="{FF2B5EF4-FFF2-40B4-BE49-F238E27FC236}">
                <a16:creationId xmlns:a16="http://schemas.microsoft.com/office/drawing/2014/main" id="{03A9D19F-AA6B-49E9-B310-01C5CACD6B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7" t="24210" r="-1587" b="25263"/>
          <a:stretch/>
        </p:blipFill>
        <p:spPr>
          <a:xfrm>
            <a:off x="260795" y="-142665"/>
            <a:ext cx="3863928" cy="1943903"/>
          </a:xfrm>
          <a:prstGeom prst="rect">
            <a:avLst/>
          </a:prstGeom>
        </p:spPr>
      </p:pic>
      <p:pic>
        <p:nvPicPr>
          <p:cNvPr id="7" name="Resim 7">
            <a:extLst>
              <a:ext uri="{FF2B5EF4-FFF2-40B4-BE49-F238E27FC236}">
                <a16:creationId xmlns:a16="http://schemas.microsoft.com/office/drawing/2014/main" id="{100627ED-DEFA-409F-9B89-332E2C382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249" y="1786235"/>
            <a:ext cx="1970874" cy="2056379"/>
          </a:xfrm>
          <a:prstGeom prst="rect">
            <a:avLst/>
          </a:prstGeom>
        </p:spPr>
      </p:pic>
      <p:pic>
        <p:nvPicPr>
          <p:cNvPr id="9" name="Resim 9" descr="aslan, kedi, hayvan, memeli içeren bir resim&#10;&#10;Çok yüksek güvenilirlikle oluşturulmuş açıklama">
            <a:extLst>
              <a:ext uri="{FF2B5EF4-FFF2-40B4-BE49-F238E27FC236}">
                <a16:creationId xmlns:a16="http://schemas.microsoft.com/office/drawing/2014/main" id="{522307EB-C1BA-4510-A1EF-8CC3D7D5A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019" y="4403478"/>
            <a:ext cx="3367360" cy="2123558"/>
          </a:xfrm>
          <a:prstGeom prst="rect">
            <a:avLst/>
          </a:prstGeom>
        </p:spPr>
      </p:pic>
      <p:sp>
        <p:nvSpPr>
          <p:cNvPr id="3" name="Metin kutusu 3">
            <a:extLst>
              <a:ext uri="{FF2B5EF4-FFF2-40B4-BE49-F238E27FC236}">
                <a16:creationId xmlns:a16="http://schemas.microsoft.com/office/drawing/2014/main" id="{CA5994C5-99BB-7931-E00F-A4B914E9EFF5}"/>
              </a:ext>
            </a:extLst>
          </p:cNvPr>
          <p:cNvSpPr txBox="1"/>
          <p:nvPr/>
        </p:nvSpPr>
        <p:spPr>
          <a:xfrm>
            <a:off x="4361017" y="414729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600" dirty="0">
                <a:solidFill>
                  <a:srgbClr val="002060"/>
                </a:solidFill>
              </a:rPr>
              <a:t>Ar---</a:t>
            </a:r>
            <a:r>
              <a:rPr lang="tr-TR" sz="3600" dirty="0" err="1">
                <a:solidFill>
                  <a:srgbClr val="002060"/>
                </a:solidFill>
              </a:rPr>
              <a:t>ba</a:t>
            </a:r>
            <a:endParaRPr lang="tr-TR" sz="3600" dirty="0">
              <a:solidFill>
                <a:srgbClr val="002060"/>
              </a:solidFill>
            </a:endParaRPr>
          </a:p>
        </p:txBody>
      </p:sp>
      <p:sp>
        <p:nvSpPr>
          <p:cNvPr id="6" name="Metin kutusu 3">
            <a:extLst>
              <a:ext uri="{FF2B5EF4-FFF2-40B4-BE49-F238E27FC236}">
                <a16:creationId xmlns:a16="http://schemas.microsoft.com/office/drawing/2014/main" id="{2684C04C-BD84-A454-23AC-F1100FE29254}"/>
              </a:ext>
            </a:extLst>
          </p:cNvPr>
          <p:cNvSpPr txBox="1"/>
          <p:nvPr/>
        </p:nvSpPr>
        <p:spPr>
          <a:xfrm>
            <a:off x="3725400" y="2939993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600" dirty="0">
                <a:solidFill>
                  <a:srgbClr val="002060"/>
                </a:solidFill>
              </a:rPr>
              <a:t>A---tar</a:t>
            </a:r>
          </a:p>
        </p:txBody>
      </p:sp>
      <p:pic>
        <p:nvPicPr>
          <p:cNvPr id="8" name="Picture 2" descr="Health Benefits of Being a Mother - The American Institute of Stress">
            <a:extLst>
              <a:ext uri="{FF2B5EF4-FFF2-40B4-BE49-F238E27FC236}">
                <a16:creationId xmlns:a16="http://schemas.microsoft.com/office/drawing/2014/main" id="{99075A7A-B68F-BF08-6624-711951F23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600" y="1475789"/>
            <a:ext cx="2421404" cy="1611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Arı | Demir Ziraat İlaçlama">
            <a:extLst>
              <a:ext uri="{FF2B5EF4-FFF2-40B4-BE49-F238E27FC236}">
                <a16:creationId xmlns:a16="http://schemas.microsoft.com/office/drawing/2014/main" id="{9D26FEE6-75FD-EB2B-5132-4C5147FAF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545" y="4125562"/>
            <a:ext cx="3191139" cy="212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Metin kutusu 3">
            <a:extLst>
              <a:ext uri="{FF2B5EF4-FFF2-40B4-BE49-F238E27FC236}">
                <a16:creationId xmlns:a16="http://schemas.microsoft.com/office/drawing/2014/main" id="{8BE724AE-AF19-8215-5DBF-41718CC74704}"/>
              </a:ext>
            </a:extLst>
          </p:cNvPr>
          <p:cNvSpPr txBox="1"/>
          <p:nvPr/>
        </p:nvSpPr>
        <p:spPr>
          <a:xfrm>
            <a:off x="8953684" y="2168094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600" dirty="0">
                <a:solidFill>
                  <a:srgbClr val="002060"/>
                </a:solidFill>
              </a:rPr>
              <a:t>Ann_</a:t>
            </a:r>
          </a:p>
        </p:txBody>
      </p:sp>
      <p:sp>
        <p:nvSpPr>
          <p:cNvPr id="12" name="Metin kutusu 3">
            <a:extLst>
              <a:ext uri="{FF2B5EF4-FFF2-40B4-BE49-F238E27FC236}">
                <a16:creationId xmlns:a16="http://schemas.microsoft.com/office/drawing/2014/main" id="{36D58FF2-DD51-43B8-5F77-258B4CAD4B25}"/>
              </a:ext>
            </a:extLst>
          </p:cNvPr>
          <p:cNvSpPr txBox="1"/>
          <p:nvPr/>
        </p:nvSpPr>
        <p:spPr>
          <a:xfrm>
            <a:off x="9218578" y="5221638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600" dirty="0">
                <a:solidFill>
                  <a:srgbClr val="002060"/>
                </a:solidFill>
              </a:rPr>
              <a:t>Ar_</a:t>
            </a:r>
          </a:p>
        </p:txBody>
      </p:sp>
    </p:spTree>
    <p:extLst>
      <p:ext uri="{BB962C8B-B14F-4D97-AF65-F5344CB8AC3E}">
        <p14:creationId xmlns:p14="http://schemas.microsoft.com/office/powerpoint/2010/main" val="1076132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3">
            <a:extLst>
              <a:ext uri="{FF2B5EF4-FFF2-40B4-BE49-F238E27FC236}">
                <a16:creationId xmlns:a16="http://schemas.microsoft.com/office/drawing/2014/main" id="{14F1D4D5-27EA-864A-AB3E-0F5FF9D319D1}"/>
              </a:ext>
            </a:extLst>
          </p:cNvPr>
          <p:cNvSpPr txBox="1"/>
          <p:nvPr/>
        </p:nvSpPr>
        <p:spPr>
          <a:xfrm>
            <a:off x="2044700" y="2785454"/>
            <a:ext cx="9982200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600" dirty="0">
                <a:solidFill>
                  <a:srgbClr val="002060"/>
                </a:solidFill>
              </a:rPr>
              <a:t>Nasılsın 	</a:t>
            </a:r>
            <a:r>
              <a:rPr lang="tr-TR" sz="3600" b="1" dirty="0">
                <a:solidFill>
                  <a:srgbClr val="002060"/>
                </a:solidFill>
              </a:rPr>
              <a:t>aslan</a:t>
            </a:r>
            <a:r>
              <a:rPr lang="tr-TR" sz="3600" dirty="0">
                <a:solidFill>
                  <a:srgbClr val="002060"/>
                </a:solidFill>
              </a:rPr>
              <a:t>?</a:t>
            </a:r>
          </a:p>
          <a:p>
            <a:r>
              <a:rPr lang="tr-TR" sz="3600" dirty="0">
                <a:solidFill>
                  <a:srgbClr val="002060"/>
                </a:solidFill>
              </a:rPr>
              <a:t>Merhaba </a:t>
            </a:r>
            <a:r>
              <a:rPr lang="tr-TR" sz="3600" b="1" dirty="0">
                <a:solidFill>
                  <a:srgbClr val="002060"/>
                </a:solidFill>
              </a:rPr>
              <a:t>aslan</a:t>
            </a:r>
            <a:r>
              <a:rPr lang="tr-TR" sz="3600" dirty="0">
                <a:solidFill>
                  <a:srgbClr val="002060"/>
                </a:solidFill>
              </a:rPr>
              <a:t>.</a:t>
            </a:r>
          </a:p>
          <a:p>
            <a:r>
              <a:rPr lang="tr-TR" sz="3600" dirty="0">
                <a:solidFill>
                  <a:srgbClr val="002060"/>
                </a:solidFill>
              </a:rPr>
              <a:t>Bu nedir  </a:t>
            </a:r>
            <a:r>
              <a:rPr lang="tr-TR" sz="3600" b="1" dirty="0">
                <a:solidFill>
                  <a:srgbClr val="002060"/>
                </a:solidFill>
              </a:rPr>
              <a:t>aslan</a:t>
            </a:r>
            <a:r>
              <a:rPr lang="tr-TR" sz="3600" dirty="0">
                <a:solidFill>
                  <a:srgbClr val="002060"/>
                </a:solidFill>
              </a:rPr>
              <a:t>?</a:t>
            </a:r>
          </a:p>
          <a:p>
            <a:r>
              <a:rPr lang="tr-TR" sz="3600" b="1" dirty="0">
                <a:solidFill>
                  <a:srgbClr val="002060"/>
                </a:solidFill>
              </a:rPr>
              <a:t>Aslan</a:t>
            </a:r>
            <a:r>
              <a:rPr lang="tr-TR" sz="3600" dirty="0">
                <a:solidFill>
                  <a:srgbClr val="002060"/>
                </a:solidFill>
              </a:rPr>
              <a:t> seni çok seviyorum. (I </a:t>
            </a:r>
            <a:r>
              <a:rPr lang="tr-TR" sz="3600" dirty="0" err="1">
                <a:solidFill>
                  <a:srgbClr val="002060"/>
                </a:solidFill>
              </a:rPr>
              <a:t>love</a:t>
            </a:r>
            <a:r>
              <a:rPr lang="tr-TR" sz="3600" dirty="0">
                <a:solidFill>
                  <a:srgbClr val="002060"/>
                </a:solidFill>
              </a:rPr>
              <a:t> </a:t>
            </a:r>
            <a:r>
              <a:rPr lang="tr-TR" sz="3600" dirty="0" err="1">
                <a:solidFill>
                  <a:srgbClr val="002060"/>
                </a:solidFill>
              </a:rPr>
              <a:t>you</a:t>
            </a:r>
            <a:r>
              <a:rPr lang="tr-TR" sz="3600" dirty="0">
                <a:solidFill>
                  <a:srgbClr val="002060"/>
                </a:solidFill>
              </a:rPr>
              <a:t> </a:t>
            </a:r>
            <a:r>
              <a:rPr lang="tr-TR" sz="3600" dirty="0" err="1">
                <a:solidFill>
                  <a:srgbClr val="002060"/>
                </a:solidFill>
              </a:rPr>
              <a:t>lion</a:t>
            </a:r>
            <a:r>
              <a:rPr lang="tr-TR" sz="3600" dirty="0">
                <a:solidFill>
                  <a:srgbClr val="002060"/>
                </a:solidFill>
              </a:rPr>
              <a:t>  a lot.)</a:t>
            </a:r>
          </a:p>
          <a:p>
            <a:r>
              <a:rPr lang="tr-TR" sz="3600" b="1" dirty="0">
                <a:solidFill>
                  <a:srgbClr val="002060"/>
                </a:solidFill>
              </a:rPr>
              <a:t>Aslan</a:t>
            </a:r>
            <a:r>
              <a:rPr lang="tr-TR" sz="3600" dirty="0">
                <a:solidFill>
                  <a:srgbClr val="002060"/>
                </a:solidFill>
              </a:rPr>
              <a:t> nerede? (</a:t>
            </a:r>
            <a:r>
              <a:rPr lang="tr-TR" sz="3600" dirty="0" err="1">
                <a:solidFill>
                  <a:srgbClr val="002060"/>
                </a:solidFill>
              </a:rPr>
              <a:t>Where</a:t>
            </a:r>
            <a:r>
              <a:rPr lang="tr-TR" sz="3600" dirty="0">
                <a:solidFill>
                  <a:srgbClr val="002060"/>
                </a:solidFill>
              </a:rPr>
              <a:t> is the </a:t>
            </a:r>
            <a:r>
              <a:rPr lang="tr-TR" sz="3600" dirty="0" err="1">
                <a:solidFill>
                  <a:srgbClr val="002060"/>
                </a:solidFill>
              </a:rPr>
              <a:t>lion</a:t>
            </a:r>
            <a:r>
              <a:rPr lang="tr-TR" sz="3600" dirty="0">
                <a:solidFill>
                  <a:srgbClr val="002060"/>
                </a:solidFill>
              </a:rPr>
              <a:t>?) </a:t>
            </a:r>
          </a:p>
          <a:p>
            <a:endParaRPr lang="tr-TR" sz="3600" dirty="0">
              <a:solidFill>
                <a:srgbClr val="002060"/>
              </a:solidFill>
            </a:endParaRPr>
          </a:p>
        </p:txBody>
      </p:sp>
      <p:pic>
        <p:nvPicPr>
          <p:cNvPr id="4" name="Resim 9" descr="aslan, kedi, hayvan, memeli içeren bir resim&#10;&#10;Çok yüksek güvenilirlikle oluşturulmuş açıklama">
            <a:extLst>
              <a:ext uri="{FF2B5EF4-FFF2-40B4-BE49-F238E27FC236}">
                <a16:creationId xmlns:a16="http://schemas.microsoft.com/office/drawing/2014/main" id="{88051982-F7B8-D1E7-08BB-8C5B1E477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189298"/>
            <a:ext cx="3653633" cy="230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032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3">
            <a:extLst>
              <a:ext uri="{FF2B5EF4-FFF2-40B4-BE49-F238E27FC236}">
                <a16:creationId xmlns:a16="http://schemas.microsoft.com/office/drawing/2014/main" id="{D94B8921-306D-A16A-35DC-FDF32372631A}"/>
              </a:ext>
            </a:extLst>
          </p:cNvPr>
          <p:cNvSpPr txBox="1"/>
          <p:nvPr/>
        </p:nvSpPr>
        <p:spPr>
          <a:xfrm>
            <a:off x="7987664" y="1446682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600" dirty="0">
                <a:solidFill>
                  <a:srgbClr val="FF0000"/>
                </a:solidFill>
              </a:rPr>
              <a:t>anne</a:t>
            </a:r>
          </a:p>
        </p:txBody>
      </p:sp>
      <p:sp>
        <p:nvSpPr>
          <p:cNvPr id="6" name="Metin kutusu 3">
            <a:extLst>
              <a:ext uri="{FF2B5EF4-FFF2-40B4-BE49-F238E27FC236}">
                <a16:creationId xmlns:a16="http://schemas.microsoft.com/office/drawing/2014/main" id="{33267957-7CEC-AC3D-D583-D416CC60945D}"/>
              </a:ext>
            </a:extLst>
          </p:cNvPr>
          <p:cNvSpPr txBox="1"/>
          <p:nvPr/>
        </p:nvSpPr>
        <p:spPr>
          <a:xfrm>
            <a:off x="700391" y="2785454"/>
            <a:ext cx="11326509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sz="3600" dirty="0">
                <a:solidFill>
                  <a:srgbClr val="002060"/>
                </a:solidFill>
              </a:rPr>
              <a:t>Nasılsın 	</a:t>
            </a:r>
            <a:r>
              <a:rPr lang="tr-TR" sz="3600" b="1" dirty="0">
                <a:solidFill>
                  <a:srgbClr val="002060"/>
                </a:solidFill>
              </a:rPr>
              <a:t>anne</a:t>
            </a:r>
            <a:r>
              <a:rPr lang="tr-TR" sz="3600" dirty="0">
                <a:solidFill>
                  <a:srgbClr val="002060"/>
                </a:solidFill>
              </a:rPr>
              <a:t>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sz="3600" dirty="0">
                <a:solidFill>
                  <a:srgbClr val="002060"/>
                </a:solidFill>
              </a:rPr>
              <a:t>Merhaba </a:t>
            </a:r>
            <a:r>
              <a:rPr lang="tr-TR" sz="3600" b="1" dirty="0">
                <a:solidFill>
                  <a:srgbClr val="002060"/>
                </a:solidFill>
              </a:rPr>
              <a:t>anne</a:t>
            </a:r>
            <a:r>
              <a:rPr lang="tr-TR" sz="3600" dirty="0">
                <a:solidFill>
                  <a:srgbClr val="002060"/>
                </a:solidFill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sz="3600" dirty="0">
                <a:solidFill>
                  <a:srgbClr val="002060"/>
                </a:solidFill>
              </a:rPr>
              <a:t>Bu nedir </a:t>
            </a:r>
            <a:r>
              <a:rPr lang="tr-TR" sz="3600" b="1" dirty="0">
                <a:solidFill>
                  <a:srgbClr val="002060"/>
                </a:solidFill>
              </a:rPr>
              <a:t>anne</a:t>
            </a:r>
            <a:r>
              <a:rPr lang="tr-TR" sz="3600" dirty="0">
                <a:solidFill>
                  <a:srgbClr val="002060"/>
                </a:solidFill>
              </a:rPr>
              <a:t>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sz="3600" b="1" dirty="0">
                <a:solidFill>
                  <a:srgbClr val="002060"/>
                </a:solidFill>
              </a:rPr>
              <a:t>Annemi</a:t>
            </a:r>
            <a:r>
              <a:rPr lang="tr-TR" sz="3600" dirty="0">
                <a:solidFill>
                  <a:srgbClr val="002060"/>
                </a:solidFill>
              </a:rPr>
              <a:t> seviyorum. (I </a:t>
            </a:r>
            <a:r>
              <a:rPr lang="tr-TR" sz="3600" dirty="0" err="1">
                <a:solidFill>
                  <a:srgbClr val="002060"/>
                </a:solidFill>
              </a:rPr>
              <a:t>love</a:t>
            </a:r>
            <a:r>
              <a:rPr lang="tr-TR" sz="3600" dirty="0">
                <a:solidFill>
                  <a:srgbClr val="002060"/>
                </a:solidFill>
              </a:rPr>
              <a:t> </a:t>
            </a:r>
            <a:r>
              <a:rPr lang="tr-TR" sz="3600" dirty="0" err="1">
                <a:solidFill>
                  <a:srgbClr val="002060"/>
                </a:solidFill>
              </a:rPr>
              <a:t>my</a:t>
            </a:r>
            <a:r>
              <a:rPr lang="tr-TR" sz="3600" dirty="0">
                <a:solidFill>
                  <a:srgbClr val="002060"/>
                </a:solidFill>
              </a:rPr>
              <a:t> </a:t>
            </a:r>
            <a:r>
              <a:rPr lang="tr-TR" sz="3600" dirty="0" err="1">
                <a:solidFill>
                  <a:srgbClr val="002060"/>
                </a:solidFill>
              </a:rPr>
              <a:t>mom</a:t>
            </a:r>
            <a:r>
              <a:rPr lang="tr-TR" sz="3600" dirty="0">
                <a:solidFill>
                  <a:srgbClr val="002060"/>
                </a:solidFill>
              </a:rPr>
              <a:t>.)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sz="3600" b="1" dirty="0">
                <a:solidFill>
                  <a:srgbClr val="002060"/>
                </a:solidFill>
              </a:rPr>
              <a:t>Anne</a:t>
            </a:r>
            <a:r>
              <a:rPr lang="tr-TR" sz="3600" dirty="0">
                <a:solidFill>
                  <a:srgbClr val="002060"/>
                </a:solidFill>
              </a:rPr>
              <a:t> seni çok seviyorum. (I </a:t>
            </a:r>
            <a:r>
              <a:rPr lang="tr-TR" sz="3600" dirty="0" err="1">
                <a:solidFill>
                  <a:srgbClr val="002060"/>
                </a:solidFill>
              </a:rPr>
              <a:t>love</a:t>
            </a:r>
            <a:r>
              <a:rPr lang="tr-TR" sz="3600" dirty="0">
                <a:solidFill>
                  <a:srgbClr val="002060"/>
                </a:solidFill>
              </a:rPr>
              <a:t> </a:t>
            </a:r>
            <a:r>
              <a:rPr lang="tr-TR" sz="3600" dirty="0" err="1">
                <a:solidFill>
                  <a:srgbClr val="002060"/>
                </a:solidFill>
              </a:rPr>
              <a:t>you</a:t>
            </a:r>
            <a:r>
              <a:rPr lang="tr-TR" sz="3600" dirty="0">
                <a:solidFill>
                  <a:srgbClr val="002060"/>
                </a:solidFill>
              </a:rPr>
              <a:t> </a:t>
            </a:r>
            <a:r>
              <a:rPr lang="tr-TR" sz="3600" dirty="0" err="1">
                <a:solidFill>
                  <a:srgbClr val="002060"/>
                </a:solidFill>
              </a:rPr>
              <a:t>mom</a:t>
            </a:r>
            <a:r>
              <a:rPr lang="tr-TR" sz="3600" dirty="0">
                <a:solidFill>
                  <a:srgbClr val="002060"/>
                </a:solidFill>
              </a:rPr>
              <a:t>  a lot.) </a:t>
            </a:r>
          </a:p>
          <a:p>
            <a:endParaRPr lang="tr-TR" sz="3600" dirty="0">
              <a:solidFill>
                <a:srgbClr val="00206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585786-0790-995A-C4B7-BEF40EC5FE83}"/>
              </a:ext>
            </a:extLst>
          </p:cNvPr>
          <p:cNvSpPr txBox="1"/>
          <p:nvPr/>
        </p:nvSpPr>
        <p:spPr>
          <a:xfrm>
            <a:off x="1409700" y="393700"/>
            <a:ext cx="670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dirty="0"/>
              <a:t>Bu nedir?</a:t>
            </a:r>
            <a:endParaRPr lang="en-US" sz="4800" dirty="0"/>
          </a:p>
        </p:txBody>
      </p:sp>
      <p:pic>
        <p:nvPicPr>
          <p:cNvPr id="1026" name="Picture 2" descr="Health Benefits of Being a Mother - The American Institute of Stress">
            <a:extLst>
              <a:ext uri="{FF2B5EF4-FFF2-40B4-BE49-F238E27FC236}">
                <a16:creationId xmlns:a16="http://schemas.microsoft.com/office/drawing/2014/main" id="{0B185A09-D734-9A5B-8287-34F7A7142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66" y="656227"/>
            <a:ext cx="2983164" cy="1985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860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10B84-309E-2CDE-BDA7-A5D0F130E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4158574"/>
          </a:xfrm>
        </p:spPr>
        <p:txBody>
          <a:bodyPr>
            <a:normAutofit/>
          </a:bodyPr>
          <a:lstStyle/>
          <a:p>
            <a:r>
              <a:rPr lang="tr-TR" dirty="0"/>
              <a:t>Abdullah nerede? </a:t>
            </a:r>
            <a:br>
              <a:rPr lang="tr-TR" dirty="0"/>
            </a:br>
            <a:r>
              <a:rPr lang="tr-TR" dirty="0"/>
              <a:t>Abdullah sandalyenin üzerinde.</a:t>
            </a:r>
            <a:br>
              <a:rPr lang="tr-TR" dirty="0"/>
            </a:br>
            <a:r>
              <a:rPr lang="tr-TR" dirty="0"/>
              <a:t>Abdullah evde. (Abdullah is at </a:t>
            </a:r>
            <a:r>
              <a:rPr lang="tr-TR" dirty="0" err="1"/>
              <a:t>home</a:t>
            </a:r>
            <a:r>
              <a:rPr lang="tr-TR" dirty="0"/>
              <a:t>.)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D489B2-0D76-E1A7-A879-0224577A25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38984" y="2801566"/>
            <a:ext cx="2909304" cy="360519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894EEB-3AF4-D42D-6B17-60C90D1A6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017" y="2570573"/>
            <a:ext cx="5324475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441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ADCB0-1AD4-C065-1B0C-BB4841073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A: </a:t>
            </a:r>
            <a:r>
              <a:rPr lang="tr-TR" dirty="0" err="1"/>
              <a:t>Yusra</a:t>
            </a:r>
            <a:r>
              <a:rPr lang="tr-TR" dirty="0"/>
              <a:t> nerede? (</a:t>
            </a:r>
            <a:r>
              <a:rPr lang="tr-TR" dirty="0" err="1"/>
              <a:t>Where</a:t>
            </a:r>
            <a:r>
              <a:rPr lang="tr-TR" dirty="0"/>
              <a:t> is </a:t>
            </a:r>
            <a:r>
              <a:rPr lang="tr-TR" dirty="0" err="1"/>
              <a:t>Yusrah</a:t>
            </a:r>
            <a:r>
              <a:rPr lang="tr-TR" dirty="0"/>
              <a:t>?)</a:t>
            </a:r>
            <a:br>
              <a:rPr lang="tr-TR" dirty="0"/>
            </a:br>
            <a:r>
              <a:rPr lang="tr-TR" dirty="0"/>
              <a:t>B: Arabada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563006-37EE-C578-3D98-9D8D0D123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7219" y="2839464"/>
            <a:ext cx="3913053" cy="364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450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3">
            <a:extLst>
              <a:ext uri="{FF2B5EF4-FFF2-40B4-BE49-F238E27FC236}">
                <a16:creationId xmlns:a16="http://schemas.microsoft.com/office/drawing/2014/main" id="{D94B8921-306D-A16A-35DC-FDF32372631A}"/>
              </a:ext>
            </a:extLst>
          </p:cNvPr>
          <p:cNvSpPr txBox="1"/>
          <p:nvPr/>
        </p:nvSpPr>
        <p:spPr>
          <a:xfrm>
            <a:off x="7987664" y="1446682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600" dirty="0">
                <a:solidFill>
                  <a:srgbClr val="FF0000"/>
                </a:solidFill>
              </a:rPr>
              <a:t>arı</a:t>
            </a:r>
          </a:p>
        </p:txBody>
      </p:sp>
      <p:sp>
        <p:nvSpPr>
          <p:cNvPr id="6" name="Metin kutusu 3">
            <a:extLst>
              <a:ext uri="{FF2B5EF4-FFF2-40B4-BE49-F238E27FC236}">
                <a16:creationId xmlns:a16="http://schemas.microsoft.com/office/drawing/2014/main" id="{33267957-7CEC-AC3D-D583-D416CC60945D}"/>
              </a:ext>
            </a:extLst>
          </p:cNvPr>
          <p:cNvSpPr txBox="1"/>
          <p:nvPr/>
        </p:nvSpPr>
        <p:spPr>
          <a:xfrm>
            <a:off x="863600" y="2785454"/>
            <a:ext cx="11430000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600" dirty="0">
                <a:solidFill>
                  <a:srgbClr val="002060"/>
                </a:solidFill>
              </a:rPr>
              <a:t>Nasılsın 	</a:t>
            </a:r>
            <a:r>
              <a:rPr lang="tr-TR" sz="3600" b="1" dirty="0">
                <a:solidFill>
                  <a:srgbClr val="002060"/>
                </a:solidFill>
              </a:rPr>
              <a:t>arı</a:t>
            </a:r>
            <a:r>
              <a:rPr lang="tr-TR" sz="3600" dirty="0">
                <a:solidFill>
                  <a:srgbClr val="002060"/>
                </a:solidFill>
              </a:rPr>
              <a:t>?			</a:t>
            </a:r>
            <a:r>
              <a:rPr lang="tr-TR" sz="3600" b="1" dirty="0">
                <a:solidFill>
                  <a:srgbClr val="002060"/>
                </a:solidFill>
              </a:rPr>
              <a:t>Arı</a:t>
            </a:r>
            <a:r>
              <a:rPr lang="tr-TR" sz="3600" dirty="0">
                <a:solidFill>
                  <a:srgbClr val="002060"/>
                </a:solidFill>
              </a:rPr>
              <a:t> çok güzel. (The </a:t>
            </a:r>
            <a:r>
              <a:rPr lang="tr-TR" sz="3600" dirty="0" err="1">
                <a:solidFill>
                  <a:srgbClr val="002060"/>
                </a:solidFill>
              </a:rPr>
              <a:t>bee</a:t>
            </a:r>
            <a:r>
              <a:rPr lang="tr-TR" sz="3600" dirty="0">
                <a:solidFill>
                  <a:srgbClr val="002060"/>
                </a:solidFill>
              </a:rPr>
              <a:t> is </a:t>
            </a:r>
            <a:r>
              <a:rPr lang="tr-TR" sz="3600" dirty="0" err="1">
                <a:solidFill>
                  <a:srgbClr val="002060"/>
                </a:solidFill>
              </a:rPr>
              <a:t>beautiful</a:t>
            </a:r>
            <a:r>
              <a:rPr lang="tr-TR" sz="3600" dirty="0">
                <a:solidFill>
                  <a:srgbClr val="002060"/>
                </a:solidFill>
              </a:rPr>
              <a:t>.) </a:t>
            </a:r>
          </a:p>
          <a:p>
            <a:r>
              <a:rPr lang="tr-TR" sz="3600" dirty="0">
                <a:solidFill>
                  <a:srgbClr val="002060"/>
                </a:solidFill>
              </a:rPr>
              <a:t>Merhaba </a:t>
            </a:r>
            <a:r>
              <a:rPr lang="tr-TR" sz="3600" b="1" dirty="0">
                <a:solidFill>
                  <a:srgbClr val="002060"/>
                </a:solidFill>
              </a:rPr>
              <a:t>arı</a:t>
            </a:r>
            <a:r>
              <a:rPr lang="tr-TR" sz="3600" dirty="0">
                <a:solidFill>
                  <a:srgbClr val="002060"/>
                </a:solidFill>
              </a:rPr>
              <a:t>.</a:t>
            </a:r>
          </a:p>
          <a:p>
            <a:r>
              <a:rPr lang="tr-TR" sz="3600" dirty="0">
                <a:solidFill>
                  <a:srgbClr val="002060"/>
                </a:solidFill>
              </a:rPr>
              <a:t>Bu nedir </a:t>
            </a:r>
            <a:r>
              <a:rPr lang="tr-TR" sz="3600" b="1" dirty="0">
                <a:solidFill>
                  <a:srgbClr val="002060"/>
                </a:solidFill>
              </a:rPr>
              <a:t>arı</a:t>
            </a:r>
            <a:r>
              <a:rPr lang="tr-TR" sz="3600" dirty="0">
                <a:solidFill>
                  <a:srgbClr val="002060"/>
                </a:solidFill>
              </a:rPr>
              <a:t>?</a:t>
            </a:r>
          </a:p>
          <a:p>
            <a:r>
              <a:rPr lang="tr-TR" sz="3600" dirty="0">
                <a:solidFill>
                  <a:srgbClr val="002060"/>
                </a:solidFill>
              </a:rPr>
              <a:t>Arı, seni çok seviyorum. (I </a:t>
            </a:r>
            <a:r>
              <a:rPr lang="tr-TR" sz="3600" dirty="0" err="1">
                <a:solidFill>
                  <a:srgbClr val="002060"/>
                </a:solidFill>
              </a:rPr>
              <a:t>love</a:t>
            </a:r>
            <a:r>
              <a:rPr lang="tr-TR" sz="3600" dirty="0">
                <a:solidFill>
                  <a:srgbClr val="002060"/>
                </a:solidFill>
              </a:rPr>
              <a:t> </a:t>
            </a:r>
            <a:r>
              <a:rPr lang="tr-TR" sz="3600" dirty="0" err="1">
                <a:solidFill>
                  <a:srgbClr val="002060"/>
                </a:solidFill>
              </a:rPr>
              <a:t>you</a:t>
            </a:r>
            <a:r>
              <a:rPr lang="tr-TR" sz="3600" dirty="0">
                <a:solidFill>
                  <a:srgbClr val="002060"/>
                </a:solidFill>
              </a:rPr>
              <a:t> </a:t>
            </a:r>
            <a:r>
              <a:rPr lang="tr-TR" sz="3600" dirty="0" err="1">
                <a:solidFill>
                  <a:srgbClr val="002060"/>
                </a:solidFill>
              </a:rPr>
              <a:t>bee</a:t>
            </a:r>
            <a:r>
              <a:rPr lang="tr-TR" sz="3600" dirty="0">
                <a:solidFill>
                  <a:srgbClr val="002060"/>
                </a:solidFill>
              </a:rPr>
              <a:t>  a lot.) </a:t>
            </a:r>
          </a:p>
          <a:p>
            <a:r>
              <a:rPr lang="tr-TR" sz="3600" dirty="0">
                <a:solidFill>
                  <a:srgbClr val="002060"/>
                </a:solidFill>
              </a:rPr>
              <a:t>Arı nerede? (</a:t>
            </a:r>
            <a:r>
              <a:rPr lang="tr-TR" sz="3600" dirty="0" err="1">
                <a:solidFill>
                  <a:srgbClr val="002060"/>
                </a:solidFill>
              </a:rPr>
              <a:t>Where</a:t>
            </a:r>
            <a:r>
              <a:rPr lang="tr-TR" sz="3600" dirty="0">
                <a:solidFill>
                  <a:srgbClr val="002060"/>
                </a:solidFill>
              </a:rPr>
              <a:t> is the </a:t>
            </a:r>
            <a:r>
              <a:rPr lang="tr-TR" sz="3600" dirty="0" err="1">
                <a:solidFill>
                  <a:srgbClr val="002060"/>
                </a:solidFill>
              </a:rPr>
              <a:t>bee</a:t>
            </a:r>
            <a:r>
              <a:rPr lang="tr-TR" sz="3600" dirty="0">
                <a:solidFill>
                  <a:srgbClr val="002060"/>
                </a:solidFill>
              </a:rPr>
              <a:t>?)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585786-0790-995A-C4B7-BEF40EC5FE83}"/>
              </a:ext>
            </a:extLst>
          </p:cNvPr>
          <p:cNvSpPr txBox="1"/>
          <p:nvPr/>
        </p:nvSpPr>
        <p:spPr>
          <a:xfrm>
            <a:off x="1409700" y="393700"/>
            <a:ext cx="670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dirty="0"/>
              <a:t>Bu nedir?</a:t>
            </a:r>
            <a:endParaRPr lang="en-US" sz="4800" dirty="0"/>
          </a:p>
        </p:txBody>
      </p:sp>
      <p:pic>
        <p:nvPicPr>
          <p:cNvPr id="2" name="Picture 4" descr="Arı | Demir Ziraat İlaçlama">
            <a:extLst>
              <a:ext uri="{FF2B5EF4-FFF2-40B4-BE49-F238E27FC236}">
                <a16:creationId xmlns:a16="http://schemas.microsoft.com/office/drawing/2014/main" id="{9D090F6A-5D90-91E1-E8E4-89787B2FE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064" y="284082"/>
            <a:ext cx="3178608" cy="2115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Arı Alerjisi Belirtileri Nelerdir? Tedavisi Nasıl Yapılır?">
            <a:extLst>
              <a:ext uri="{FF2B5EF4-FFF2-40B4-BE49-F238E27FC236}">
                <a16:creationId xmlns:a16="http://schemas.microsoft.com/office/drawing/2014/main" id="{053E3799-A03C-11C3-FAC5-EB7FE696B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9276" y="4747663"/>
            <a:ext cx="254317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868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rı Alerjisi Belirtileri Nelerdir? Tedavisi Nasıl Yapılır?">
            <a:extLst>
              <a:ext uri="{FF2B5EF4-FFF2-40B4-BE49-F238E27FC236}">
                <a16:creationId xmlns:a16="http://schemas.microsoft.com/office/drawing/2014/main" id="{FE2CA8D3-0F12-34CF-087A-237279D32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864" y="-450833"/>
            <a:ext cx="3673136" cy="2600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79458382-D7FD-2FA9-5D24-F77387D9413D}"/>
              </a:ext>
            </a:extLst>
          </p:cNvPr>
          <p:cNvSpPr txBox="1"/>
          <p:nvPr/>
        </p:nvSpPr>
        <p:spPr>
          <a:xfrm>
            <a:off x="614362" y="2149251"/>
            <a:ext cx="747347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600" dirty="0"/>
              <a:t>A: Arı nerede? (</a:t>
            </a:r>
            <a:r>
              <a:rPr lang="tr-TR" sz="3600" dirty="0" err="1"/>
              <a:t>Where</a:t>
            </a:r>
            <a:r>
              <a:rPr lang="tr-TR" sz="3600" dirty="0"/>
              <a:t> is the </a:t>
            </a:r>
            <a:r>
              <a:rPr lang="tr-TR" sz="3600" dirty="0" err="1"/>
              <a:t>bee</a:t>
            </a:r>
            <a:r>
              <a:rPr lang="tr-TR" sz="3600" dirty="0"/>
              <a:t>?)</a:t>
            </a:r>
          </a:p>
          <a:p>
            <a:r>
              <a:rPr lang="tr-TR" sz="3600" dirty="0"/>
              <a:t>B: Arı çiçe</a:t>
            </a:r>
            <a:r>
              <a:rPr lang="tr-TR" sz="3600" dirty="0">
                <a:highlight>
                  <a:srgbClr val="FFFF00"/>
                </a:highlight>
              </a:rPr>
              <a:t>ğin</a:t>
            </a:r>
            <a:r>
              <a:rPr lang="tr-TR" sz="3600" dirty="0"/>
              <a:t> </a:t>
            </a:r>
            <a:r>
              <a:rPr lang="tr-TR" sz="3600" b="1" dirty="0"/>
              <a:t>üzerinde</a:t>
            </a:r>
            <a:r>
              <a:rPr lang="tr-TR" sz="3600" dirty="0"/>
              <a:t>. </a:t>
            </a:r>
          </a:p>
        </p:txBody>
      </p:sp>
      <p:pic>
        <p:nvPicPr>
          <p:cNvPr id="6146" name="Picture 2" descr="Bir Odada Masada Halka Üzerinde Üç Ev Anahtarları Ayarlayın Bir Sürü Daire  Anahtarı Yakın Çekim Evdeki Anahtarları Unutmak Için Consept Stok  Fotoğraflar &amp; Anahtar'nin Daha Fazla Resimleri - iStock">
            <a:extLst>
              <a:ext uri="{FF2B5EF4-FFF2-40B4-BE49-F238E27FC236}">
                <a16:creationId xmlns:a16="http://schemas.microsoft.com/office/drawing/2014/main" id="{75C643F2-077B-1236-6A66-A6CDB0C07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269" y="3586907"/>
            <a:ext cx="3163662" cy="2105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3">
            <a:extLst>
              <a:ext uri="{FF2B5EF4-FFF2-40B4-BE49-F238E27FC236}">
                <a16:creationId xmlns:a16="http://schemas.microsoft.com/office/drawing/2014/main" id="{AAB44D08-89A2-98B0-F936-BC167F85B2D1}"/>
              </a:ext>
            </a:extLst>
          </p:cNvPr>
          <p:cNvSpPr txBox="1"/>
          <p:nvPr/>
        </p:nvSpPr>
        <p:spPr>
          <a:xfrm>
            <a:off x="1431766" y="5536213"/>
            <a:ext cx="665607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600" dirty="0"/>
              <a:t>A: Anahtar nerede?</a:t>
            </a:r>
          </a:p>
          <a:p>
            <a:r>
              <a:rPr lang="tr-TR" sz="3600" dirty="0"/>
              <a:t>B: Anahtar masa</a:t>
            </a:r>
            <a:r>
              <a:rPr lang="tr-TR" sz="3600" dirty="0">
                <a:highlight>
                  <a:srgbClr val="FFFF00"/>
                </a:highlight>
              </a:rPr>
              <a:t>nın</a:t>
            </a:r>
            <a:r>
              <a:rPr lang="tr-TR" sz="3600" dirty="0"/>
              <a:t> </a:t>
            </a:r>
            <a:r>
              <a:rPr lang="tr-TR" sz="3600" b="1" dirty="0"/>
              <a:t>üzerinde</a:t>
            </a:r>
            <a:r>
              <a:rPr lang="tr-TR" sz="3600" dirty="0"/>
              <a:t>. </a:t>
            </a:r>
          </a:p>
        </p:txBody>
      </p:sp>
      <p:pic>
        <p:nvPicPr>
          <p:cNvPr id="6148" name="Picture 4" descr="Preposition of place. In, on, under, near. | Baamboozle - Baamboozle | The  Most Fun Classroom Games!">
            <a:extLst>
              <a:ext uri="{FF2B5EF4-FFF2-40B4-BE49-F238E27FC236}">
                <a16:creationId xmlns:a16="http://schemas.microsoft.com/office/drawing/2014/main" id="{03AC2AB6-B4D8-3721-FBEB-BD8514E6A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6919" y="867685"/>
            <a:ext cx="2177544" cy="271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6D3F70-EA62-A1FA-7A7C-89E51C38765B}"/>
              </a:ext>
            </a:extLst>
          </p:cNvPr>
          <p:cNvSpPr txBox="1"/>
          <p:nvPr/>
        </p:nvSpPr>
        <p:spPr>
          <a:xfrm>
            <a:off x="8724489" y="3349580"/>
            <a:ext cx="285314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üzerinde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3186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444E58A-A9F0-5D36-63C8-77A91EA17977}"/>
              </a:ext>
            </a:extLst>
          </p:cNvPr>
          <p:cNvSpPr/>
          <p:nvPr/>
        </p:nvSpPr>
        <p:spPr>
          <a:xfrm>
            <a:off x="204717" y="668740"/>
            <a:ext cx="5308979" cy="6032311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tr-TR" sz="1800" dirty="0">
                <a:solidFill>
                  <a:srgbClr val="002060"/>
                </a:solidFill>
              </a:rPr>
              <a:t>araba </a:t>
            </a:r>
          </a:p>
          <a:p>
            <a:r>
              <a:rPr lang="tr-TR" sz="1800" dirty="0">
                <a:solidFill>
                  <a:srgbClr val="002060"/>
                </a:solidFill>
              </a:rPr>
              <a:t>anahtar</a:t>
            </a:r>
          </a:p>
          <a:p>
            <a:r>
              <a:rPr lang="tr-TR" sz="1800" dirty="0">
                <a:solidFill>
                  <a:srgbClr val="002060"/>
                </a:solidFill>
              </a:rPr>
              <a:t>aslan </a:t>
            </a:r>
          </a:p>
          <a:p>
            <a:r>
              <a:rPr lang="tr-TR" dirty="0">
                <a:solidFill>
                  <a:srgbClr val="002060"/>
                </a:solidFill>
              </a:rPr>
              <a:t>anne</a:t>
            </a:r>
          </a:p>
          <a:p>
            <a:r>
              <a:rPr lang="tr-TR" dirty="0">
                <a:solidFill>
                  <a:srgbClr val="002060"/>
                </a:solidFill>
              </a:rPr>
              <a:t>Arı</a:t>
            </a:r>
          </a:p>
          <a:p>
            <a:r>
              <a:rPr lang="tr-T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üzerinde</a:t>
            </a:r>
            <a:endParaRPr lang="en-US" sz="1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BFE0FAC-95C7-D04B-E2AC-1E0142ED8847}"/>
              </a:ext>
            </a:extLst>
          </p:cNvPr>
          <p:cNvSpPr/>
          <p:nvPr/>
        </p:nvSpPr>
        <p:spPr>
          <a:xfrm>
            <a:off x="6523630" y="668740"/>
            <a:ext cx="5463653" cy="6032311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tr-TR" sz="1800" dirty="0">
                <a:solidFill>
                  <a:srgbClr val="002060"/>
                </a:solidFill>
              </a:rPr>
              <a:t>Nasılsın 	</a:t>
            </a:r>
            <a:r>
              <a:rPr lang="tr-TR" sz="1800" b="1" dirty="0">
                <a:solidFill>
                  <a:srgbClr val="002060"/>
                </a:solidFill>
              </a:rPr>
              <a:t>anne</a:t>
            </a:r>
            <a:r>
              <a:rPr lang="tr-TR" sz="1800" dirty="0">
                <a:solidFill>
                  <a:srgbClr val="002060"/>
                </a:solidFill>
              </a:rPr>
              <a:t>?</a:t>
            </a:r>
          </a:p>
          <a:p>
            <a:r>
              <a:rPr lang="tr-TR" sz="1800" dirty="0">
                <a:solidFill>
                  <a:srgbClr val="002060"/>
                </a:solidFill>
              </a:rPr>
              <a:t>Merhaba </a:t>
            </a:r>
            <a:r>
              <a:rPr lang="tr-TR" sz="1800" b="1" dirty="0">
                <a:solidFill>
                  <a:srgbClr val="002060"/>
                </a:solidFill>
              </a:rPr>
              <a:t>anne</a:t>
            </a:r>
            <a:r>
              <a:rPr lang="tr-TR" sz="1800" dirty="0">
                <a:solidFill>
                  <a:srgbClr val="002060"/>
                </a:solidFill>
              </a:rPr>
              <a:t>.</a:t>
            </a:r>
          </a:p>
          <a:p>
            <a:r>
              <a:rPr lang="tr-TR" sz="1800" dirty="0">
                <a:solidFill>
                  <a:srgbClr val="002060"/>
                </a:solidFill>
              </a:rPr>
              <a:t>Bu nedir </a:t>
            </a:r>
            <a:r>
              <a:rPr lang="tr-TR" sz="1800" b="1" dirty="0">
                <a:solidFill>
                  <a:srgbClr val="002060"/>
                </a:solidFill>
              </a:rPr>
              <a:t>anne</a:t>
            </a:r>
            <a:r>
              <a:rPr lang="tr-TR" sz="1800" dirty="0">
                <a:solidFill>
                  <a:srgbClr val="002060"/>
                </a:solidFill>
              </a:rPr>
              <a:t>?</a:t>
            </a:r>
          </a:p>
          <a:p>
            <a:r>
              <a:rPr lang="tr-TR" sz="1800" b="1" dirty="0">
                <a:solidFill>
                  <a:srgbClr val="002060"/>
                </a:solidFill>
              </a:rPr>
              <a:t>Annemi</a:t>
            </a:r>
            <a:r>
              <a:rPr lang="tr-TR" sz="1800" dirty="0">
                <a:solidFill>
                  <a:srgbClr val="002060"/>
                </a:solidFill>
              </a:rPr>
              <a:t> seviyorum. (I </a:t>
            </a:r>
            <a:r>
              <a:rPr lang="tr-TR" sz="1800" dirty="0" err="1">
                <a:solidFill>
                  <a:srgbClr val="002060"/>
                </a:solidFill>
              </a:rPr>
              <a:t>love</a:t>
            </a:r>
            <a:r>
              <a:rPr lang="tr-TR" sz="1800" dirty="0">
                <a:solidFill>
                  <a:srgbClr val="002060"/>
                </a:solidFill>
              </a:rPr>
              <a:t> </a:t>
            </a:r>
            <a:r>
              <a:rPr lang="tr-TR" sz="1800" dirty="0" err="1">
                <a:solidFill>
                  <a:srgbClr val="002060"/>
                </a:solidFill>
              </a:rPr>
              <a:t>my</a:t>
            </a:r>
            <a:r>
              <a:rPr lang="tr-TR" sz="1800" dirty="0">
                <a:solidFill>
                  <a:srgbClr val="002060"/>
                </a:solidFill>
              </a:rPr>
              <a:t> </a:t>
            </a:r>
            <a:r>
              <a:rPr lang="tr-TR" sz="1800" dirty="0" err="1">
                <a:solidFill>
                  <a:srgbClr val="002060"/>
                </a:solidFill>
              </a:rPr>
              <a:t>mom</a:t>
            </a:r>
            <a:r>
              <a:rPr lang="tr-TR" sz="1800" dirty="0">
                <a:solidFill>
                  <a:srgbClr val="002060"/>
                </a:solidFill>
              </a:rPr>
              <a:t>.)</a:t>
            </a:r>
          </a:p>
          <a:p>
            <a:r>
              <a:rPr lang="tr-TR" sz="1800" b="1" dirty="0">
                <a:solidFill>
                  <a:srgbClr val="002060"/>
                </a:solidFill>
              </a:rPr>
              <a:t>Anne</a:t>
            </a:r>
            <a:r>
              <a:rPr lang="tr-TR" sz="1800" dirty="0">
                <a:solidFill>
                  <a:srgbClr val="002060"/>
                </a:solidFill>
              </a:rPr>
              <a:t> seni çok seviyorum. (I </a:t>
            </a:r>
            <a:r>
              <a:rPr lang="tr-TR" sz="1800" dirty="0" err="1">
                <a:solidFill>
                  <a:srgbClr val="002060"/>
                </a:solidFill>
              </a:rPr>
              <a:t>love</a:t>
            </a:r>
            <a:r>
              <a:rPr lang="tr-TR" sz="1800" dirty="0">
                <a:solidFill>
                  <a:srgbClr val="002060"/>
                </a:solidFill>
              </a:rPr>
              <a:t> </a:t>
            </a:r>
            <a:r>
              <a:rPr lang="tr-TR" sz="1800" dirty="0" err="1">
                <a:solidFill>
                  <a:srgbClr val="002060"/>
                </a:solidFill>
              </a:rPr>
              <a:t>you</a:t>
            </a:r>
            <a:r>
              <a:rPr lang="tr-TR" sz="1800" dirty="0">
                <a:solidFill>
                  <a:srgbClr val="002060"/>
                </a:solidFill>
              </a:rPr>
              <a:t> </a:t>
            </a:r>
            <a:r>
              <a:rPr lang="tr-TR" sz="1800" dirty="0" err="1">
                <a:solidFill>
                  <a:srgbClr val="002060"/>
                </a:solidFill>
              </a:rPr>
              <a:t>mom</a:t>
            </a:r>
            <a:r>
              <a:rPr lang="tr-TR" sz="1800" dirty="0">
                <a:solidFill>
                  <a:srgbClr val="002060"/>
                </a:solidFill>
              </a:rPr>
              <a:t>  a lot.) </a:t>
            </a:r>
          </a:p>
          <a:p>
            <a:r>
              <a:rPr lang="tr-TR" sz="1800" b="1" dirty="0">
                <a:solidFill>
                  <a:srgbClr val="002060"/>
                </a:solidFill>
              </a:rPr>
              <a:t>Arı</a:t>
            </a:r>
            <a:r>
              <a:rPr lang="tr-TR" sz="1800" dirty="0">
                <a:solidFill>
                  <a:srgbClr val="002060"/>
                </a:solidFill>
              </a:rPr>
              <a:t> çok güzel. (The </a:t>
            </a:r>
            <a:r>
              <a:rPr lang="tr-TR" sz="1800" dirty="0" err="1">
                <a:solidFill>
                  <a:srgbClr val="002060"/>
                </a:solidFill>
              </a:rPr>
              <a:t>bee</a:t>
            </a:r>
            <a:r>
              <a:rPr lang="tr-TR" sz="1800" dirty="0">
                <a:solidFill>
                  <a:srgbClr val="002060"/>
                </a:solidFill>
              </a:rPr>
              <a:t> is </a:t>
            </a:r>
            <a:r>
              <a:rPr lang="tr-TR" sz="1800" dirty="0" err="1">
                <a:solidFill>
                  <a:srgbClr val="002060"/>
                </a:solidFill>
              </a:rPr>
              <a:t>beautiful</a:t>
            </a:r>
            <a:r>
              <a:rPr lang="tr-TR" sz="1800" dirty="0">
                <a:solidFill>
                  <a:srgbClr val="002060"/>
                </a:solidFill>
              </a:rPr>
              <a:t>.)</a:t>
            </a:r>
          </a:p>
          <a:p>
            <a:r>
              <a:rPr lang="tr-TR" dirty="0">
                <a:solidFill>
                  <a:srgbClr val="002060"/>
                </a:solidFill>
              </a:rPr>
              <a:t>*</a:t>
            </a:r>
            <a:r>
              <a:rPr lang="tr-TR" sz="1800" dirty="0">
                <a:solidFill>
                  <a:srgbClr val="002060"/>
                </a:solidFill>
              </a:rPr>
              <a:t> </a:t>
            </a:r>
          </a:p>
          <a:p>
            <a:r>
              <a:rPr lang="tr-TR" sz="1800" dirty="0"/>
              <a:t>A: Arı nerede?</a:t>
            </a:r>
          </a:p>
          <a:p>
            <a:r>
              <a:rPr lang="tr-TR" sz="1800" dirty="0"/>
              <a:t>B: Arı çiçeğin </a:t>
            </a:r>
            <a:r>
              <a:rPr lang="tr-TR" sz="1800" b="1" dirty="0"/>
              <a:t>üzerinde</a:t>
            </a:r>
            <a:r>
              <a:rPr lang="tr-TR" sz="1800" dirty="0"/>
              <a:t>. </a:t>
            </a:r>
          </a:p>
          <a:p>
            <a:r>
              <a:rPr lang="tr-TR" sz="1800" dirty="0"/>
              <a:t>*</a:t>
            </a:r>
          </a:p>
          <a:p>
            <a:r>
              <a:rPr lang="tr-TR" sz="1800" dirty="0"/>
              <a:t>A: Anahtar nerede?</a:t>
            </a:r>
          </a:p>
          <a:p>
            <a:r>
              <a:rPr lang="tr-TR" sz="1800" dirty="0"/>
              <a:t>B: Anahtar masanın </a:t>
            </a:r>
            <a:r>
              <a:rPr lang="tr-TR" sz="1800" b="1" dirty="0"/>
              <a:t>üzerinde</a:t>
            </a:r>
            <a:r>
              <a:rPr lang="tr-TR" sz="1800" dirty="0"/>
              <a:t>.</a:t>
            </a:r>
          </a:p>
          <a:p>
            <a:endParaRPr lang="tr-TR" sz="1800" dirty="0">
              <a:solidFill>
                <a:srgbClr val="002060"/>
              </a:solidFill>
            </a:endParaRPr>
          </a:p>
          <a:p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96B005A-0C32-4763-5F71-C0A86010B0ED}"/>
              </a:ext>
            </a:extLst>
          </p:cNvPr>
          <p:cNvSpPr/>
          <p:nvPr/>
        </p:nvSpPr>
        <p:spPr>
          <a:xfrm>
            <a:off x="3250442" y="1"/>
            <a:ext cx="6098274" cy="66874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tr-TR" sz="2400" b="1" dirty="0"/>
              <a:t>WHAT DID WE LEARN? </a:t>
            </a:r>
            <a:endParaRPr lang="en-US" sz="2400" b="1" dirty="0"/>
          </a:p>
        </p:txBody>
      </p:sp>
      <p:pic>
        <p:nvPicPr>
          <p:cNvPr id="5" name="Picture 4" descr="Preposition of place. In, on, under, near. | Baamboozle - Baamboozle | The  Most Fun Classroom Games!">
            <a:extLst>
              <a:ext uri="{FF2B5EF4-FFF2-40B4-BE49-F238E27FC236}">
                <a16:creationId xmlns:a16="http://schemas.microsoft.com/office/drawing/2014/main" id="{BA3A33BB-EB06-4377-81A3-5FDAC59AF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108" y="1038226"/>
            <a:ext cx="1914525" cy="2100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rı Alerjisi Belirtileri Nelerdir? Tedavisi Nasıl Yapılır?">
            <a:extLst>
              <a:ext uri="{FF2B5EF4-FFF2-40B4-BE49-F238E27FC236}">
                <a16:creationId xmlns:a16="http://schemas.microsoft.com/office/drawing/2014/main" id="{BCECA27C-73CC-BDDA-FA3F-3D00D2B12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493" y="3138986"/>
            <a:ext cx="1770729" cy="1253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ir Odada Masada Halka Üzerinde Üç Ev Anahtarları Ayarlayın Bir Sürü Daire  Anahtarı Yakın Çekim Evdeki Anahtarları Unutmak Için Consept Stok  Fotoğraflar &amp; Anahtar'nin Daha Fazla Resimleri - iStock">
            <a:extLst>
              <a:ext uri="{FF2B5EF4-FFF2-40B4-BE49-F238E27FC236}">
                <a16:creationId xmlns:a16="http://schemas.microsoft.com/office/drawing/2014/main" id="{C2943DCA-A848-3BF5-6BA2-C76AF6137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600" y="4533865"/>
            <a:ext cx="2121501" cy="1411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698508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TF00001241</Template>
  <TotalTime>1420</TotalTime>
  <Words>323</Words>
  <Application>Microsoft Office PowerPoint</Application>
  <PresentationFormat>Widescreen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Comic Sans MS</vt:lpstr>
      <vt:lpstr>Franklin Gothic Book</vt:lpstr>
      <vt:lpstr>Crop</vt:lpstr>
      <vt:lpstr>PowerPoint Presentation</vt:lpstr>
      <vt:lpstr>A - a</vt:lpstr>
      <vt:lpstr>PowerPoint Presentation</vt:lpstr>
      <vt:lpstr>PowerPoint Presentation</vt:lpstr>
      <vt:lpstr>A    -    a</vt:lpstr>
      <vt:lpstr>PowerPoint Presentation</vt:lpstr>
      <vt:lpstr>PowerPoint Presentation</vt:lpstr>
      <vt:lpstr>Abdullah nerede?  Abdullah sandalyenin üzerinde. Abdullah evde. (Abdullah is at home.)</vt:lpstr>
      <vt:lpstr>A: Yusra nerede? (Where is Yusrah?) B: Arabada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mehmet agpak</dc:creator>
  <cp:lastModifiedBy>mehmet agpak</cp:lastModifiedBy>
  <cp:revision>1008</cp:revision>
  <dcterms:created xsi:type="dcterms:W3CDTF">2020-03-19T13:37:30Z</dcterms:created>
  <dcterms:modified xsi:type="dcterms:W3CDTF">2024-04-26T11:24:14Z</dcterms:modified>
</cp:coreProperties>
</file>