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264" r:id="rId3"/>
    <p:sldId id="374" r:id="rId4"/>
    <p:sldId id="383" r:id="rId5"/>
    <p:sldId id="384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2" r:id="rId14"/>
    <p:sldId id="401" r:id="rId15"/>
    <p:sldId id="402" r:id="rId16"/>
    <p:sldId id="403" r:id="rId17"/>
    <p:sldId id="400" r:id="rId18"/>
    <p:sldId id="398" r:id="rId19"/>
    <p:sldId id="399" r:id="rId20"/>
    <p:sldId id="392" r:id="rId21"/>
    <p:sldId id="394" r:id="rId22"/>
    <p:sldId id="393" r:id="rId23"/>
    <p:sldId id="395" r:id="rId24"/>
    <p:sldId id="259" r:id="rId25"/>
    <p:sldId id="366" r:id="rId26"/>
    <p:sldId id="367" r:id="rId27"/>
    <p:sldId id="388" r:id="rId28"/>
    <p:sldId id="386" r:id="rId29"/>
    <p:sldId id="389" r:id="rId30"/>
    <p:sldId id="390" r:id="rId31"/>
    <p:sldId id="391" r:id="rId32"/>
    <p:sldId id="404" r:id="rId33"/>
    <p:sldId id="369" r:id="rId34"/>
    <p:sldId id="373" r:id="rId35"/>
    <p:sldId id="385" r:id="rId36"/>
    <p:sldId id="368" r:id="rId37"/>
    <p:sldId id="370" r:id="rId38"/>
    <p:sldId id="408" r:id="rId39"/>
    <p:sldId id="387" r:id="rId40"/>
    <p:sldId id="371" r:id="rId41"/>
    <p:sldId id="372" r:id="rId42"/>
    <p:sldId id="396" r:id="rId43"/>
    <p:sldId id="405" r:id="rId44"/>
    <p:sldId id="406" r:id="rId45"/>
    <p:sldId id="407" r:id="rId46"/>
    <p:sldId id="360" r:id="rId47"/>
    <p:sldId id="265" r:id="rId48"/>
    <p:sldId id="303" r:id="rId49"/>
    <p:sldId id="361" r:id="rId50"/>
    <p:sldId id="365" r:id="rId51"/>
    <p:sldId id="306" r:id="rId52"/>
    <p:sldId id="305" r:id="rId53"/>
    <p:sldId id="362" r:id="rId54"/>
    <p:sldId id="269" r:id="rId55"/>
    <p:sldId id="363" r:id="rId56"/>
    <p:sldId id="308" r:id="rId57"/>
    <p:sldId id="316" r:id="rId58"/>
    <p:sldId id="307" r:id="rId59"/>
    <p:sldId id="270" r:id="rId60"/>
    <p:sldId id="310" r:id="rId61"/>
    <p:sldId id="311" r:id="rId62"/>
    <p:sldId id="309" r:id="rId63"/>
    <p:sldId id="271" r:id="rId64"/>
    <p:sldId id="312" r:id="rId65"/>
    <p:sldId id="328" r:id="rId66"/>
    <p:sldId id="272" r:id="rId67"/>
    <p:sldId id="314" r:id="rId68"/>
    <p:sldId id="337" r:id="rId69"/>
    <p:sldId id="273" r:id="rId70"/>
    <p:sldId id="325" r:id="rId71"/>
    <p:sldId id="326" r:id="rId72"/>
    <p:sldId id="327" r:id="rId73"/>
    <p:sldId id="335" r:id="rId74"/>
    <p:sldId id="358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870FED-E4BF-483C-BC71-574E91E57619}" v="392" dt="2024-01-31T23:06:15.8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5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1:58.816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1 199,'0'-3,"0"0,1 0,-1 0,1 0,0 0,-1 1,1-1,1 0,-1 0,0 1,1-1,-1 1,1-1,0 1,0 0,0-1,0 1,0 0,0 0,1 1,-1-1,1 0,-1 1,1-1,-1 1,1 0,0 0,4-1,9-2,1 0,-1 1,33-2,-20 2,185-32,-124 17,-52 9,1 2,42-2,154 10,36-3,-141-15,-84 9,53-2,-83 9,0 1,0 1,-1 1,1 0,0 1,-1 1,20 6,-32-9,0 0,0 1,0-1,0 0,0 1,0 0,-1-1,1 1,0 0,-1 1,0-1,1 0,-1 1,0-1,0 1,0 0,-1 0,3 3,-4-4,0 1,0-1,0 0,0 0,0 1,0-1,-1 0,1 0,-1 0,1 1,-1-1,0 0,0 0,0 0,0 0,0 0,0 0,-1-1,1 1,-1 0,1-1,-1 1,0-1,1 1,-1-1,0 0,-3 2,-3 2,1-1,-1 0,1-1,-1 0,0 0,-11 2,-19 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2:00.879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1,'76'-1,"130"17,-115-3,-49-9,-1 2,0 3,55 17,-15-2,0-3,1-3,123 10,-198-28,-1 1,0 0,0 0,0 1,0-1,0 1,9 5,-5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2:03.418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1,'136'0,"189"24,-182-12,-94-10,90 17,-86-11,0-1,84-2,-10 0,-4 13,-82-10,52 3,31-11,-75-2,80 8,-100 0,-1 0,44 18,-42-14,62 14,-35-17,62-2,-62-3,65 9,103 9,0 0,-130-9,149-1,-68-5,-7 13,15 1,-139-15,0 2,-1 3,46 13,-46-9,1-3,90 9,-59-18,-1-4,123-20,-108 13,177 5,-19 2,-101-16,10-1,418 17,-296 5,228-2,-487 2,1 1,-1 1,0 1,0 0,0 1,-1 2,37 18,-25-11,62 19,-12-13,121 14,-106-18,15 2,-91-16,0 1,0 1,0 0,36 17,-33-13,0 0,45 10,153 15,-145-24,0-4,137-6,-97-2,-75-1,1-2,-1-1,71-21,-68 15,0 2,87-9,-71 14,64-15,-53 8,4 0,2-2,120-5,-169 19,-1-1,0-2,0-1,0-1,39-13,-17 4,1 2,0 3,0 1,0 3,1 2,51 3,-57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2:04.603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156 0,'0'7,"0"9,0 16,0 8,0 6,0 0,-7-6,-2-18,-14-12,-2-22,-4-8,-4-8,4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2:31.079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3471 8390,'-1'1,"-1"-1,1 1,-1-1,1 1,-1-1,1 1,-1 0,1 0,0 0,-1 0,1 0,0 0,0 0,0 0,0 1,0-1,0 0,0 1,0-1,0 1,0-1,1 1,-1-1,1 1,-1-1,1 1,0 0,0-1,-1 1,1 0,0-1,0 1,1-1,-1 3,0 6,1 0,-1-1,2 1,2 13,0-13,-1-1,2 0,-1 0,1 0,0-1,1 1,0-1,0-1,1 1,0-1,0 0,1-1,10 8,14 6,0 0,45 18,29 18,-101-53,18 14,2-2,-1 0,2-2,0 0,1-2,44 13,-38-18,0 2,-1 1,0 1,0 2,41 22,-44-19,1-1,1-1,0-1,35 7,130 20,-116-25,79 23,-72-5,-58-20,0-1,46 10,363 62,-242-63,-56-7,290 11,-369-20,1 2,98 24,-86-15,84 7,45-5,207 9,-192-7,-44-2,-42-12,138 11,145 8,-373-21,-1 1,1 3,66 18,-58-11,94 11,24-8,163 8,-78-4,0-1,-17-23,182 6,-278 15,-108-12,0-1,0-1,0-2,1-1,-1-1,0-2,37-7,-28 1,79-4,-13 2,-76 4,0-2,35-13,-35 11,65-14,159-24,-54 9,-159 31,0-1,0-2,78-32,-57 21,1 2,1 4,78-11,30-7,-110 17,72-32,-41 14,-54 24,-1 2,2 2,-1 1,1 3,65 1,-44 2,83-12,258-38,-336 41,-31 6,1-3,-2 0,1-3,54-19,-14-5,2 3,1 4,141-27,-211 52,12-1,-1-2,1 0,-1-1,0 0,-1-2,1-1,30-16,-34 14,0 0,1 2,0 0,1 1,-1 0,2 1,-1 2,33-6,6 5,90 4,-137 1,30-2,-1-1,53-11,44-4,-71 15,-4 1,61-11,89-33,-181 37,0-2,-1-1,0-1,50-32,-59 34,1 0,1 1,-1 2,2 0,-1 1,26-3,-14 1,52-18,-45 7,0-2,51-37,-2 2,-48 32,-3 4,-1-2,-1-2,-2-1,38-35,0-1,-56 50,0-2,-1 0,-1 0,25-31,81-108,20-30,-127 166,0 0,1 1,21-17,-22 20,0 0,0-1,-2 0,1-1,10-18,-4 1,1 2,27-33,-37 49,-1 0,0-1,-1 0,11-28,14-28,-14 35,-2 0,-1-1,14-49,-16 49,2 1,22-38,-19 39,-2 1,18-52,-24 52,2 0,1 0,2 2,1 0,33-46,39-58,-1-13,-70 125,-2-2,0 0,-2 0,-1-2,-1 0,-1 0,-2-1,8-36,-15 52,-1-5,1 0,1 0,1 0,1 0,0 0,1 1,1 0,10-17,2-1,-1-1,-2 0,-2-1,-1-1,14-70,-3 13,4-30,-22 89,1 1,2 0,2 0,24-55,-25 70,-1-2,-2 1,0-1,-1-1,-1 1,-1-1,1-27,-5-167,-4 113,2 65,-2 0,-10-42,5 37,-3-54,6 24,-2 1,-4 1,-38-126,-7 61,38 96,-26-79,36 86,-2 0,-1 0,-2 2,-1 0,-28-45,-10-10,36 56,-2 1,-1 1,0 0,-3 2,-43-43,42 46,0 0,2-2,-23-33,-26-31,-121-88,96 94,71 63,-1 2,-34-20,39 27,0-2,1 0,1-1,0-1,-17-19,11 9,-40-34,37 36,-30-33,38 37,-1 0,-1 2,-31-20,-32-28,59 41,-2 2,0 1,-1 1,-2 1,0 2,0 1,-2 1,-43-14,-206-72,193 68,-1 4,-1 4,-2 4,-101-10,150 24,1-1,-86-32,81 24,0 2,-53-8,-296-48,351 58,-87-35,12 3,57 28,-94-12,-23-5,122 17,-83-36,88 32,-2 3,0 1,-98-14,109 22,-54-19,53 14,-51-9,-31-2,-238-81,270 77,59 20,-63-27,-19-11,-3 6,-127-27,101 29,-21-20,113 37,-95-25,-176-2,282 43,0-2,0-3,1-1,-43-18,-16-2,-129-22,134 33,35 10,-99-4,-19-3,25 2,0 6,-171 12,109 1,74-5,-165 5,185 16,84-12,-51 5,56-11,5 0,0 0,0 3,0 0,1 2,-34 10,13-1,-1-3,0-3,-103 7,10 1,-50 3,-105-21,-72 3,215 17,-39 2,100-21,33 0,1 2,-73 11,-1 4,0-7,-205-9,144-4,-915 3,1084 2,0 1,0 1,0 2,1 1,-30 11,24-7,1-2,-1-1,-35 3,58-10,-79 6,0 3,2 5,-90 26,101-19,35-11,0 2,-48 22,-245 120,307-141,-47 34,47-29,-40 22,-85 27,-19 10,86-38,-109 36,141-57,25-7,1 0,-26 18,26-15,-46 21,17-14,1 2,-94 57,101-50,-2-1,-1-3,-2-3,-72 25,106-42,0 1,0 1,-17 11,19-11,-1 0,0 0,-30 9,-239 78,272-89,0 1,1 0,-1 1,2 1,-1 0,2 1,-20 22,19-20,-1 1,-1-2,0 0,0 0,-29 16,-121 72,118-68,-1-3,-75 34,76-41,-46 28,55-28,-1-2,-52 20,-121 37,193-69,0 1,0 1,1 0,0 2,0 0,2 0,-1 2,2 0,-15 17,23-23,0 0,1 0,0 1,0 0,1 0,0 0,1 0,-4 14,-10 26,-5 7,3 1,2 1,3 0,-13 117,18-25,10 155,2-106,-3-175,-1 15,2-1,2 1,9 51,-7-69,4 21,2-1,29 75,3 3,-34-89,1 0,2-1,27 51,-14-41,81 143,-99-169,1-1,1 1,0-2,1 1,0-1,16 13,-12-12,-1 2,0 0,14 20,36 79,2 2,-7-13,-46-78,0-1,2 0,0-1,2 0,21 23,143 162,-144-162,54 81,13 15,-87-123,0 0,1-2,1 0,0-1,29 18,94 65,15 9,-145-100,-1 1,-1 0,0 0,0 1,0 0,-1 1,-1 0,8 11,-8-10,0 0,1-1,1 1,0-2,1 1,-1-1,16 10,10 6,-2 1,0 1,53 60,-77-78,0-1,1 0,0-1,22 12,-22-14,1 2,-1-1,0 1,-1 1,16 15,26 30,94 77,-47-47,-6 5,-55-50,1-1,2-3,1-1,64 38,-15-14,-59-36,51 27,-54-34,1-1,0-2,1-1,58 12,-45-13,-1 3,0 1,55 26,-44-17,69 19,-44-19,103 21,-141-36,-1 1,1 3,-2 1,1 2,58 30,-54-25,0-1,1-2,73 16,142 13,-189-34,-3 2,95 33,-107-28,-1-2,112 15,109 9,-115-14,-23-11,-70-9,108 24,209 43,-101-57,-16-2,317 6,-195-15,-183 14,48 1,277-21,-507 3,-1 1,1 1,-1 1,1 0,32 15,-24-10,62 14,-1-15,-1-3,117-9,-49-1,240 4,-396 0,0 0,0 0,-1 0,1 0,0 1,0-1,0 1,5 2,-7 7,-15 8,6-9,0 1,1 0,0 1,0 0,1 0,0 0,1 0,0 1,1 0,1-1,-2 13,0 9,2-1,2 62,15 1,-11-78,-1 0,0-1,-1 1,-1 0,-1 1,-3 29,0-34,-1 0,0 0,-1 0,0 0,-1-1,-1 0,-9 14,-4 7,5-4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31T21:14:49.357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E06DE-BA36-4CE8-A8C9-A6F6527D8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60326-E24F-4BF7-BFD0-97AF29CF7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E9419-CB34-4648-BA23-C21A7E8CE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C006B-51BD-4E99-A686-41A47D93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DF803-D8DC-43BD-9F08-6C3DC6B19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54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B2C89-52B2-4987-9D94-622208D84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04DA7-4A47-47E8-8260-320C3E7BA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FD158-3E3A-42D4-AFDF-6A63CE115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6C020-A309-4BE4-8BEB-9E3CB6A34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77281-3958-4EAD-A652-18832C43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902BD-A0BD-4844-8749-0661212E1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4F91B-A6BE-4ED8-9E0E-CC87FDB5F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65390-19A9-4936-89B7-1858076F9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A8019-61DD-4935-B74D-724BFAF53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FF851-9CBD-4410-8609-4B03368F3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0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AE810-DF3C-4F10-AA4F-D1D5CEC76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6C733-C8AA-41B8-A368-7FD31C2A56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8E30A-6671-4989-971C-0BE66CC15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2CE372-72E6-4C5C-ADDC-BBA8C589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E9AF8-E133-4801-A26A-45596458C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CC7ED-ECD6-4D47-A5C1-BD4AC23E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78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9E28D-BBB7-445A-ABEE-C6719031F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11266-160A-4089-AC09-8C0E20774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F9A62-9F29-4D96-9B68-5E9DEFAFF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5598D7-9930-4664-8FFE-E927BEB39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AC3EE-D34C-4B8D-9BFB-CA41F3860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70A246-2E09-4258-BDD1-0601F1333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9B2250-8A86-433A-938D-0F43E050F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AB66C4-5700-49C1-906B-D5923966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21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38326-9E72-4093-93C5-AE3FDDC0C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67F030-4895-421A-951F-367A2B4F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584A06-4690-45FA-BE08-7C7C12795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5A8C4D-57FD-4FB2-889F-6E9C6F2F1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85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DA25D0-3BA8-4D7C-ABB9-1A18A7957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02417D-532F-4708-81BB-17FAF1EC1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6A820-38B3-4791-8310-B4DFD3D1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7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64ADC-F0FC-40F6-B9FA-32B716790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938D3-FEDE-43FF-B2F6-D1BA6D07E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23BEB-73FA-4FE5-ADB7-06454391F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704E4-3505-4CC8-8F16-1971C9A76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E9895-4DEB-4FD2-BEF7-4DF05AFD2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F5843-596A-4099-88CA-FE77FD230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1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FAC08-5A77-4D20-ABFC-76AB21556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13927F-7886-4E58-89A9-53B314F3A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3EDB5-0402-4067-8551-FFD5E4C9A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D9608-7E95-4A84-B8E6-1B6107292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74D8A0-E14F-4220-B103-990912054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AA5CA-38EB-4954-9654-E280E72EE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98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4DB06-4E63-4A3D-84E0-36F5A388B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FC28BD-5CDF-4D99-AB34-733B8ED2E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3B3A2-0C4A-4EFB-BE0D-AF574BB49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6015C-80E4-4573-8D61-2FEC605E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DFC47-8217-416D-8FA9-23821902C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57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CEB3E6-9A03-4E2E-8C59-7021338290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D70B2D-0832-46CA-B86C-54DA979EC4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9AF98-BFFF-4D21-9DED-A258F18B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EE864-5826-469D-8BF1-A0B6A8844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3B916-542E-468A-B910-ADB98F250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9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723262-A656-4FDD-BCFA-DD9603C77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672B7-DED3-47A9-ADD6-CBD590F5B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BA9E4-708C-43F5-BAE2-DCD70EBD1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461BA-4625-44C7-AB50-69D515A467F9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18018-9031-487D-A595-A88DFCE32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431C1-5CA9-46EA-B6E2-79864CF49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ACC2B-F82B-449B-8E4F-141A7F9FF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0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tr/resource/8600293/ne-yapiyo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220.png"/><Relationship Id="rId4" Type="http://schemas.openxmlformats.org/officeDocument/2006/relationships/image" Target="../media/image190.png"/><Relationship Id="rId9" Type="http://schemas.openxmlformats.org/officeDocument/2006/relationships/customXml" Target="../ink/ink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33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D3B26-5D9B-4369-B7F3-4A35B0FC4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6976" y="4278966"/>
            <a:ext cx="6644302" cy="93441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tr-TR" sz="60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Ders/Lesson:</a:t>
            </a:r>
            <a:r>
              <a:rPr lang="tr-TR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1-2 -3</a:t>
            </a:r>
            <a:endParaRPr lang="en-US" sz="6000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982961" y="1338943"/>
            <a:ext cx="11100182" cy="1709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W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e are </a:t>
            </a:r>
            <a:r>
              <a:rPr lang="tr-TR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 </a:t>
            </a:r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L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earning </a:t>
            </a:r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T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urkish</a:t>
            </a:r>
            <a:r>
              <a:rPr lang="tr-TR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592286" y="3037114"/>
            <a:ext cx="6477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(Biz Türkçe Öğreniyoruz.)</a:t>
            </a:r>
            <a:endParaRPr lang="en-US" sz="3200" b="1" dirty="0">
              <a:solidFill>
                <a:srgbClr val="7030A0"/>
              </a:solidFill>
              <a:latin typeface="Bembo" panose="02020502050201020203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A8D259E-288A-40FE-A285-61A03B5FAA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3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57"/>
    </mc:Choice>
    <mc:Fallback xmlns="">
      <p:transition spd="slow" advTm="10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mute="1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8997696" cy="3918123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BA39B9-5526-464E-A863-E526939A6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111086"/>
            <a:ext cx="7690104" cy="26238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Şimdiki</a:t>
            </a:r>
            <a:r>
              <a:rPr lang="en-US" sz="6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Zaman </a:t>
            </a:r>
            <a:r>
              <a:rPr lang="en-US" sz="6100" kern="1200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1</a:t>
            </a:r>
            <a:r>
              <a:rPr lang="en-US" sz="61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6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(Simple Progressive Tense)</a:t>
            </a:r>
            <a:endParaRPr lang="en-US" sz="61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927CAFC9-A675-4314-84EF-236FFA58A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2490532"/>
            <a:ext cx="2110597" cy="187781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21269"/>
            <a:ext cx="11277600" cy="187781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0221"/>
            <a:ext cx="2115455" cy="1890204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 descr="Stopwatch">
            <a:extLst>
              <a:ext uri="{FF2B5EF4-FFF2-40B4-BE49-F238E27FC236}">
                <a16:creationId xmlns:a16="http://schemas.microsoft.com/office/drawing/2014/main" id="{9F8A2D57-E1E7-45D0-A8E3-E20173EDB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57725" y="2612676"/>
            <a:ext cx="1632648" cy="16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8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170055-E2E6-C570-0054-FF18C56345E4}"/>
              </a:ext>
            </a:extLst>
          </p:cNvPr>
          <p:cNvSpPr txBox="1"/>
          <p:nvPr/>
        </p:nvSpPr>
        <p:spPr>
          <a:xfrm>
            <a:off x="6467475" y="1429737"/>
            <a:ext cx="5886450" cy="50783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A: </a:t>
            </a:r>
            <a:r>
              <a:rPr lang="tr-TR" u="sng" dirty="0" err="1"/>
              <a:t>Nada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ne yapıyor</a:t>
            </a:r>
            <a:r>
              <a:rPr lang="tr-TR" dirty="0"/>
              <a:t>? (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Nada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 </a:t>
            </a:r>
          </a:p>
          <a:p>
            <a:r>
              <a:rPr lang="tr-TR" dirty="0"/>
              <a:t>B: Oturuyor.  (</a:t>
            </a:r>
            <a:r>
              <a:rPr lang="tr-TR" dirty="0" err="1"/>
              <a:t>She</a:t>
            </a:r>
            <a:r>
              <a:rPr lang="tr-TR" dirty="0"/>
              <a:t> is </a:t>
            </a:r>
            <a:r>
              <a:rPr lang="tr-TR" dirty="0" err="1"/>
              <a:t>sitting</a:t>
            </a:r>
            <a:r>
              <a:rPr lang="tr-TR" dirty="0"/>
              <a:t>.)</a:t>
            </a:r>
          </a:p>
          <a:p>
            <a:r>
              <a:rPr lang="tr-TR" dirty="0"/>
              <a:t>*</a:t>
            </a:r>
          </a:p>
          <a:p>
            <a:r>
              <a:rPr lang="tr-TR" dirty="0"/>
              <a:t>A: </a:t>
            </a:r>
            <a:r>
              <a:rPr lang="tr-TR" u="sng" dirty="0"/>
              <a:t>Omer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ne yapıyor</a:t>
            </a:r>
            <a:r>
              <a:rPr lang="tr-TR" dirty="0"/>
              <a:t>?</a:t>
            </a:r>
          </a:p>
          <a:p>
            <a:r>
              <a:rPr lang="tr-TR" dirty="0"/>
              <a:t>B: </a:t>
            </a:r>
            <a:r>
              <a:rPr lang="tr-TR" dirty="0">
                <a:highlight>
                  <a:srgbClr val="FFFF00"/>
                </a:highlight>
              </a:rPr>
              <a:t>Bil</a:t>
            </a:r>
            <a:r>
              <a:rPr lang="tr-TR" dirty="0"/>
              <a:t>mi</a:t>
            </a:r>
            <a:r>
              <a:rPr lang="tr-TR" dirty="0">
                <a:highlight>
                  <a:srgbClr val="FFFF00"/>
                </a:highlight>
              </a:rPr>
              <a:t>yo</a:t>
            </a:r>
            <a:r>
              <a:rPr lang="tr-TR" dirty="0"/>
              <a:t>rum.  (I </a:t>
            </a:r>
            <a:r>
              <a:rPr lang="tr-TR" dirty="0" err="1"/>
              <a:t>don’t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.)</a:t>
            </a:r>
          </a:p>
          <a:p>
            <a:r>
              <a:rPr lang="tr-TR" dirty="0"/>
              <a:t>*</a:t>
            </a:r>
          </a:p>
          <a:p>
            <a:r>
              <a:rPr lang="tr-TR" dirty="0"/>
              <a:t>A: </a:t>
            </a:r>
            <a:r>
              <a:rPr lang="tr-TR" u="sng" dirty="0" err="1"/>
              <a:t>Zein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ne yapıyor</a:t>
            </a:r>
            <a:r>
              <a:rPr lang="tr-TR" dirty="0"/>
              <a:t>? </a:t>
            </a:r>
          </a:p>
          <a:p>
            <a:r>
              <a:rPr lang="tr-TR" dirty="0"/>
              <a:t>B: Bilmiyorum.</a:t>
            </a:r>
          </a:p>
          <a:p>
            <a:r>
              <a:rPr lang="tr-TR" dirty="0"/>
              <a:t>*</a:t>
            </a:r>
          </a:p>
          <a:p>
            <a:r>
              <a:rPr lang="tr-TR" dirty="0"/>
              <a:t>A: Bayan </a:t>
            </a:r>
            <a:r>
              <a:rPr lang="tr-TR" dirty="0">
                <a:solidFill>
                  <a:srgbClr val="FF0000"/>
                </a:solidFill>
              </a:rPr>
              <a:t>ne yapıyor</a:t>
            </a:r>
            <a:r>
              <a:rPr lang="tr-TR" dirty="0"/>
              <a:t>? </a:t>
            </a:r>
          </a:p>
          <a:p>
            <a:r>
              <a:rPr lang="tr-TR" dirty="0"/>
              <a:t>B: Bilmiyorum. (I </a:t>
            </a:r>
            <a:r>
              <a:rPr lang="tr-TR" dirty="0" err="1"/>
              <a:t>don’t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.)</a:t>
            </a:r>
          </a:p>
          <a:p>
            <a:r>
              <a:rPr lang="tr-TR" dirty="0"/>
              <a:t>*</a:t>
            </a:r>
          </a:p>
          <a:p>
            <a:r>
              <a:rPr lang="tr-TR" dirty="0"/>
              <a:t>A: Annen </a:t>
            </a:r>
            <a:r>
              <a:rPr lang="tr-TR" dirty="0">
                <a:solidFill>
                  <a:srgbClr val="FF0000"/>
                </a:solidFill>
              </a:rPr>
              <a:t>ne yapıyor</a:t>
            </a:r>
            <a:r>
              <a:rPr lang="tr-TR" dirty="0"/>
              <a:t>? (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mother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?)</a:t>
            </a:r>
          </a:p>
          <a:p>
            <a:r>
              <a:rPr lang="tr-TR" dirty="0"/>
              <a:t>B: Bilmiyorum.</a:t>
            </a:r>
          </a:p>
          <a:p>
            <a:r>
              <a:rPr lang="tr-TR" dirty="0"/>
              <a:t>*</a:t>
            </a:r>
          </a:p>
          <a:p>
            <a:r>
              <a:rPr lang="tr-TR" dirty="0"/>
              <a:t>A: Sen ne yapıyorsun? (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</a:t>
            </a:r>
          </a:p>
          <a:p>
            <a:r>
              <a:rPr lang="tr-TR" dirty="0"/>
              <a:t>B: Türkçe öğreniyorum. (I am </a:t>
            </a:r>
            <a:r>
              <a:rPr lang="tr-TR" dirty="0" err="1"/>
              <a:t>learning</a:t>
            </a:r>
            <a:r>
              <a:rPr lang="tr-TR" dirty="0"/>
              <a:t> </a:t>
            </a:r>
            <a:r>
              <a:rPr lang="tr-TR" dirty="0" err="1"/>
              <a:t>Turkish</a:t>
            </a:r>
            <a:r>
              <a:rPr lang="tr-TR" dirty="0"/>
              <a:t>.)</a:t>
            </a:r>
          </a:p>
          <a:p>
            <a:endParaRPr lang="tr-T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51B200-5B58-CF3E-B9FE-DAFB435FB2C2}"/>
              </a:ext>
            </a:extLst>
          </p:cNvPr>
          <p:cNvSpPr txBox="1"/>
          <p:nvPr/>
        </p:nvSpPr>
        <p:spPr>
          <a:xfrm>
            <a:off x="152398" y="0"/>
            <a:ext cx="2790825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Ne : </a:t>
            </a:r>
            <a:r>
              <a:rPr lang="tr-TR" dirty="0" err="1"/>
              <a:t>What</a:t>
            </a:r>
            <a:r>
              <a:rPr lang="tr-TR" dirty="0"/>
              <a:t> </a:t>
            </a:r>
          </a:p>
          <a:p>
            <a:r>
              <a:rPr lang="tr-TR" dirty="0"/>
              <a:t>Yapıyor: </a:t>
            </a:r>
            <a:r>
              <a:rPr lang="tr-TR" dirty="0" err="1"/>
              <a:t>doing</a:t>
            </a:r>
            <a:endParaRPr lang="tr-TR" dirty="0"/>
          </a:p>
          <a:p>
            <a:r>
              <a:rPr lang="tr-TR" dirty="0" err="1"/>
              <a:t>Nada</a:t>
            </a:r>
            <a:r>
              <a:rPr lang="tr-TR" dirty="0"/>
              <a:t>: name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7DFCC7-B08E-0F32-7967-AE91ABF4B8DB}"/>
              </a:ext>
            </a:extLst>
          </p:cNvPr>
          <p:cNvSpPr txBox="1"/>
          <p:nvPr/>
        </p:nvSpPr>
        <p:spPr>
          <a:xfrm>
            <a:off x="152396" y="1166346"/>
            <a:ext cx="2790825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Anne: </a:t>
            </a:r>
            <a:r>
              <a:rPr lang="tr-TR" dirty="0" err="1"/>
              <a:t>mother</a:t>
            </a:r>
            <a:endParaRPr lang="tr-TR" dirty="0"/>
          </a:p>
          <a:p>
            <a:r>
              <a:rPr lang="tr-TR" dirty="0"/>
              <a:t>Anne</a:t>
            </a:r>
            <a:r>
              <a:rPr lang="tr-TR" dirty="0">
                <a:solidFill>
                  <a:srgbClr val="FF0000"/>
                </a:solidFill>
              </a:rPr>
              <a:t>n</a:t>
            </a:r>
            <a:r>
              <a:rPr lang="tr-TR" dirty="0"/>
              <a:t>: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mother</a:t>
            </a:r>
            <a:endParaRPr lang="tr-TR" dirty="0"/>
          </a:p>
          <a:p>
            <a:r>
              <a:rPr lang="tr-TR" dirty="0"/>
              <a:t>Baba: Father</a:t>
            </a:r>
          </a:p>
          <a:p>
            <a:r>
              <a:rPr lang="tr-TR" dirty="0"/>
              <a:t>Baba</a:t>
            </a:r>
            <a:r>
              <a:rPr lang="tr-TR" dirty="0">
                <a:solidFill>
                  <a:srgbClr val="FF0000"/>
                </a:solidFill>
              </a:rPr>
              <a:t>n</a:t>
            </a:r>
            <a:r>
              <a:rPr lang="tr-TR" dirty="0"/>
              <a:t>: </a:t>
            </a:r>
            <a:r>
              <a:rPr lang="tr-TR" dirty="0" err="1"/>
              <a:t>Your</a:t>
            </a:r>
            <a:r>
              <a:rPr lang="tr-TR" dirty="0"/>
              <a:t> Father.</a:t>
            </a:r>
          </a:p>
          <a:p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10CB34-F010-5CD5-389B-D6BFBBF60E84}"/>
              </a:ext>
            </a:extLst>
          </p:cNvPr>
          <p:cNvSpPr txBox="1"/>
          <p:nvPr/>
        </p:nvSpPr>
        <p:spPr>
          <a:xfrm>
            <a:off x="6376987" y="190500"/>
            <a:ext cx="4052888" cy="12311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Ne yapıyor? </a:t>
            </a:r>
          </a:p>
          <a:p>
            <a:r>
              <a:rPr lang="tr-TR" sz="2800" dirty="0">
                <a:solidFill>
                  <a:srgbClr val="FF0000"/>
                </a:solidFill>
              </a:rPr>
              <a:t>(</a:t>
            </a:r>
            <a:r>
              <a:rPr lang="tr-TR" sz="2800" dirty="0" err="1">
                <a:solidFill>
                  <a:srgbClr val="FF0000"/>
                </a:solidFill>
              </a:rPr>
              <a:t>What</a:t>
            </a:r>
            <a:r>
              <a:rPr lang="tr-TR" sz="2800" dirty="0">
                <a:solidFill>
                  <a:srgbClr val="FF0000"/>
                </a:solidFill>
              </a:rPr>
              <a:t> is he/</a:t>
            </a:r>
            <a:r>
              <a:rPr lang="tr-TR" sz="2800" dirty="0" err="1">
                <a:solidFill>
                  <a:srgbClr val="FF0000"/>
                </a:solidFill>
              </a:rPr>
              <a:t>she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>
                <a:solidFill>
                  <a:srgbClr val="FF0000"/>
                </a:solidFill>
              </a:rPr>
              <a:t>doing</a:t>
            </a:r>
            <a:r>
              <a:rPr lang="tr-TR" sz="2800" dirty="0">
                <a:solidFill>
                  <a:srgbClr val="FF0000"/>
                </a:solidFill>
              </a:rPr>
              <a:t>?)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8707F-B8FB-C16A-F470-96C45DC2CFAC}"/>
              </a:ext>
            </a:extLst>
          </p:cNvPr>
          <p:cNvSpPr txBox="1"/>
          <p:nvPr/>
        </p:nvSpPr>
        <p:spPr>
          <a:xfrm>
            <a:off x="3467100" y="3790950"/>
            <a:ext cx="2562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A: </a:t>
            </a:r>
            <a:r>
              <a:rPr lang="tr-TR" dirty="0" err="1"/>
              <a:t>Zain</a:t>
            </a:r>
            <a:r>
              <a:rPr lang="tr-TR" dirty="0"/>
              <a:t> ne yapıyor?</a:t>
            </a:r>
          </a:p>
          <a:p>
            <a:r>
              <a:rPr lang="tr-TR" dirty="0"/>
              <a:t>B: Bodrumda (</a:t>
            </a:r>
            <a:r>
              <a:rPr lang="tr-TR" dirty="0" err="1"/>
              <a:t>Basementa</a:t>
            </a:r>
            <a:r>
              <a:rPr lang="tr-TR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99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C5E02-AF4E-8076-3611-B0DA5F3B9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Nerede? </a:t>
            </a:r>
            <a:r>
              <a:rPr lang="tr-TR" dirty="0" err="1"/>
              <a:t>Where</a:t>
            </a:r>
            <a:r>
              <a:rPr lang="tr-TR" dirty="0"/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42979-AA5F-9177-FA61-47FE6F65F88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dirty="0"/>
              <a:t>A: </a:t>
            </a:r>
            <a:r>
              <a:rPr lang="tr-TR" u="sng" dirty="0"/>
              <a:t>Annen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nerede</a:t>
            </a:r>
            <a:r>
              <a:rPr lang="tr-TR" dirty="0"/>
              <a:t>? (</a:t>
            </a:r>
            <a:r>
              <a:rPr lang="tr-TR" dirty="0" err="1"/>
              <a:t>Where</a:t>
            </a:r>
            <a:r>
              <a:rPr lang="tr-TR" dirty="0"/>
              <a:t> is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mother</a:t>
            </a:r>
            <a:r>
              <a:rPr lang="tr-TR" dirty="0"/>
              <a:t>?) </a:t>
            </a: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 err="1"/>
              <a:t>Sernia’da</a:t>
            </a:r>
            <a:r>
              <a:rPr lang="tr-TR" dirty="0"/>
              <a:t>,/Bilmiyorum</a:t>
            </a:r>
          </a:p>
          <a:p>
            <a:pPr marL="0" indent="0">
              <a:buNone/>
            </a:pPr>
            <a:r>
              <a:rPr lang="tr-TR" dirty="0"/>
              <a:t>*</a:t>
            </a:r>
          </a:p>
          <a:p>
            <a:pPr marL="0" indent="0">
              <a:buNone/>
            </a:pPr>
            <a:r>
              <a:rPr lang="tr-TR" dirty="0"/>
              <a:t>A: </a:t>
            </a:r>
            <a:r>
              <a:rPr lang="tr-TR" u="sng" dirty="0"/>
              <a:t>Baban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nerede</a:t>
            </a:r>
            <a:r>
              <a:rPr lang="tr-TR" dirty="0"/>
              <a:t>? (</a:t>
            </a:r>
            <a:r>
              <a:rPr lang="tr-TR" dirty="0" err="1"/>
              <a:t>Where</a:t>
            </a:r>
            <a:r>
              <a:rPr lang="tr-TR" dirty="0"/>
              <a:t> is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father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 err="1"/>
              <a:t>Sernia’da</a:t>
            </a:r>
            <a:r>
              <a:rPr lang="tr-TR" dirty="0"/>
              <a:t>./Bilmiyorum. </a:t>
            </a:r>
          </a:p>
          <a:p>
            <a:pPr marL="0" indent="0">
              <a:buNone/>
            </a:pPr>
            <a:r>
              <a:rPr lang="tr-TR" dirty="0"/>
              <a:t>*</a:t>
            </a:r>
          </a:p>
          <a:p>
            <a:pPr marL="0" indent="0">
              <a:buNone/>
            </a:pPr>
            <a:r>
              <a:rPr lang="tr-TR" dirty="0"/>
              <a:t>A: Mehmet </a:t>
            </a:r>
            <a:r>
              <a:rPr lang="tr-TR" dirty="0">
                <a:solidFill>
                  <a:srgbClr val="FF0000"/>
                </a:solidFill>
              </a:rPr>
              <a:t>nerede</a:t>
            </a:r>
            <a:r>
              <a:rPr lang="tr-TR" dirty="0"/>
              <a:t>? (</a:t>
            </a:r>
            <a:r>
              <a:rPr lang="tr-TR" dirty="0" err="1"/>
              <a:t>Where</a:t>
            </a:r>
            <a:r>
              <a:rPr lang="tr-TR" dirty="0"/>
              <a:t> is Mehmet?)</a:t>
            </a: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 err="1"/>
              <a:t>Ottava’da</a:t>
            </a:r>
            <a:r>
              <a:rPr lang="tr-TR" dirty="0"/>
              <a:t>.- Çalışma odasında – He is in his </a:t>
            </a:r>
            <a:r>
              <a:rPr lang="tr-TR" dirty="0" err="1"/>
              <a:t>study</a:t>
            </a:r>
            <a:r>
              <a:rPr lang="tr-TR" dirty="0"/>
              <a:t> </a:t>
            </a:r>
            <a:r>
              <a:rPr lang="tr-TR" dirty="0" err="1"/>
              <a:t>room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395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527A42-56E8-B74D-C0A8-5AF00DEFC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6" y="561974"/>
            <a:ext cx="7358063" cy="40593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7B16EF-8DB9-9CD3-4673-5CBC30973C3E}"/>
              </a:ext>
            </a:extLst>
          </p:cNvPr>
          <p:cNvSpPr txBox="1"/>
          <p:nvPr/>
        </p:nvSpPr>
        <p:spPr>
          <a:xfrm>
            <a:off x="1514475" y="4693325"/>
            <a:ext cx="5305425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A: Burcu ne yapıyor?</a:t>
            </a:r>
          </a:p>
          <a:p>
            <a:r>
              <a:rPr lang="tr-TR" dirty="0"/>
              <a:t>B: Burcu yazı yazıyor? (Burcu is </a:t>
            </a:r>
            <a:r>
              <a:rPr lang="tr-TR" dirty="0" err="1"/>
              <a:t>writing</a:t>
            </a:r>
            <a:r>
              <a:rPr lang="tr-TR" dirty="0"/>
              <a:t>.)</a:t>
            </a:r>
          </a:p>
          <a:p>
            <a:endParaRPr lang="tr-TR" dirty="0"/>
          </a:p>
          <a:p>
            <a:r>
              <a:rPr lang="tr-TR" dirty="0"/>
              <a:t>Yazmak: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write</a:t>
            </a:r>
            <a:endParaRPr lang="tr-TR" dirty="0"/>
          </a:p>
          <a:p>
            <a:r>
              <a:rPr lang="tr-TR" dirty="0"/>
              <a:t>Yaz: </a:t>
            </a:r>
            <a:r>
              <a:rPr lang="tr-TR" dirty="0" err="1"/>
              <a:t>write</a:t>
            </a:r>
            <a:endParaRPr lang="tr-TR" dirty="0"/>
          </a:p>
          <a:p>
            <a:r>
              <a:rPr lang="tr-TR" dirty="0"/>
              <a:t>Burcu: </a:t>
            </a:r>
            <a:r>
              <a:rPr lang="tr-TR" dirty="0" err="1"/>
              <a:t>girl</a:t>
            </a:r>
            <a:r>
              <a:rPr lang="tr-TR" dirty="0"/>
              <a:t> name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3EA1E1-66DC-B7AE-7A9C-3AA4A31ADD09}"/>
              </a:ext>
            </a:extLst>
          </p:cNvPr>
          <p:cNvSpPr txBox="1"/>
          <p:nvPr/>
        </p:nvSpPr>
        <p:spPr>
          <a:xfrm>
            <a:off x="6358984" y="5418821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https://wordwall.net/tr/resource/8600293/ne-yapiyor</a:t>
            </a:r>
            <a:endParaRPr lang="tr-TR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579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987BBB-E978-E38A-9A8E-EAEF2BB53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8559020" cy="4600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62217B-649C-E8D7-BAC8-A7B72BAB332B}"/>
              </a:ext>
            </a:extLst>
          </p:cNvPr>
          <p:cNvSpPr txBox="1"/>
          <p:nvPr/>
        </p:nvSpPr>
        <p:spPr>
          <a:xfrm>
            <a:off x="1514475" y="4693325"/>
            <a:ext cx="73533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A: Muhammet ne yapıyor? (</a:t>
            </a:r>
            <a:r>
              <a:rPr lang="tr-TR" dirty="0" err="1"/>
              <a:t>What</a:t>
            </a:r>
            <a:r>
              <a:rPr lang="tr-TR" dirty="0"/>
              <a:t> is Muhammet </a:t>
            </a:r>
            <a:r>
              <a:rPr lang="tr-TR" dirty="0" err="1"/>
              <a:t>doing</a:t>
            </a:r>
            <a:r>
              <a:rPr lang="tr-TR" dirty="0"/>
              <a:t>?)</a:t>
            </a:r>
          </a:p>
          <a:p>
            <a:r>
              <a:rPr lang="tr-TR" dirty="0"/>
              <a:t>B: Muhammet otobüs bekliyor. (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81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D6360C-4050-27A9-EDB6-963315CAC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61" y="247649"/>
            <a:ext cx="7560426" cy="4105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5AE10B-35BB-783F-0B26-6ED1097F9769}"/>
              </a:ext>
            </a:extLst>
          </p:cNvPr>
          <p:cNvSpPr txBox="1"/>
          <p:nvPr/>
        </p:nvSpPr>
        <p:spPr>
          <a:xfrm>
            <a:off x="1219200" y="4638675"/>
            <a:ext cx="61531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A: Fatma ne yapıyor?</a:t>
            </a:r>
          </a:p>
          <a:p>
            <a:r>
              <a:rPr lang="tr-TR" dirty="0"/>
              <a:t>B: Fatma şarkı söylüyor. (Fatma is </a:t>
            </a:r>
            <a:r>
              <a:rPr lang="tr-TR" dirty="0" err="1"/>
              <a:t>singing</a:t>
            </a:r>
            <a:r>
              <a:rPr lang="tr-TR" dirty="0"/>
              <a:t> a </a:t>
            </a:r>
            <a:r>
              <a:rPr lang="tr-TR" dirty="0" err="1"/>
              <a:t>song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/>
              <a:t>Şarkı: </a:t>
            </a:r>
            <a:r>
              <a:rPr lang="tr-TR" dirty="0" err="1"/>
              <a:t>song</a:t>
            </a:r>
            <a:endParaRPr lang="tr-TR" dirty="0"/>
          </a:p>
          <a:p>
            <a:r>
              <a:rPr lang="tr-TR" dirty="0"/>
              <a:t>Söyle: </a:t>
            </a:r>
            <a:r>
              <a:rPr lang="tr-TR" dirty="0" err="1"/>
              <a:t>tell</a:t>
            </a:r>
            <a:r>
              <a:rPr lang="tr-TR" dirty="0"/>
              <a:t>, </a:t>
            </a:r>
            <a:r>
              <a:rPr lang="tr-TR" dirty="0" err="1"/>
              <a:t>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710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2FF784-D06F-E093-86E4-9CD4C99D0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4" y="222762"/>
            <a:ext cx="8124825" cy="35872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1A1AED-1786-7F55-0217-A9544BFF3F71}"/>
              </a:ext>
            </a:extLst>
          </p:cNvPr>
          <p:cNvSpPr txBox="1"/>
          <p:nvPr/>
        </p:nvSpPr>
        <p:spPr>
          <a:xfrm>
            <a:off x="1323975" y="4352925"/>
            <a:ext cx="61341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A: Hüseyin ne yapıyor?</a:t>
            </a:r>
          </a:p>
          <a:p>
            <a:r>
              <a:rPr lang="tr-TR" dirty="0"/>
              <a:t>B: Hüseyin yaşlı adama yardım ediyor.</a:t>
            </a:r>
          </a:p>
          <a:p>
            <a:r>
              <a:rPr lang="tr-TR" dirty="0"/>
              <a:t>Yardım etmek: </a:t>
            </a:r>
            <a:r>
              <a:rPr lang="tr-TR" dirty="0" err="1"/>
              <a:t>help</a:t>
            </a:r>
            <a:endParaRPr lang="tr-TR" dirty="0"/>
          </a:p>
          <a:p>
            <a:endParaRPr lang="tr-TR" dirty="0"/>
          </a:p>
          <a:p>
            <a:r>
              <a:rPr lang="tr-TR" dirty="0"/>
              <a:t>Koşuyor: </a:t>
            </a:r>
            <a:r>
              <a:rPr lang="tr-TR" dirty="0" err="1"/>
              <a:t>running</a:t>
            </a:r>
            <a:endParaRPr lang="tr-TR" dirty="0"/>
          </a:p>
          <a:p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58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C9224A-ECE0-0699-9DE7-5CFE2878C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486759"/>
            <a:ext cx="7348537" cy="32613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610C5F-D181-47CB-B819-F41F96BA8F67}"/>
              </a:ext>
            </a:extLst>
          </p:cNvPr>
          <p:cNvSpPr txBox="1"/>
          <p:nvPr/>
        </p:nvSpPr>
        <p:spPr>
          <a:xfrm>
            <a:off x="1019175" y="4181475"/>
            <a:ext cx="6038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A: Ali ne yapıyor? </a:t>
            </a:r>
          </a:p>
          <a:p>
            <a:r>
              <a:rPr lang="tr-TR" dirty="0"/>
              <a:t>C: Ali ağlıyor. (Ali is </a:t>
            </a:r>
            <a:r>
              <a:rPr lang="tr-TR" dirty="0" err="1"/>
              <a:t>crying</a:t>
            </a:r>
            <a:r>
              <a:rPr lang="tr-TR" dirty="0"/>
              <a:t>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26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65A964-46BB-4D27-01D7-F60A01DD4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204" y="284163"/>
            <a:ext cx="7937121" cy="38973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1A8C5D-91FB-670F-5B52-51DEAC47BF04}"/>
              </a:ext>
            </a:extLst>
          </p:cNvPr>
          <p:cNvSpPr txBox="1"/>
          <p:nvPr/>
        </p:nvSpPr>
        <p:spPr>
          <a:xfrm>
            <a:off x="2362200" y="4638675"/>
            <a:ext cx="5762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A: Ayşe ne yapıyor?</a:t>
            </a:r>
          </a:p>
          <a:p>
            <a:r>
              <a:rPr lang="tr-TR" dirty="0"/>
              <a:t>B: </a:t>
            </a:r>
            <a:r>
              <a:rPr lang="tr-TR" dirty="0" err="1"/>
              <a:t>Ayşa</a:t>
            </a:r>
            <a:r>
              <a:rPr lang="tr-TR" dirty="0"/>
              <a:t> kapıyı açıyor. (Ayşe is </a:t>
            </a:r>
            <a:r>
              <a:rPr lang="tr-TR" dirty="0" err="1"/>
              <a:t>opening</a:t>
            </a:r>
            <a:r>
              <a:rPr lang="tr-TR" dirty="0"/>
              <a:t> the </a:t>
            </a:r>
            <a:r>
              <a:rPr lang="tr-TR" dirty="0" err="1"/>
              <a:t>door</a:t>
            </a:r>
            <a:r>
              <a:rPr lang="tr-T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009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C7AC17-6443-7E86-57D8-7622B5B0A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5" y="847725"/>
            <a:ext cx="977265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34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49AC3-A7E5-310D-FAB3-0C17182E8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" y="771525"/>
            <a:ext cx="9991725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79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8063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8F846-2678-8FE8-E183-A6CCC592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6B1C3-CD97-7DB9-8163-C22A12E08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76535" cy="4351338"/>
          </a:xfrm>
        </p:spPr>
        <p:txBody>
          <a:bodyPr/>
          <a:lstStyle/>
          <a:p>
            <a:r>
              <a:rPr lang="tr-TR" dirty="0"/>
              <a:t>İbrahim biber yiyor.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F4844E-34F1-59B4-6D2E-2167DAC36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677" y="2370342"/>
            <a:ext cx="3987595" cy="280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50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3A660-5A9D-A148-23B0-31ABA6F6139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sz="6600" dirty="0"/>
              <a:t>İbrahim ne yiyor?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A0C50-BBCA-E7F0-BA2C-DE4066CA7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794" y="2866974"/>
            <a:ext cx="5525022" cy="1124052"/>
          </a:xfrm>
        </p:spPr>
        <p:txBody>
          <a:bodyPr>
            <a:normAutofit/>
          </a:bodyPr>
          <a:lstStyle/>
          <a:p>
            <a:r>
              <a:rPr lang="tr-TR" sz="4800" b="1" dirty="0">
                <a:highlight>
                  <a:srgbClr val="FFFF00"/>
                </a:highlight>
              </a:rPr>
              <a:t>Havuç</a:t>
            </a:r>
            <a:r>
              <a:rPr lang="tr-TR" sz="4800" dirty="0"/>
              <a:t> yiyor.</a:t>
            </a: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4107A8-11D8-8EF9-F4D5-0573DC294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1283" y="1956465"/>
            <a:ext cx="3200400" cy="2276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F2091C-37F3-F3D8-7B05-A11A1EB1FDA4}"/>
              </a:ext>
            </a:extLst>
          </p:cNvPr>
          <p:cNvSpPr txBox="1"/>
          <p:nvPr/>
        </p:nvSpPr>
        <p:spPr>
          <a:xfrm>
            <a:off x="8384458" y="4248147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4400" b="1" dirty="0">
                <a:highlight>
                  <a:srgbClr val="FFFF00"/>
                </a:highlight>
              </a:rPr>
              <a:t>havuç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95859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17F1B2-3AFF-ED16-229E-B5F0A214F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605" y="1688230"/>
            <a:ext cx="3894370" cy="273269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4DE357-3D99-7A99-5DE4-C91FEE1A4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291" y="2866974"/>
            <a:ext cx="5525022" cy="1124052"/>
          </a:xfrm>
        </p:spPr>
        <p:txBody>
          <a:bodyPr>
            <a:normAutofit/>
          </a:bodyPr>
          <a:lstStyle/>
          <a:p>
            <a:r>
              <a:rPr lang="tr-TR" sz="5400" b="1" dirty="0"/>
              <a:t>Biber</a:t>
            </a:r>
            <a:r>
              <a:rPr lang="tr-TR" sz="5400" dirty="0"/>
              <a:t> yiyor.</a:t>
            </a:r>
            <a:endParaRPr lang="en-US" sz="5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246B51-E699-CAEB-8E8C-2EFD5650F008}"/>
              </a:ext>
            </a:extLst>
          </p:cNvPr>
          <p:cNvSpPr txBox="1"/>
          <p:nvPr/>
        </p:nvSpPr>
        <p:spPr>
          <a:xfrm>
            <a:off x="8551606" y="4584526"/>
            <a:ext cx="15657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4400" b="1" dirty="0">
                <a:highlight>
                  <a:srgbClr val="FFFF00"/>
                </a:highlight>
              </a:rPr>
              <a:t>biber</a:t>
            </a:r>
            <a:endParaRPr lang="en-US" sz="44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589C1BC-196E-477C-A33F-397D566A1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697" y="365125"/>
            <a:ext cx="10515600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sz="6600" dirty="0"/>
              <a:t>İbrahim ne yiyor?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247903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16AB7F-E46A-3118-6F85-AF06A5574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682" y="2062162"/>
            <a:ext cx="3419475" cy="2733675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B3F9E3-0015-16CE-CFA3-69A498D62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794" y="2866974"/>
            <a:ext cx="5525022" cy="1124052"/>
          </a:xfrm>
        </p:spPr>
        <p:txBody>
          <a:bodyPr>
            <a:normAutofit/>
          </a:bodyPr>
          <a:lstStyle/>
          <a:p>
            <a:r>
              <a:rPr lang="tr-TR" sz="4800" b="1" dirty="0">
                <a:highlight>
                  <a:srgbClr val="FFFF00"/>
                </a:highlight>
              </a:rPr>
              <a:t>Pirinç</a:t>
            </a:r>
            <a:r>
              <a:rPr lang="tr-TR" sz="4800" dirty="0">
                <a:highlight>
                  <a:srgbClr val="FFFF00"/>
                </a:highlight>
              </a:rPr>
              <a:t> </a:t>
            </a:r>
            <a:r>
              <a:rPr lang="tr-TR" sz="4800" dirty="0"/>
              <a:t>yiyor.</a:t>
            </a:r>
            <a:endParaRPr lang="en-US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5AAA79-A909-6DA8-F5C1-D38852F71EB3}"/>
              </a:ext>
            </a:extLst>
          </p:cNvPr>
          <p:cNvSpPr txBox="1"/>
          <p:nvPr/>
        </p:nvSpPr>
        <p:spPr>
          <a:xfrm>
            <a:off x="8492920" y="4931337"/>
            <a:ext cx="2992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dirty="0">
                <a:highlight>
                  <a:srgbClr val="FFFF00"/>
                </a:highlight>
              </a:rPr>
              <a:t>Pirinç (</a:t>
            </a:r>
            <a:r>
              <a:rPr lang="tr-TR" sz="3600" b="1" dirty="0" err="1">
                <a:highlight>
                  <a:srgbClr val="FFFF00"/>
                </a:highlight>
              </a:rPr>
              <a:t>rice</a:t>
            </a:r>
            <a:r>
              <a:rPr lang="tr-TR" sz="3600" b="1" dirty="0">
                <a:highlight>
                  <a:srgbClr val="FFFF00"/>
                </a:highlight>
              </a:rPr>
              <a:t>)</a:t>
            </a: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9532A97-AC89-7E15-094B-0B7220370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697" y="365125"/>
            <a:ext cx="10515600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sz="6600" dirty="0"/>
              <a:t>İbrahim ne yiyor?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32675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602D2-F4EF-9986-EC00-349F26514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343" y="1640316"/>
            <a:ext cx="3863379" cy="3058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4FE494A-8DA6-9982-6B3D-F6B078100E83}"/>
              </a:ext>
            </a:extLst>
          </p:cNvPr>
          <p:cNvSpPr txBox="1">
            <a:spLocks/>
          </p:cNvSpPr>
          <p:nvPr/>
        </p:nvSpPr>
        <p:spPr>
          <a:xfrm>
            <a:off x="1536291" y="2866974"/>
            <a:ext cx="5525022" cy="1124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5400" b="1" dirty="0"/>
              <a:t>Hıyar</a:t>
            </a:r>
            <a:r>
              <a:rPr lang="tr-TR" sz="5400" dirty="0"/>
              <a:t> yiyor.</a:t>
            </a:r>
            <a:endParaRPr lang="en-US" sz="5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B6DCB3-0E35-14BE-B1C3-F1D60BC9E265}"/>
              </a:ext>
            </a:extLst>
          </p:cNvPr>
          <p:cNvSpPr txBox="1"/>
          <p:nvPr/>
        </p:nvSpPr>
        <p:spPr>
          <a:xfrm>
            <a:off x="8551606" y="4584526"/>
            <a:ext cx="15657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4400" b="1" dirty="0">
                <a:highlight>
                  <a:srgbClr val="FFFF00"/>
                </a:highlight>
              </a:rPr>
              <a:t>hıyar</a:t>
            </a:r>
            <a:endParaRPr lang="en-US" sz="44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14B0A28-C471-10ED-EA15-E134881D6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697" y="365125"/>
            <a:ext cx="10515600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sz="6600" dirty="0"/>
              <a:t>İbrahim ne yiyor?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837377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5B14-B67F-26F4-CECB-6586995F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B008F-DA2B-F356-E004-0F8353B72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73413" cy="359194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20EB24-E97A-57E6-D7C3-0DC6EEE08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831" y="2009775"/>
            <a:ext cx="4459404" cy="400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85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0A35D-CF5F-5F5A-E23D-A9B8B9D38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93A59-DA95-38D5-EF85-DC7C3583F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84868" cy="2850471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İbrahim ne yapıyorsun?</a:t>
            </a:r>
          </a:p>
          <a:p>
            <a:pPr marL="0" indent="0">
              <a:buNone/>
            </a:pPr>
            <a:r>
              <a:rPr lang="tr-TR" dirty="0"/>
              <a:t>B: Spagetti yiyorum. </a:t>
            </a:r>
          </a:p>
          <a:p>
            <a:pPr marL="0" indent="0">
              <a:buNone/>
            </a:pPr>
            <a:r>
              <a:rPr lang="tr-TR" dirty="0"/>
              <a:t>B: Oturuyorum. </a:t>
            </a:r>
          </a:p>
          <a:p>
            <a:endParaRPr lang="tr-TR" dirty="0"/>
          </a:p>
          <a:p>
            <a:endParaRPr lang="en-US" dirty="0"/>
          </a:p>
        </p:txBody>
      </p:sp>
      <p:pic>
        <p:nvPicPr>
          <p:cNvPr id="1026" name="Picture 2" descr="Kids Eating Spaghetti Images - Free Download on Freepik">
            <a:extLst>
              <a:ext uri="{FF2B5EF4-FFF2-40B4-BE49-F238E27FC236}">
                <a16:creationId xmlns:a16="http://schemas.microsoft.com/office/drawing/2014/main" id="{62225CA8-EED5-74C8-3426-6506C9DEF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421" y="1312600"/>
            <a:ext cx="3460787" cy="241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EB405D-39C0-68BF-0638-47FD2B539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897" y="3744450"/>
            <a:ext cx="3798903" cy="210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49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0A35D-CF5F-5F5A-E23D-A9B8B9D38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93A59-DA95-38D5-EF85-DC7C3583F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22950" cy="3181381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dirty="0"/>
              <a:t>A: İbrahim, ne yiyorsun? (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eating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B: Şeker. </a:t>
            </a:r>
          </a:p>
          <a:p>
            <a:endParaRPr lang="en-US" dirty="0"/>
          </a:p>
        </p:txBody>
      </p:sp>
      <p:pic>
        <p:nvPicPr>
          <p:cNvPr id="3074" name="Picture 2" descr="Easy Homemade Lollipops Recipe">
            <a:extLst>
              <a:ext uri="{FF2B5EF4-FFF2-40B4-BE49-F238E27FC236}">
                <a16:creationId xmlns:a16="http://schemas.microsoft.com/office/drawing/2014/main" id="{1F52B380-B1D7-2D10-5BA1-B8DCB1235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150" y="226001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431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E5E73-7216-82F2-46BD-CF48698DD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D86DF-B619-7667-7D2A-42680A22D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Elma 	seviyor musun?</a:t>
            </a:r>
            <a:r>
              <a:rPr lang="tr-TR" dirty="0"/>
              <a:t>	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apple</a:t>
            </a:r>
            <a:r>
              <a:rPr lang="tr-TR" dirty="0"/>
              <a:t>? 		</a:t>
            </a:r>
            <a:r>
              <a:rPr lang="tr-TR" dirty="0">
                <a:highlight>
                  <a:srgbClr val="FFFF00"/>
                </a:highlight>
              </a:rPr>
              <a:t>B: Evet</a:t>
            </a:r>
          </a:p>
          <a:p>
            <a:pPr marL="0" indent="0">
              <a:buNone/>
            </a:pPr>
            <a:r>
              <a:rPr lang="tr-TR" dirty="0"/>
              <a:t>A: </a:t>
            </a:r>
            <a:r>
              <a:rPr lang="tr-TR" dirty="0">
                <a:highlight>
                  <a:srgbClr val="FFFF00"/>
                </a:highlight>
              </a:rPr>
              <a:t>Anneni 	seviyor musun? </a:t>
            </a:r>
            <a:r>
              <a:rPr lang="tr-TR" dirty="0"/>
              <a:t>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mother</a:t>
            </a:r>
            <a:r>
              <a:rPr lang="tr-TR" dirty="0"/>
              <a:t>? 	B: Evet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Kedi 	seviyor musun? </a:t>
            </a:r>
            <a:r>
              <a:rPr lang="tr-TR" dirty="0"/>
              <a:t>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mother</a:t>
            </a:r>
            <a:r>
              <a:rPr lang="tr-TR" dirty="0"/>
              <a:t>?  	</a:t>
            </a:r>
            <a:r>
              <a:rPr lang="tr-TR" dirty="0">
                <a:highlight>
                  <a:srgbClr val="FFFF00"/>
                </a:highlight>
              </a:rPr>
              <a:t>B: Evet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	seviyor musun?</a:t>
            </a:r>
            <a:r>
              <a:rPr lang="tr-TR" dirty="0"/>
              <a:t>					</a:t>
            </a:r>
            <a:r>
              <a:rPr lang="tr-TR" dirty="0">
                <a:highlight>
                  <a:srgbClr val="FFFF00"/>
                </a:highlight>
              </a:rPr>
              <a:t>B: Evet</a:t>
            </a:r>
            <a:r>
              <a:rPr lang="tr-TR" dirty="0"/>
              <a:t>.	</a:t>
            </a:r>
          </a:p>
          <a:p>
            <a:pPr marL="0" indent="0">
              <a:buNone/>
            </a:pPr>
            <a:r>
              <a:rPr lang="tr-TR" dirty="0"/>
              <a:t>	</a:t>
            </a:r>
            <a:endParaRPr lang="en-US" dirty="0"/>
          </a:p>
        </p:txBody>
      </p:sp>
      <p:pic>
        <p:nvPicPr>
          <p:cNvPr id="2052" name="Picture 4" descr="Elma - Vikipedi">
            <a:extLst>
              <a:ext uri="{FF2B5EF4-FFF2-40B4-BE49-F238E27FC236}">
                <a16:creationId xmlns:a16="http://schemas.microsoft.com/office/drawing/2014/main" id="{B94A49F3-6A65-64DC-8682-6DC618C07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232" y="1825624"/>
            <a:ext cx="1331096" cy="120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Kedi - Full Length Documentary - YouTube">
            <a:extLst>
              <a:ext uri="{FF2B5EF4-FFF2-40B4-BE49-F238E27FC236}">
                <a16:creationId xmlns:a16="http://schemas.microsoft.com/office/drawing/2014/main" id="{9952CB0D-52FE-9965-EBEF-1ABB80976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232" y="3429000"/>
            <a:ext cx="1916229" cy="107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371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38A41-0358-E6F6-8B85-8BDAA74E9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highlight>
                  <a:srgbClr val="FFFF00"/>
                </a:highlight>
              </a:rPr>
              <a:t>A: </a:t>
            </a:r>
            <a:r>
              <a:rPr lang="tr-TR" dirty="0" err="1">
                <a:highlight>
                  <a:srgbClr val="FFFF00"/>
                </a:highlight>
              </a:rPr>
              <a:t>Yogurt</a:t>
            </a:r>
            <a:r>
              <a:rPr lang="tr-TR" dirty="0">
                <a:highlight>
                  <a:srgbClr val="FFFF00"/>
                </a:highlight>
              </a:rPr>
              <a:t> 	seviyor musun</a:t>
            </a:r>
            <a:r>
              <a:rPr lang="tr-TR" dirty="0"/>
              <a:t>?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yoğurt?	</a:t>
            </a:r>
          </a:p>
          <a:p>
            <a:endParaRPr lang="en-US" dirty="0"/>
          </a:p>
        </p:txBody>
      </p:sp>
      <p:pic>
        <p:nvPicPr>
          <p:cNvPr id="1026" name="Picture 2" descr="Amazon.com: Merve Plain Turkish Yogurt (Greek Yoghurt) 2lb (2 pack) Total  4lb : Grocery &amp; Gourmet Food">
            <a:extLst>
              <a:ext uri="{FF2B5EF4-FFF2-40B4-BE49-F238E27FC236}">
                <a16:creationId xmlns:a16="http://schemas.microsoft.com/office/drawing/2014/main" id="{9EF78B60-64C2-E14C-D1D8-E2A76DDB1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921" y="324415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urkish Yogurt Mezze Recipe by Fethi Abatay - NDTV Food">
            <a:extLst>
              <a:ext uri="{FF2B5EF4-FFF2-40B4-BE49-F238E27FC236}">
                <a16:creationId xmlns:a16="http://schemas.microsoft.com/office/drawing/2014/main" id="{91003F74-17E0-9233-8975-BD248736B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364" y="3244159"/>
            <a:ext cx="195262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304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B7520-CCF1-455A-AC28-72A371CE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076" y="202757"/>
            <a:ext cx="10177404" cy="895892"/>
          </a:xfr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tr-TR" dirty="0">
                <a:highlight>
                  <a:srgbClr val="00FF00"/>
                </a:highlight>
              </a:rPr>
              <a:t>N</a:t>
            </a:r>
            <a:r>
              <a:rPr lang="en-US" dirty="0">
                <a:highlight>
                  <a:srgbClr val="00FF00"/>
                </a:highlight>
              </a:rPr>
              <a:t>e</a:t>
            </a:r>
            <a:r>
              <a:rPr lang="en-US" dirty="0"/>
              <a:t> </a:t>
            </a:r>
            <a:r>
              <a:rPr lang="en-US" dirty="0" err="1"/>
              <a:t>yapıyor</a:t>
            </a:r>
            <a:r>
              <a:rPr lang="tr-TR" dirty="0"/>
              <a:t>sun</a:t>
            </a:r>
            <a:r>
              <a:rPr lang="en-US" dirty="0"/>
              <a:t>?</a:t>
            </a:r>
            <a:r>
              <a:rPr lang="tr-TR" dirty="0"/>
              <a:t> (</a:t>
            </a:r>
            <a:r>
              <a:rPr lang="tr-TR" dirty="0" err="1">
                <a:highlight>
                  <a:srgbClr val="00FF00"/>
                </a:highlight>
              </a:rPr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>
                <a:solidFill>
                  <a:srgbClr val="FF0000"/>
                </a:solidFill>
              </a:rPr>
              <a:t>you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</a:t>
            </a:r>
            <a:r>
              <a:rPr lang="en-US" dirty="0"/>
              <a:t> 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7CE02495-EA10-4CA2-8514-0956FFD1E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29" y="3564754"/>
            <a:ext cx="3200946" cy="113877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Kitap okuyorum.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reading</a:t>
            </a:r>
            <a:r>
              <a:rPr lang="tr-TR" altLang="en-US" sz="1600" dirty="0">
                <a:solidFill>
                  <a:schemeClr val="tx1"/>
                </a:solidFill>
              </a:rPr>
              <a:t> a </a:t>
            </a:r>
            <a:r>
              <a:rPr lang="tr-TR" altLang="en-US" sz="1600" dirty="0" err="1">
                <a:solidFill>
                  <a:schemeClr val="tx1"/>
                </a:solidFill>
              </a:rPr>
              <a:t>book</a:t>
            </a:r>
            <a:r>
              <a:rPr lang="tr-TR" altLang="en-US" sz="1600" dirty="0">
                <a:solidFill>
                  <a:schemeClr val="tx1"/>
                </a:solidFill>
              </a:rPr>
              <a:t>.)</a:t>
            </a:r>
            <a:r>
              <a:rPr lang="tr-TR" altLang="en-US" sz="2400" dirty="0"/>
              <a:t> </a:t>
            </a:r>
            <a:endParaRPr lang="en-US" altLang="en-US" sz="2400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984CA9F8-C1D1-44C9-B45F-1D8A08F3E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7720" y="3634003"/>
            <a:ext cx="2862980" cy="10002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Koşuyorum.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running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endParaRPr lang="tr-TR" altLang="en-US" sz="20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6F06DD-E8BD-495C-9068-62081CF5C68A}"/>
              </a:ext>
            </a:extLst>
          </p:cNvPr>
          <p:cNvSpPr txBox="1"/>
          <p:nvPr/>
        </p:nvSpPr>
        <p:spPr>
          <a:xfrm>
            <a:off x="4235729" y="5068695"/>
            <a:ext cx="343880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/>
              <a:t>KELİMELER</a:t>
            </a:r>
          </a:p>
          <a:p>
            <a:r>
              <a:rPr lang="tr-TR" b="1" dirty="0"/>
              <a:t>okumak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read</a:t>
            </a:r>
            <a:endParaRPr lang="tr-TR" dirty="0"/>
          </a:p>
          <a:p>
            <a:r>
              <a:rPr lang="tr-TR" b="1" dirty="0"/>
              <a:t>koşmak</a:t>
            </a:r>
            <a:r>
              <a:rPr lang="tr-TR" dirty="0"/>
              <a:t>: 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run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626244-4DA0-E78B-19B0-D0CE9C540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97" y="1330984"/>
            <a:ext cx="2122659" cy="2001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EFA6FA-0BE3-9E96-ECCE-87D4F48402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8" r="2910" b="3291"/>
          <a:stretch/>
        </p:blipFill>
        <p:spPr>
          <a:xfrm>
            <a:off x="7917720" y="1429230"/>
            <a:ext cx="2657590" cy="1794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8300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8C717-526A-3645-5BF7-17AC4D8E29F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FFFF00"/>
                </a:highlight>
              </a:rPr>
              <a:t>A: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 </a:t>
            </a:r>
            <a:r>
              <a:rPr lang="tr-TR" b="1" dirty="0" err="1">
                <a:highlight>
                  <a:srgbClr val="FFFF00"/>
                </a:highlight>
                <a:latin typeface="Comic Sans MS" panose="030F0702030302020204" pitchFamily="66" charset="0"/>
              </a:rPr>
              <a:t>Y</a:t>
            </a:r>
            <a:r>
              <a:rPr lang="tr-TR" dirty="0" err="1">
                <a:highlight>
                  <a:srgbClr val="FFFF00"/>
                </a:highlight>
                <a:latin typeface="Comic Sans MS" panose="030F0702030302020204" pitchFamily="66" charset="0"/>
              </a:rPr>
              <a:t>usrah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 ne yapıyor? (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Yusrah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</a:t>
            </a:r>
            <a:br>
              <a:rPr lang="tr-TR" dirty="0"/>
            </a:b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 B: </a:t>
            </a:r>
            <a:r>
              <a:rPr lang="tr-TR" b="1" dirty="0">
                <a:highlight>
                  <a:srgbClr val="FFFF00"/>
                </a:highlight>
                <a:latin typeface="Comic Sans MS" panose="030F0702030302020204" pitchFamily="66" charset="0"/>
              </a:rPr>
              <a:t>E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lma yiyor.</a:t>
            </a:r>
            <a:endParaRPr lang="en-US" dirty="0">
              <a:highlight>
                <a:srgbClr val="FFFF00"/>
              </a:highlight>
              <a:latin typeface="Comic Sans MS" panose="030F0702030302020204" pitchFamily="66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EDA303-2634-BCF0-2B11-0375AB3CC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081211" y="1708286"/>
            <a:ext cx="5272589" cy="3630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artoon Illustration of Boy Eating an Apple Stock Vector - Illustration of  apple, eating: 96644030">
            <a:extLst>
              <a:ext uri="{FF2B5EF4-FFF2-40B4-BE49-F238E27FC236}">
                <a16:creationId xmlns:a16="http://schemas.microsoft.com/office/drawing/2014/main" id="{0BB862DC-19B2-F233-87CE-2D897FD475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3"/>
          <a:stretch/>
        </p:blipFill>
        <p:spPr bwMode="auto">
          <a:xfrm>
            <a:off x="838200" y="2335322"/>
            <a:ext cx="4849680" cy="3237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22FB18-44E5-8E5A-A3BA-74D34A2C41AD}"/>
              </a:ext>
            </a:extLst>
          </p:cNvPr>
          <p:cNvSpPr txBox="1"/>
          <p:nvPr/>
        </p:nvSpPr>
        <p:spPr>
          <a:xfrm>
            <a:off x="6478859" y="5846544"/>
            <a:ext cx="396983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Ne</a:t>
            </a:r>
            <a:r>
              <a:rPr lang="tr-TR" dirty="0"/>
              <a:t>: </a:t>
            </a:r>
            <a:r>
              <a:rPr lang="tr-TR" dirty="0" err="1"/>
              <a:t>what</a:t>
            </a:r>
            <a:endParaRPr lang="tr-TR" dirty="0"/>
          </a:p>
          <a:p>
            <a:r>
              <a:rPr lang="tr-TR" b="1" dirty="0"/>
              <a:t>yapıyor</a:t>
            </a:r>
            <a:r>
              <a:rPr lang="tr-TR" dirty="0"/>
              <a:t>: </a:t>
            </a:r>
            <a:r>
              <a:rPr lang="tr-TR" dirty="0" err="1"/>
              <a:t>doing</a:t>
            </a:r>
            <a:endParaRPr lang="en-US" dirty="0"/>
          </a:p>
        </p:txBody>
      </p:sp>
      <p:pic>
        <p:nvPicPr>
          <p:cNvPr id="3" name="GR 1-13-a">
            <a:hlinkClick r:id="" action="ppaction://media"/>
            <a:extLst>
              <a:ext uri="{FF2B5EF4-FFF2-40B4-BE49-F238E27FC236}">
                <a16:creationId xmlns:a16="http://schemas.microsoft.com/office/drawing/2014/main" id="{8EC9C397-1F7B-ED39-B700-47B52B417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89513" y="5668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75557-6C58-D116-F52E-DD596AFEA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448" y="253612"/>
            <a:ext cx="10515600" cy="132556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latin typeface="Comic Sans MS" panose="030F0702030302020204" pitchFamily="66" charset="0"/>
              </a:rPr>
              <a:t>A: 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M</a:t>
            </a:r>
            <a:r>
              <a:rPr lang="tr-TR" dirty="0">
                <a:latin typeface="Comic Sans MS" panose="030F0702030302020204" pitchFamily="66" charset="0"/>
              </a:rPr>
              <a:t>aryam ne yapıyor? </a:t>
            </a:r>
            <a:r>
              <a:rPr lang="tr-TR" sz="2700" dirty="0">
                <a:latin typeface="Comic Sans MS" panose="030F0702030302020204" pitchFamily="66" charset="0"/>
              </a:rPr>
              <a:t>(</a:t>
            </a:r>
            <a:r>
              <a:rPr lang="tr-TR" sz="2700" dirty="0" err="1">
                <a:latin typeface="Comic Sans MS" panose="030F0702030302020204" pitchFamily="66" charset="0"/>
              </a:rPr>
              <a:t>What</a:t>
            </a:r>
            <a:r>
              <a:rPr lang="tr-TR" sz="2700" dirty="0">
                <a:latin typeface="Comic Sans MS" panose="030F0702030302020204" pitchFamily="66" charset="0"/>
              </a:rPr>
              <a:t> is Maryam </a:t>
            </a:r>
            <a:r>
              <a:rPr lang="tr-TR" sz="2700" dirty="0" err="1">
                <a:latin typeface="Comic Sans MS" panose="030F0702030302020204" pitchFamily="66" charset="0"/>
              </a:rPr>
              <a:t>doing</a:t>
            </a:r>
            <a:r>
              <a:rPr lang="tr-TR" sz="2700" dirty="0">
                <a:latin typeface="Comic Sans MS" panose="030F0702030302020204" pitchFamily="66" charset="0"/>
              </a:rPr>
              <a:t>? 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Kitap</a:t>
            </a:r>
            <a:r>
              <a:rPr lang="tr-TR" dirty="0">
                <a:latin typeface="Comic Sans MS" panose="030F0702030302020204" pitchFamily="66" charset="0"/>
              </a:rPr>
              <a:t> okuyor.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B769E2-2640-4E8A-E848-5F874E8CD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2915" y="2099208"/>
            <a:ext cx="4390873" cy="3039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Man reading book sketch icon Royalty Free Vector Image">
            <a:extLst>
              <a:ext uri="{FF2B5EF4-FFF2-40B4-BE49-F238E27FC236}">
                <a16:creationId xmlns:a16="http://schemas.microsoft.com/office/drawing/2014/main" id="{12027F80-DD68-EA64-9B22-5E5DE1D1C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3" r="12533" b="23056"/>
          <a:stretch/>
        </p:blipFill>
        <p:spPr bwMode="auto">
          <a:xfrm>
            <a:off x="7871868" y="1798089"/>
            <a:ext cx="2662020" cy="3119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432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D3C0F4-2DCE-FFF3-782E-EE5EC3A1F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662" y="2081784"/>
            <a:ext cx="7229475" cy="42672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8B67952-2229-664A-1E3A-BFD6552DBB2C}"/>
              </a:ext>
            </a:extLst>
          </p:cNvPr>
          <p:cNvSpPr txBox="1">
            <a:spLocks/>
          </p:cNvSpPr>
          <p:nvPr/>
        </p:nvSpPr>
        <p:spPr>
          <a:xfrm>
            <a:off x="1360448" y="253612"/>
            <a:ext cx="10515600" cy="13255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latin typeface="Comic Sans MS" panose="030F0702030302020204" pitchFamily="66" charset="0"/>
              </a:rPr>
              <a:t>A: Abdullah ne yapıyor?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Kitap</a:t>
            </a:r>
            <a:r>
              <a:rPr lang="tr-TR" dirty="0">
                <a:latin typeface="Comic Sans MS" panose="030F0702030302020204" pitchFamily="66" charset="0"/>
              </a:rPr>
              <a:t> okuyor.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778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337283-9CEE-62C9-0E1F-55B1AAEA42B4}"/>
              </a:ext>
            </a:extLst>
          </p:cNvPr>
          <p:cNvSpPr txBox="1">
            <a:spLocks/>
          </p:cNvSpPr>
          <p:nvPr/>
        </p:nvSpPr>
        <p:spPr>
          <a:xfrm>
            <a:off x="1360448" y="253612"/>
            <a:ext cx="10515600" cy="13255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latin typeface="Comic Sans MS" panose="030F0702030302020204" pitchFamily="66" charset="0"/>
              </a:rPr>
              <a:t>A: 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Abdullah</a:t>
            </a:r>
            <a:r>
              <a:rPr lang="tr-TR" dirty="0">
                <a:latin typeface="Comic Sans MS" panose="030F0702030302020204" pitchFamily="66" charset="0"/>
              </a:rPr>
              <a:t> ne yapıyor?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B:Yazıyor.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2" name="Picture 2" descr="Encouraging a Young Writer">
            <a:extLst>
              <a:ext uri="{FF2B5EF4-FFF2-40B4-BE49-F238E27FC236}">
                <a16:creationId xmlns:a16="http://schemas.microsoft.com/office/drawing/2014/main" id="{C7B90E72-AEAD-51AC-AAA3-DDBB93AC1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76" y="1838807"/>
            <a:ext cx="4245977" cy="3180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4581CE-7EE6-81EA-B38D-78406B847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560" y="1643247"/>
            <a:ext cx="5476875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304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337283-9CEE-62C9-0E1F-55B1AAEA42B4}"/>
              </a:ext>
            </a:extLst>
          </p:cNvPr>
          <p:cNvSpPr txBox="1">
            <a:spLocks/>
          </p:cNvSpPr>
          <p:nvPr/>
        </p:nvSpPr>
        <p:spPr>
          <a:xfrm>
            <a:off x="1360448" y="253612"/>
            <a:ext cx="10515600" cy="13255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latin typeface="Comic Sans MS" panose="030F0702030302020204" pitchFamily="66" charset="0"/>
              </a:rPr>
              <a:t>A: 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Abdullah</a:t>
            </a:r>
            <a:r>
              <a:rPr lang="tr-TR" dirty="0">
                <a:latin typeface="Comic Sans MS" panose="030F0702030302020204" pitchFamily="66" charset="0"/>
              </a:rPr>
              <a:t> ne yapıyor?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B:Ağlıyor.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131254-DB35-A7EC-86B4-2134A9A73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979" y="1832036"/>
            <a:ext cx="4332905" cy="404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516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337283-9CEE-62C9-0E1F-55B1AAEA42B4}"/>
              </a:ext>
            </a:extLst>
          </p:cNvPr>
          <p:cNvSpPr txBox="1">
            <a:spLocks/>
          </p:cNvSpPr>
          <p:nvPr/>
        </p:nvSpPr>
        <p:spPr>
          <a:xfrm>
            <a:off x="1360448" y="253612"/>
            <a:ext cx="10515600" cy="13255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latin typeface="Comic Sans MS" panose="030F0702030302020204" pitchFamily="66" charset="0"/>
              </a:rPr>
              <a:t>A: 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Maryam</a:t>
            </a:r>
            <a:r>
              <a:rPr lang="tr-TR" dirty="0">
                <a:latin typeface="Comic Sans MS" panose="030F0702030302020204" pitchFamily="66" charset="0"/>
              </a:rPr>
              <a:t> ne yapıyor?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 Gülüyor. (</a:t>
            </a:r>
            <a:r>
              <a:rPr lang="tr-TR" dirty="0" err="1">
                <a:latin typeface="Comic Sans MS" panose="030F0702030302020204" pitchFamily="66" charset="0"/>
              </a:rPr>
              <a:t>She</a:t>
            </a:r>
            <a:r>
              <a:rPr lang="tr-TR" dirty="0">
                <a:latin typeface="Comic Sans MS" panose="030F0702030302020204" pitchFamily="66" charset="0"/>
              </a:rPr>
              <a:t> is </a:t>
            </a:r>
            <a:r>
              <a:rPr lang="tr-TR" dirty="0" err="1">
                <a:latin typeface="Comic Sans MS" panose="030F0702030302020204" pitchFamily="66" charset="0"/>
              </a:rPr>
              <a:t>laughing</a:t>
            </a:r>
            <a:r>
              <a:rPr lang="tr-TR" dirty="0">
                <a:latin typeface="Comic Sans MS" panose="030F0702030302020204" pitchFamily="66" charset="0"/>
              </a:rPr>
              <a:t>.).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5B7CDD-6165-01E5-2C41-E5FB0B495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6908" y="1766379"/>
            <a:ext cx="59055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34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337283-9CEE-62C9-0E1F-55B1AAEA42B4}"/>
              </a:ext>
            </a:extLst>
          </p:cNvPr>
          <p:cNvSpPr txBox="1">
            <a:spLocks/>
          </p:cNvSpPr>
          <p:nvPr/>
        </p:nvSpPr>
        <p:spPr>
          <a:xfrm>
            <a:off x="1360448" y="253612"/>
            <a:ext cx="10515600" cy="13255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latin typeface="Comic Sans MS" panose="030F0702030302020204" pitchFamily="66" charset="0"/>
              </a:rPr>
              <a:t>A: 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Maryam</a:t>
            </a:r>
            <a:r>
              <a:rPr lang="tr-TR" dirty="0">
                <a:latin typeface="Comic Sans MS" panose="030F0702030302020204" pitchFamily="66" charset="0"/>
              </a:rPr>
              <a:t> ne yapıyor?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 Gülüyor. (He is </a:t>
            </a:r>
            <a:r>
              <a:rPr lang="tr-TR" dirty="0" err="1">
                <a:latin typeface="Comic Sans MS" panose="030F0702030302020204" pitchFamily="66" charset="0"/>
              </a:rPr>
              <a:t>crying</a:t>
            </a:r>
            <a:r>
              <a:rPr lang="tr-TR" dirty="0">
                <a:latin typeface="Comic Sans MS" panose="030F0702030302020204" pitchFamily="66" charset="0"/>
              </a:rPr>
              <a:t>.).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5B7CDD-6165-01E5-2C41-E5FB0B495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448" y="1730869"/>
            <a:ext cx="5905500" cy="4514850"/>
          </a:xfrm>
          <a:prstGeom prst="rect">
            <a:avLst/>
          </a:prstGeom>
        </p:spPr>
      </p:pic>
      <p:pic>
        <p:nvPicPr>
          <p:cNvPr id="10" name="GR 1-13.docx">
            <a:hlinkClick r:id="" action="ppaction://media"/>
            <a:extLst>
              <a:ext uri="{FF2B5EF4-FFF2-40B4-BE49-F238E27FC236}">
                <a16:creationId xmlns:a16="http://schemas.microsoft.com/office/drawing/2014/main" id="{86184981-E3D8-071F-D1EC-9816CDDB1A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17000" y="36766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4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4A800E-CCD7-B19C-A3AE-6F70FEA1B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787" y="1495615"/>
            <a:ext cx="5800038" cy="510566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E728AA8-A005-80CB-D6D4-7C84598B0C91}"/>
              </a:ext>
            </a:extLst>
          </p:cNvPr>
          <p:cNvSpPr txBox="1">
            <a:spLocks/>
          </p:cNvSpPr>
          <p:nvPr/>
        </p:nvSpPr>
        <p:spPr>
          <a:xfrm>
            <a:off x="1607020" y="2646292"/>
            <a:ext cx="5037304" cy="7827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>
                <a:latin typeface="Comic Sans MS" panose="030F0702030302020204" pitchFamily="66" charset="0"/>
              </a:rPr>
              <a:t>A: </a:t>
            </a:r>
            <a:r>
              <a:rPr lang="tr-TR" sz="2000" dirty="0" err="1">
                <a:highlight>
                  <a:srgbClr val="FFFF00"/>
                </a:highlight>
                <a:latin typeface="Comic Sans MS" panose="030F0702030302020204" pitchFamily="66" charset="0"/>
              </a:rPr>
              <a:t>Yusrah</a:t>
            </a:r>
            <a:r>
              <a:rPr lang="tr-TR" sz="2000" dirty="0">
                <a:highlight>
                  <a:srgbClr val="FFFF00"/>
                </a:highlight>
                <a:latin typeface="Comic Sans MS" panose="030F0702030302020204" pitchFamily="66" charset="0"/>
              </a:rPr>
              <a:t> </a:t>
            </a:r>
            <a:r>
              <a:rPr lang="tr-TR" sz="2000" dirty="0" err="1">
                <a:highlight>
                  <a:srgbClr val="FFFF00"/>
                </a:highlight>
                <a:latin typeface="Comic Sans MS" panose="030F0702030302020204" pitchFamily="66" charset="0"/>
              </a:rPr>
              <a:t>nered</a:t>
            </a:r>
            <a:r>
              <a:rPr lang="tr-TR" sz="2000" dirty="0">
                <a:highlight>
                  <a:srgbClr val="FFFF00"/>
                </a:highlight>
                <a:latin typeface="Comic Sans MS" panose="030F0702030302020204" pitchFamily="66" charset="0"/>
              </a:rPr>
              <a:t>?</a:t>
            </a:r>
          </a:p>
          <a:p>
            <a:r>
              <a:rPr lang="tr-TR" sz="2000" dirty="0">
                <a:latin typeface="Comic Sans MS" panose="030F0702030302020204" pitchFamily="66" charset="0"/>
              </a:rPr>
              <a:t>B: Arabada. (</a:t>
            </a:r>
            <a:r>
              <a:rPr lang="tr-TR" sz="2000" dirty="0" err="1">
                <a:latin typeface="Comic Sans MS" panose="030F0702030302020204" pitchFamily="66" charset="0"/>
              </a:rPr>
              <a:t>She</a:t>
            </a:r>
            <a:r>
              <a:rPr lang="tr-TR" sz="2000" dirty="0">
                <a:latin typeface="Comic Sans MS" panose="030F0702030302020204" pitchFamily="66" charset="0"/>
              </a:rPr>
              <a:t> is in  the car.)</a:t>
            </a:r>
            <a:endParaRPr 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190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852D-F6BD-156A-4704-828DB05D74A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>
                <a:highlight>
                  <a:srgbClr val="FFFF00"/>
                </a:highlight>
              </a:rPr>
              <a:t>A: Abdullah ne yapıyor?  </a:t>
            </a:r>
            <a:r>
              <a:rPr lang="tr-TR" dirty="0" err="1"/>
              <a:t>What</a:t>
            </a:r>
            <a:r>
              <a:rPr lang="tr-TR" dirty="0"/>
              <a:t> is Abdullah </a:t>
            </a:r>
            <a:r>
              <a:rPr lang="tr-TR" dirty="0" err="1"/>
              <a:t>doing</a:t>
            </a:r>
            <a:r>
              <a:rPr lang="tr-TR" dirty="0"/>
              <a:t>?</a:t>
            </a:r>
            <a:br>
              <a:rPr lang="tr-TR" dirty="0"/>
            </a:br>
            <a:r>
              <a:rPr lang="tr-TR" b="1" dirty="0">
                <a:highlight>
                  <a:srgbClr val="FFFF00"/>
                </a:highlight>
              </a:rPr>
              <a:t>B: Top oynuyor. </a:t>
            </a:r>
            <a:r>
              <a:rPr lang="tr-TR" dirty="0"/>
              <a:t>He is </a:t>
            </a:r>
            <a:r>
              <a:rPr lang="tr-TR" dirty="0" err="1"/>
              <a:t>playing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ball</a:t>
            </a:r>
            <a:r>
              <a:rPr lang="tr-TR" dirty="0"/>
              <a:t>.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DF405C-599B-C421-79C3-8EECB0DCF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9964" y="2347636"/>
            <a:ext cx="5311880" cy="3437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soccer,boy playing football vector line icon, sign ...">
            <a:extLst>
              <a:ext uri="{FF2B5EF4-FFF2-40B4-BE49-F238E27FC236}">
                <a16:creationId xmlns:a16="http://schemas.microsoft.com/office/drawing/2014/main" id="{F68621EF-87F3-8AB2-554E-E31E5ECF7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693" y="2583441"/>
            <a:ext cx="2490107" cy="249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002355-FE97-98C2-C68C-207FFEDA857B}"/>
              </a:ext>
            </a:extLst>
          </p:cNvPr>
          <p:cNvSpPr txBox="1"/>
          <p:nvPr/>
        </p:nvSpPr>
        <p:spPr>
          <a:xfrm>
            <a:off x="992460" y="4674053"/>
            <a:ext cx="156117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200" dirty="0"/>
              <a:t>top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7486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643F07-EEA3-8A7B-41BB-AACCA5151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837" y="833437"/>
            <a:ext cx="7172325" cy="51911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7DD5612-0FE7-215E-4800-5DEB3D4D6676}"/>
                  </a:ext>
                </a:extLst>
              </p14:cNvPr>
              <p14:cNvContentPartPr/>
              <p14:nvPr/>
            </p14:nvContentPartPr>
            <p14:xfrm>
              <a:off x="7169240" y="4006549"/>
              <a:ext cx="582840" cy="72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7DD5612-0FE7-215E-4800-5DEB3D4D667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15600" y="3898549"/>
                <a:ext cx="69048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59EF8DE-2DFA-7C17-253F-A45C253940BA}"/>
                  </a:ext>
                </a:extLst>
              </p14:cNvPr>
              <p14:cNvContentPartPr/>
              <p14:nvPr/>
            </p14:nvContentPartPr>
            <p14:xfrm>
              <a:off x="3976760" y="3715309"/>
              <a:ext cx="399600" cy="68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59EF8DE-2DFA-7C17-253F-A45C253940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22760" y="3607309"/>
                <a:ext cx="50724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1C1BF29-D207-6881-9075-520FFDC029E6}"/>
                  </a:ext>
                </a:extLst>
              </p14:cNvPr>
              <p14:cNvContentPartPr/>
              <p14:nvPr/>
            </p14:nvContentPartPr>
            <p14:xfrm>
              <a:off x="4078280" y="4629709"/>
              <a:ext cx="3665880" cy="233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1C1BF29-D207-6881-9075-520FFDC029E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24280" y="4522069"/>
                <a:ext cx="3773520" cy="4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5BA7444-CA11-C79C-CB5C-33132619C2A2}"/>
                  </a:ext>
                </a:extLst>
              </p14:cNvPr>
              <p14:cNvContentPartPr/>
              <p14:nvPr/>
            </p14:nvContentPartPr>
            <p14:xfrm>
              <a:off x="8173280" y="4571749"/>
              <a:ext cx="56160" cy="9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5BA7444-CA11-C79C-CB5C-33132619C2A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19640" y="4463749"/>
                <a:ext cx="16380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63A904D-C049-CC93-8F44-EB8A01BDAC32}"/>
                  </a:ext>
                </a:extLst>
              </p14:cNvPr>
              <p14:cNvContentPartPr/>
              <p14:nvPr/>
            </p14:nvContentPartPr>
            <p14:xfrm>
              <a:off x="2363960" y="2262349"/>
              <a:ext cx="6840000" cy="34988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63A904D-C049-CC93-8F44-EB8A01BDAC3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10320" y="2154349"/>
                <a:ext cx="6947640" cy="371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7950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42F83-E104-A6A4-64E7-A06111A34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29497"/>
            <a:ext cx="1051560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A: </a:t>
            </a:r>
            <a:r>
              <a:rPr lang="tr-TR" b="1" dirty="0"/>
              <a:t>Maryam</a:t>
            </a:r>
            <a:r>
              <a:rPr lang="tr-TR" dirty="0"/>
              <a:t> ne yapıyor?</a:t>
            </a:r>
            <a:br>
              <a:rPr lang="tr-TR" dirty="0"/>
            </a:br>
            <a:r>
              <a:rPr lang="tr-TR" dirty="0"/>
              <a:t>B: Meyve suyu içiyor?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B3DA20-44C8-A213-55B7-35E65BD3EF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24750" y="2297304"/>
            <a:ext cx="3829050" cy="3124200"/>
          </a:xfrm>
        </p:spPr>
      </p:pic>
      <p:pic>
        <p:nvPicPr>
          <p:cNvPr id="1026" name="Picture 2" descr="Aşırı miktarlarda meyve tüketmek sağlığa zararlı mı? - Herkese Bilim  Teknoloji">
            <a:extLst>
              <a:ext uri="{FF2B5EF4-FFF2-40B4-BE49-F238E27FC236}">
                <a16:creationId xmlns:a16="http://schemas.microsoft.com/office/drawing/2014/main" id="{615B94B5-D5C6-2C24-76AA-F8191610E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127" y="291197"/>
            <a:ext cx="3806248" cy="237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384ADF-6CD8-6F0F-031B-19F4BC03C3DD}"/>
              </a:ext>
            </a:extLst>
          </p:cNvPr>
          <p:cNvSpPr txBox="1"/>
          <p:nvPr/>
        </p:nvSpPr>
        <p:spPr>
          <a:xfrm>
            <a:off x="6875812" y="674284"/>
            <a:ext cx="217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dirty="0"/>
              <a:t>Meyve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401932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BDA67E-982F-3FCF-64ED-00CFA7193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859" y="2138755"/>
            <a:ext cx="5749153" cy="382650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3D5EE11-2C45-E8A2-608E-6984AC9D7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b="1" dirty="0">
                <a:highlight>
                  <a:srgbClr val="FFFF00"/>
                </a:highlight>
              </a:rPr>
              <a:t>A: İbrahim ne yapıyor?  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İbrahimdoing</a:t>
            </a:r>
            <a:r>
              <a:rPr lang="tr-TR" dirty="0"/>
              <a:t>?</a:t>
            </a:r>
            <a:br>
              <a:rPr lang="tr-TR" dirty="0"/>
            </a:br>
            <a:r>
              <a:rPr lang="tr-TR" b="1" dirty="0">
                <a:highlight>
                  <a:srgbClr val="FFFF00"/>
                </a:highlight>
              </a:rPr>
              <a:t>B: Gülüyor. </a:t>
            </a:r>
            <a:r>
              <a:rPr lang="tr-TR" dirty="0"/>
              <a:t>He is </a:t>
            </a:r>
            <a:r>
              <a:rPr lang="tr-TR" dirty="0" err="1"/>
              <a:t>laughing</a:t>
            </a:r>
            <a:r>
              <a:rPr lang="tr-TR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6515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16C51-E79B-75C2-4EAB-2A14C462136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A: </a:t>
            </a:r>
            <a:r>
              <a:rPr lang="tr-TR" b="1" dirty="0"/>
              <a:t>Maryam</a:t>
            </a:r>
            <a:r>
              <a:rPr lang="tr-TR" dirty="0"/>
              <a:t> ne yapıyor? </a:t>
            </a:r>
            <a:br>
              <a:rPr lang="tr-TR" dirty="0"/>
            </a:br>
            <a:r>
              <a:rPr lang="tr-TR" dirty="0"/>
              <a:t>B: </a:t>
            </a:r>
            <a:r>
              <a:rPr lang="tr-TR" dirty="0" err="1"/>
              <a:t>Sandaviç</a:t>
            </a:r>
            <a:r>
              <a:rPr lang="tr-TR" dirty="0"/>
              <a:t> yiyor.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53BA4-3B8E-2D7A-D946-050A172C3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30385"/>
            <a:ext cx="4870142" cy="4399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Boy eating sandwich. Cartoon illustration of a boy eating sandwich  #Sponsored , #affiliate, #sponsored, #eating,… | Cartoon boy, Cartoon  illustration, Pizza cartoon">
            <a:extLst>
              <a:ext uri="{FF2B5EF4-FFF2-40B4-BE49-F238E27FC236}">
                <a16:creationId xmlns:a16="http://schemas.microsoft.com/office/drawing/2014/main" id="{3D3ACAF0-0CBC-74C3-F766-2D00604F0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422" y="2095624"/>
            <a:ext cx="4300314" cy="3339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1038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28C113-5748-C4C9-1C97-5F631E1C2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1425" y="2091531"/>
            <a:ext cx="4629150" cy="3819525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344AF8-DD10-4BCB-1D97-E7426625B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A: </a:t>
            </a:r>
            <a:r>
              <a:rPr lang="tr-TR" b="1" dirty="0"/>
              <a:t>Maryam</a:t>
            </a:r>
            <a:r>
              <a:rPr lang="tr-TR" dirty="0"/>
              <a:t> ne yapıyor? </a:t>
            </a:r>
            <a:br>
              <a:rPr lang="tr-TR" dirty="0"/>
            </a:br>
            <a:r>
              <a:rPr lang="tr-TR" dirty="0"/>
              <a:t>B: Telefonda konuşuyor.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15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581B2F-E46E-9197-83D3-FC18BCDF3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844" y="2447353"/>
            <a:ext cx="6629400" cy="450532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02F3A15-BAA7-1CED-BFA4-790A0CA55E11}"/>
              </a:ext>
            </a:extLst>
          </p:cNvPr>
          <p:cNvSpPr txBox="1">
            <a:spLocks/>
          </p:cNvSpPr>
          <p:nvPr/>
        </p:nvSpPr>
        <p:spPr>
          <a:xfrm>
            <a:off x="1360448" y="253612"/>
            <a:ext cx="10515600" cy="13255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latin typeface="Comic Sans MS" panose="030F0702030302020204" pitchFamily="66" charset="0"/>
              </a:rPr>
              <a:t>A: </a:t>
            </a:r>
            <a:r>
              <a:rPr lang="tr-TR" dirty="0">
                <a:highlight>
                  <a:srgbClr val="FFFF00"/>
                </a:highlight>
                <a:latin typeface="Comic Sans MS" panose="030F0702030302020204" pitchFamily="66" charset="0"/>
              </a:rPr>
              <a:t>M</a:t>
            </a:r>
            <a:r>
              <a:rPr lang="tr-TR" dirty="0">
                <a:latin typeface="Comic Sans MS" panose="030F0702030302020204" pitchFamily="66" charset="0"/>
              </a:rPr>
              <a:t>aryam nerede yaşıyor? </a:t>
            </a:r>
            <a:r>
              <a:rPr lang="tr-TR" dirty="0" err="1">
                <a:latin typeface="Comic Sans MS" panose="030F0702030302020204" pitchFamily="66" charset="0"/>
              </a:rPr>
              <a:t>Where</a:t>
            </a:r>
            <a:r>
              <a:rPr lang="tr-TR" dirty="0">
                <a:latin typeface="Comic Sans MS" panose="030F0702030302020204" pitchFamily="66" charset="0"/>
              </a:rPr>
              <a:t> is Maryam </a:t>
            </a:r>
            <a:r>
              <a:rPr lang="tr-TR" dirty="0" err="1">
                <a:latin typeface="Comic Sans MS" panose="030F0702030302020204" pitchFamily="66" charset="0"/>
              </a:rPr>
              <a:t>living</a:t>
            </a:r>
            <a:r>
              <a:rPr lang="tr-TR" dirty="0">
                <a:latin typeface="Comic Sans MS" panose="030F0702030302020204" pitchFamily="66" charset="0"/>
              </a:rPr>
              <a:t>.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 </a:t>
            </a:r>
            <a:r>
              <a:rPr lang="tr-TR" dirty="0" err="1">
                <a:solidFill>
                  <a:srgbClr val="FF0000"/>
                </a:solidFill>
                <a:latin typeface="Comic Sans MS" panose="030F0702030302020204" pitchFamily="66" charset="0"/>
              </a:rPr>
              <a:t>Brockville</a:t>
            </a:r>
            <a:r>
              <a:rPr lang="tr-TR" dirty="0">
                <a:latin typeface="Comic Sans MS" panose="030F0702030302020204" pitchFamily="66" charset="0"/>
              </a:rPr>
              <a:t>.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B4F976-5CD4-AD5B-64ED-0755D649B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920" y="1863986"/>
            <a:ext cx="4435287" cy="240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516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1E442F-AC42-9F65-79B0-B66BC279F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507" y="263331"/>
            <a:ext cx="3810000" cy="2562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29AFE2-BFD1-19A8-1E57-C5B7F5213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4839" y="0"/>
            <a:ext cx="8677275" cy="4362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BB5E7A-ED0A-67A1-D2C4-FD60DCC78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20" y="3570515"/>
            <a:ext cx="5248328" cy="276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92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DB1235-66C2-C4F1-F3C4-319E22526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20" y="-149291"/>
            <a:ext cx="6804601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B780C9-17AE-C2E5-8C22-46AA0366D699}"/>
                  </a:ext>
                </a:extLst>
              </p14:cNvPr>
              <p14:cNvContentPartPr/>
              <p14:nvPr/>
            </p14:nvContentPartPr>
            <p14:xfrm>
              <a:off x="2205920" y="3279709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B780C9-17AE-C2E5-8C22-46AA0366D6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51920" y="3172069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A7BADC4-C63A-EB6C-D425-30F32B585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601" y="0"/>
            <a:ext cx="2640783" cy="13345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92544A-D928-DA6B-B2AA-52F1E0CB2B1E}"/>
              </a:ext>
            </a:extLst>
          </p:cNvPr>
          <p:cNvSpPr txBox="1"/>
          <p:nvPr/>
        </p:nvSpPr>
        <p:spPr>
          <a:xfrm>
            <a:off x="7910004" y="2104008"/>
            <a:ext cx="464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Türkçe öğreniyorlar.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528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C6F45-37E6-D2F3-3483-91038093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endParaRPr lang="en-US" sz="5400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CE30B-D87A-2160-D759-09424198E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tr-TR" sz="2200" dirty="0"/>
              <a:t>A: </a:t>
            </a:r>
            <a:r>
              <a:rPr lang="tr-TR" sz="2200" dirty="0">
                <a:highlight>
                  <a:srgbClr val="FFFF00"/>
                </a:highlight>
              </a:rPr>
              <a:t>Portakal 	seviyor musun? </a:t>
            </a:r>
            <a:r>
              <a:rPr lang="tr-TR" sz="2200" dirty="0"/>
              <a:t> Do </a:t>
            </a:r>
            <a:r>
              <a:rPr lang="tr-TR" sz="2200" dirty="0" err="1"/>
              <a:t>you</a:t>
            </a:r>
            <a:r>
              <a:rPr lang="tr-TR" sz="2200" dirty="0"/>
              <a:t> </a:t>
            </a:r>
            <a:r>
              <a:rPr lang="tr-TR" sz="2200" dirty="0" err="1"/>
              <a:t>love</a:t>
            </a:r>
            <a:r>
              <a:rPr lang="tr-TR" sz="2200" dirty="0"/>
              <a:t> </a:t>
            </a:r>
            <a:r>
              <a:rPr lang="tr-TR" sz="2200" dirty="0" err="1"/>
              <a:t>your</a:t>
            </a:r>
            <a:r>
              <a:rPr lang="tr-TR" sz="2200" dirty="0"/>
              <a:t> </a:t>
            </a:r>
            <a:r>
              <a:rPr lang="tr-TR" sz="2200" dirty="0" err="1"/>
              <a:t>mother</a:t>
            </a:r>
            <a:r>
              <a:rPr lang="tr-TR" sz="2200" dirty="0"/>
              <a:t>?	</a:t>
            </a:r>
          </a:p>
          <a:p>
            <a:r>
              <a:rPr lang="tr-TR" sz="2200" dirty="0">
                <a:highlight>
                  <a:srgbClr val="FFFF00"/>
                </a:highlight>
              </a:rPr>
              <a:t>B: Evet</a:t>
            </a:r>
            <a:r>
              <a:rPr lang="tr-TR" sz="2200" dirty="0"/>
              <a:t>. </a:t>
            </a:r>
          </a:p>
          <a:p>
            <a:endParaRPr lang="en-US" sz="2200" dirty="0"/>
          </a:p>
        </p:txBody>
      </p:sp>
      <p:pic>
        <p:nvPicPr>
          <p:cNvPr id="2050" name="Picture 2" descr="Portakal Images – Browse 816 Stock Photos, Vectors, and Video | Adobe Stock">
            <a:extLst>
              <a:ext uri="{FF2B5EF4-FFF2-40B4-BE49-F238E27FC236}">
                <a16:creationId xmlns:a16="http://schemas.microsoft.com/office/drawing/2014/main" id="{5224C758-59B6-3533-C576-93CE56B7D5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19370" b="-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0497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27AA80-AAAC-1811-F97A-57B541DC5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782" y="2422792"/>
            <a:ext cx="5038725" cy="32766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43D5825-D61D-587B-DCC1-EF00F862E478}"/>
              </a:ext>
            </a:extLst>
          </p:cNvPr>
          <p:cNvSpPr txBox="1">
            <a:spLocks/>
          </p:cNvSpPr>
          <p:nvPr/>
        </p:nvSpPr>
        <p:spPr>
          <a:xfrm>
            <a:off x="838200" y="930081"/>
            <a:ext cx="10515600" cy="13255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latin typeface="Comic Sans MS" panose="030F0702030302020204" pitchFamily="66" charset="0"/>
              </a:rPr>
              <a:t>A:Yusrah ne yapıyor?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B:Uyuyor.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4073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0E8E02-9496-CE20-5168-5829513D1E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312" y="2367756"/>
            <a:ext cx="4305300" cy="3267075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CF6C402-354A-3607-3723-E9E186445144}"/>
              </a:ext>
            </a:extLst>
          </p:cNvPr>
          <p:cNvSpPr txBox="1">
            <a:spLocks/>
          </p:cNvSpPr>
          <p:nvPr/>
        </p:nvSpPr>
        <p:spPr>
          <a:xfrm>
            <a:off x="838200" y="930081"/>
            <a:ext cx="10515600" cy="13255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latin typeface="Comic Sans MS" panose="030F0702030302020204" pitchFamily="66" charset="0"/>
              </a:rPr>
              <a:t>A:Yusrah nasılsın?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B:Kızgınım. (I am </a:t>
            </a:r>
            <a:r>
              <a:rPr lang="tr-TR" dirty="0" err="1">
                <a:latin typeface="Comic Sans MS" panose="030F0702030302020204" pitchFamily="66" charset="0"/>
              </a:rPr>
              <a:t>angry</a:t>
            </a:r>
            <a:r>
              <a:rPr lang="tr-TR" dirty="0">
                <a:latin typeface="Comic Sans MS" panose="030F0702030302020204" pitchFamily="66" charset="0"/>
              </a:rPr>
              <a:t>.)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971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CF6C402-354A-3607-3723-E9E186445144}"/>
              </a:ext>
            </a:extLst>
          </p:cNvPr>
          <p:cNvSpPr txBox="1">
            <a:spLocks/>
          </p:cNvSpPr>
          <p:nvPr/>
        </p:nvSpPr>
        <p:spPr>
          <a:xfrm>
            <a:off x="838200" y="930081"/>
            <a:ext cx="10515600" cy="13255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latin typeface="Comic Sans MS" panose="030F0702030302020204" pitchFamily="66" charset="0"/>
              </a:rPr>
              <a:t>A:Yusrah nasılsın?</a:t>
            </a:r>
            <a:br>
              <a:rPr lang="tr-TR" dirty="0">
                <a:latin typeface="Comic Sans MS" panose="030F0702030302020204" pitchFamily="66" charset="0"/>
              </a:rPr>
            </a:br>
            <a:r>
              <a:rPr lang="tr-TR" dirty="0">
                <a:latin typeface="Comic Sans MS" panose="030F0702030302020204" pitchFamily="66" charset="0"/>
              </a:rPr>
              <a:t>B:Mutluyum. (I am </a:t>
            </a:r>
            <a:r>
              <a:rPr lang="tr-TR" dirty="0" err="1">
                <a:latin typeface="Comic Sans MS" panose="030F0702030302020204" pitchFamily="66" charset="0"/>
              </a:rPr>
              <a:t>happy</a:t>
            </a:r>
            <a:r>
              <a:rPr lang="tr-TR" dirty="0">
                <a:latin typeface="Comic Sans MS" panose="030F0702030302020204" pitchFamily="66" charset="0"/>
              </a:rPr>
              <a:t>.)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78804F-5D13-28DC-1867-8061F8D68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652" y="2524541"/>
            <a:ext cx="3990975" cy="3257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9F9F9D-1C2C-419C-99AA-313DEF984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482" y="2801264"/>
            <a:ext cx="3544866" cy="247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30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AF65FF-4AC0-67E0-5B87-8BC4AC728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35" y="509740"/>
            <a:ext cx="2543321" cy="24692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9C41E3-C8C8-D018-2B61-33F08AB30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476" y="596585"/>
            <a:ext cx="2685706" cy="1886708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F2B8B366-306C-8472-CE58-512740B01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493" y="3236302"/>
            <a:ext cx="2676110" cy="10618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Yürüyorum.</a:t>
            </a:r>
            <a:r>
              <a:rPr lang="tr-TR" altLang="en-US" sz="3600" dirty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walking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6DCA2108-4DCD-577C-3777-AF962BE55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3573" y="3236302"/>
            <a:ext cx="2807233" cy="10772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tr-TR" altLang="en-US" sz="3200" dirty="0"/>
              <a:t>Uyuyorum.</a:t>
            </a:r>
          </a:p>
          <a:p>
            <a:pPr eaLnBrk="1" hangingPunct="1"/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sleeping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r>
              <a:rPr lang="tr-TR" altLang="en-US" sz="3200" dirty="0"/>
              <a:t> </a:t>
            </a:r>
            <a:endParaRPr lang="en-US" alt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F61B6-8111-CA5C-681C-E8CDA5B63496}"/>
              </a:ext>
            </a:extLst>
          </p:cNvPr>
          <p:cNvSpPr txBox="1"/>
          <p:nvPr/>
        </p:nvSpPr>
        <p:spPr>
          <a:xfrm>
            <a:off x="4235729" y="5068695"/>
            <a:ext cx="343880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/>
              <a:t>KELİMELER</a:t>
            </a:r>
          </a:p>
          <a:p>
            <a:r>
              <a:rPr lang="tr-TR" b="1" dirty="0"/>
              <a:t>yürüme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walk</a:t>
            </a:r>
            <a:endParaRPr lang="tr-TR" dirty="0"/>
          </a:p>
          <a:p>
            <a:r>
              <a:rPr lang="tr-TR" b="1" dirty="0"/>
              <a:t>uyumak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sleep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63394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2C0F5F6-D6E9-494D-9223-ED0258BEA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36" y="1931137"/>
            <a:ext cx="2122659" cy="2001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48FC40-0E31-4606-AF2D-0801E2339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164" y="2049211"/>
            <a:ext cx="2217172" cy="1883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38AC9B-3400-41CE-8E3D-4250BEA5C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7464" y="2049211"/>
            <a:ext cx="2552589" cy="1793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 Box 5">
            <a:extLst>
              <a:ext uri="{FF2B5EF4-FFF2-40B4-BE49-F238E27FC236}">
                <a16:creationId xmlns:a16="http://schemas.microsoft.com/office/drawing/2014/main" id="{7CE02495-EA10-4CA2-8514-0956FFD1E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33" y="4397561"/>
            <a:ext cx="2928348" cy="9541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000" dirty="0"/>
              <a:t>Kitap oku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reading</a:t>
            </a:r>
            <a:r>
              <a:rPr lang="tr-TR" altLang="en-US" sz="1600" dirty="0">
                <a:solidFill>
                  <a:schemeClr val="tx1"/>
                </a:solidFill>
              </a:rPr>
              <a:t> a </a:t>
            </a:r>
            <a:r>
              <a:rPr lang="tr-TR" altLang="en-US" sz="1600" dirty="0" err="1">
                <a:solidFill>
                  <a:schemeClr val="tx1"/>
                </a:solidFill>
              </a:rPr>
              <a:t>book</a:t>
            </a:r>
            <a:r>
              <a:rPr lang="tr-TR" altLang="en-US" sz="1600" dirty="0">
                <a:solidFill>
                  <a:schemeClr val="tx1"/>
                </a:solidFill>
              </a:rPr>
              <a:t>.)</a:t>
            </a:r>
            <a:r>
              <a:rPr lang="tr-TR" altLang="en-US" sz="2400" dirty="0"/>
              <a:t> </a:t>
            </a:r>
            <a:endParaRPr lang="en-US" altLang="en-US" sz="2400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984CA9F8-C1D1-44C9-B45F-1D8A08F3E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8767" y="4412950"/>
            <a:ext cx="2937233" cy="8617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000" dirty="0"/>
              <a:t>Koş 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000" dirty="0">
                <a:solidFill>
                  <a:schemeClr val="tx1"/>
                </a:solidFill>
              </a:rPr>
              <a:t>(I am </a:t>
            </a:r>
            <a:r>
              <a:rPr lang="tr-TR" altLang="en-US" sz="2000" dirty="0" err="1">
                <a:solidFill>
                  <a:schemeClr val="tx1"/>
                </a:solidFill>
              </a:rPr>
              <a:t>running</a:t>
            </a:r>
            <a:r>
              <a:rPr lang="tr-TR" altLang="en-US" sz="2000" dirty="0">
                <a:solidFill>
                  <a:schemeClr val="tx1"/>
                </a:solidFill>
              </a:rPr>
              <a:t>.)</a:t>
            </a:r>
            <a:endParaRPr lang="en-US" altLang="en-US" sz="4000" dirty="0"/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9AA84430-8CDE-419E-A261-968C5ED11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7523" y="4397561"/>
            <a:ext cx="2928348" cy="8156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000" dirty="0"/>
              <a:t>Yürü_ _ _ _ _ .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walking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endParaRPr lang="en-US" altLang="en-US" sz="3600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A3C3D834-36EA-425E-B2E5-877E81FE4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7394" y="4397561"/>
            <a:ext cx="2291080" cy="877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Uyu_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sleeping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endParaRPr lang="en-US" altLang="en-US" sz="32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CF56B2-BB7F-4474-B5B5-44E4B37D6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3777775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025C5A2-00DF-4A51-95DC-6817997738D9}"/>
              </a:ext>
            </a:extLst>
          </p:cNvPr>
          <p:cNvSpPr txBox="1">
            <a:spLocks/>
          </p:cNvSpPr>
          <p:nvPr/>
        </p:nvSpPr>
        <p:spPr>
          <a:xfrm>
            <a:off x="3398503" y="209652"/>
            <a:ext cx="6663055" cy="5366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F4AF1C-8656-DD17-B3D1-8AA8A54659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68" r="2910" b="3291"/>
          <a:stretch/>
        </p:blipFill>
        <p:spPr>
          <a:xfrm>
            <a:off x="3486216" y="2049211"/>
            <a:ext cx="2657590" cy="1883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84381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B7520-CCF1-455A-AC28-72A371CE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885" y="70666"/>
            <a:ext cx="6663055" cy="536674"/>
          </a:xfr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N</a:t>
            </a:r>
            <a:r>
              <a:rPr lang="en-US" sz="2800" b="1" dirty="0"/>
              <a:t>e </a:t>
            </a:r>
            <a:r>
              <a:rPr lang="en-US" sz="2800" b="1" dirty="0" err="1"/>
              <a:t>yapıyor</a:t>
            </a:r>
            <a:r>
              <a:rPr lang="tr-TR" sz="2800" b="1" dirty="0"/>
              <a:t>sun</a:t>
            </a:r>
            <a:r>
              <a:rPr lang="en-US" sz="2800" b="1" dirty="0"/>
              <a:t>?</a:t>
            </a:r>
            <a:r>
              <a:rPr lang="tr-TR" sz="2800" b="1" dirty="0"/>
              <a:t> </a:t>
            </a:r>
            <a:r>
              <a:rPr lang="tr-TR" sz="2800" dirty="0"/>
              <a:t>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7CE02495-EA10-4CA2-8514-0956FFD1E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831" y="4062260"/>
            <a:ext cx="2291080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en-US" sz="2400" dirty="0"/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A1CB3DC4-B332-4D5A-87D8-9B29D58E5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5305" y="4062260"/>
            <a:ext cx="2291080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en-US" sz="2400" dirty="0"/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9B3E9F97-D03A-43B4-843E-AE29DE5C5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7412" y="4062261"/>
            <a:ext cx="2291080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en-US" sz="2400" dirty="0"/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D59B0662-8DEC-424D-BC50-58292BA18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6696" y="4062260"/>
            <a:ext cx="2291080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F3118B-E338-CFF6-3E8D-5697335D6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31" y="1712286"/>
            <a:ext cx="2122659" cy="2001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4996FA-C59E-2594-3897-9BB6AB844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159" y="1830360"/>
            <a:ext cx="2217172" cy="1883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31A0B1-9CA2-BAC4-4266-85155D06A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459" y="1830360"/>
            <a:ext cx="2552589" cy="1793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C8E814-13AB-209D-BCDE-6856D71A8B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68" r="2910" b="3291"/>
          <a:stretch/>
        </p:blipFill>
        <p:spPr>
          <a:xfrm>
            <a:off x="3124211" y="1830360"/>
            <a:ext cx="2657590" cy="1883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58667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5E99A2C-9553-84F7-7F21-71EBD96FF53B}"/>
              </a:ext>
            </a:extLst>
          </p:cNvPr>
          <p:cNvSpPr txBox="1"/>
          <p:nvPr/>
        </p:nvSpPr>
        <p:spPr>
          <a:xfrm>
            <a:off x="2276856" y="2208075"/>
            <a:ext cx="7635240" cy="584775"/>
          </a:xfrm>
          <a:custGeom>
            <a:avLst/>
            <a:gdLst>
              <a:gd name="connsiteX0" fmla="*/ 0 w 7635240"/>
              <a:gd name="connsiteY0" fmla="*/ 0 h 584775"/>
              <a:gd name="connsiteX1" fmla="*/ 7635240 w 7635240"/>
              <a:gd name="connsiteY1" fmla="*/ 0 h 584775"/>
              <a:gd name="connsiteX2" fmla="*/ 7635240 w 7635240"/>
              <a:gd name="connsiteY2" fmla="*/ 584775 h 584775"/>
              <a:gd name="connsiteX3" fmla="*/ 0 w 7635240"/>
              <a:gd name="connsiteY3" fmla="*/ 584775 h 584775"/>
              <a:gd name="connsiteX4" fmla="*/ 0 w 7635240"/>
              <a:gd name="connsiteY4" fmla="*/ 0 h 58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5240" h="584775" fill="none" extrusionOk="0">
                <a:moveTo>
                  <a:pt x="0" y="0"/>
                </a:moveTo>
                <a:cubicBezTo>
                  <a:pt x="3161068" y="84633"/>
                  <a:pt x="6212571" y="-129512"/>
                  <a:pt x="7635240" y="0"/>
                </a:cubicBezTo>
                <a:cubicBezTo>
                  <a:pt x="7641758" y="83205"/>
                  <a:pt x="7620385" y="314456"/>
                  <a:pt x="7635240" y="584775"/>
                </a:cubicBezTo>
                <a:cubicBezTo>
                  <a:pt x="6287176" y="647109"/>
                  <a:pt x="1104539" y="647160"/>
                  <a:pt x="0" y="584775"/>
                </a:cubicBezTo>
                <a:cubicBezTo>
                  <a:pt x="10324" y="358570"/>
                  <a:pt x="37694" y="114343"/>
                  <a:pt x="0" y="0"/>
                </a:cubicBezTo>
                <a:close/>
              </a:path>
              <a:path w="7635240" h="584775" stroke="0" extrusionOk="0">
                <a:moveTo>
                  <a:pt x="0" y="0"/>
                </a:moveTo>
                <a:cubicBezTo>
                  <a:pt x="1203322" y="-13952"/>
                  <a:pt x="4437643" y="-6988"/>
                  <a:pt x="7635240" y="0"/>
                </a:cubicBezTo>
                <a:cubicBezTo>
                  <a:pt x="7624139" y="121413"/>
                  <a:pt x="7661315" y="472393"/>
                  <a:pt x="7635240" y="584775"/>
                </a:cubicBezTo>
                <a:cubicBezTo>
                  <a:pt x="4636203" y="594494"/>
                  <a:pt x="2985043" y="540596"/>
                  <a:pt x="0" y="584775"/>
                </a:cubicBezTo>
                <a:cubicBezTo>
                  <a:pt x="38453" y="477982"/>
                  <a:pt x="17918" y="146032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4079026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tr-TR" sz="3200" dirty="0"/>
              <a:t>Bugün ne öğrendik? </a:t>
            </a:r>
            <a:r>
              <a:rPr lang="tr-TR" sz="2400" dirty="0"/>
              <a:t>(</a:t>
            </a:r>
            <a:r>
              <a:rPr lang="tr-TR" sz="2400" dirty="0" err="1"/>
              <a:t>What</a:t>
            </a:r>
            <a:r>
              <a:rPr lang="tr-TR" sz="2400" dirty="0"/>
              <a:t> </a:t>
            </a:r>
            <a:r>
              <a:rPr lang="tr-TR" sz="2400" dirty="0" err="1"/>
              <a:t>did</a:t>
            </a:r>
            <a:r>
              <a:rPr lang="tr-TR" sz="2400" dirty="0"/>
              <a:t> 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learn</a:t>
            </a:r>
            <a:r>
              <a:rPr lang="tr-TR" sz="2400" dirty="0"/>
              <a:t>?)</a:t>
            </a:r>
            <a:endParaRPr lang="tr-TR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C8F975-DF91-497E-D600-DE8488320E01}"/>
              </a:ext>
            </a:extLst>
          </p:cNvPr>
          <p:cNvSpPr txBox="1"/>
          <p:nvPr/>
        </p:nvSpPr>
        <p:spPr>
          <a:xfrm>
            <a:off x="2477858" y="3167014"/>
            <a:ext cx="3246667" cy="1477328"/>
          </a:xfrm>
          <a:custGeom>
            <a:avLst/>
            <a:gdLst>
              <a:gd name="connsiteX0" fmla="*/ 0 w 3246667"/>
              <a:gd name="connsiteY0" fmla="*/ 0 h 1477328"/>
              <a:gd name="connsiteX1" fmla="*/ 606045 w 3246667"/>
              <a:gd name="connsiteY1" fmla="*/ 0 h 1477328"/>
              <a:gd name="connsiteX2" fmla="*/ 1082222 w 3246667"/>
              <a:gd name="connsiteY2" fmla="*/ 0 h 1477328"/>
              <a:gd name="connsiteX3" fmla="*/ 1623334 w 3246667"/>
              <a:gd name="connsiteY3" fmla="*/ 0 h 1477328"/>
              <a:gd name="connsiteX4" fmla="*/ 2229378 w 3246667"/>
              <a:gd name="connsiteY4" fmla="*/ 0 h 1477328"/>
              <a:gd name="connsiteX5" fmla="*/ 3246667 w 3246667"/>
              <a:gd name="connsiteY5" fmla="*/ 0 h 1477328"/>
              <a:gd name="connsiteX6" fmla="*/ 3246667 w 3246667"/>
              <a:gd name="connsiteY6" fmla="*/ 448123 h 1477328"/>
              <a:gd name="connsiteX7" fmla="*/ 3246667 w 3246667"/>
              <a:gd name="connsiteY7" fmla="*/ 896246 h 1477328"/>
              <a:gd name="connsiteX8" fmla="*/ 3246667 w 3246667"/>
              <a:gd name="connsiteY8" fmla="*/ 1477328 h 1477328"/>
              <a:gd name="connsiteX9" fmla="*/ 2705556 w 3246667"/>
              <a:gd name="connsiteY9" fmla="*/ 1477328 h 1477328"/>
              <a:gd name="connsiteX10" fmla="*/ 2261845 w 3246667"/>
              <a:gd name="connsiteY10" fmla="*/ 1477328 h 1477328"/>
              <a:gd name="connsiteX11" fmla="*/ 1818134 w 3246667"/>
              <a:gd name="connsiteY11" fmla="*/ 1477328 h 1477328"/>
              <a:gd name="connsiteX12" fmla="*/ 1212089 w 3246667"/>
              <a:gd name="connsiteY12" fmla="*/ 1477328 h 1477328"/>
              <a:gd name="connsiteX13" fmla="*/ 670978 w 3246667"/>
              <a:gd name="connsiteY13" fmla="*/ 1477328 h 1477328"/>
              <a:gd name="connsiteX14" fmla="*/ 0 w 3246667"/>
              <a:gd name="connsiteY14" fmla="*/ 1477328 h 1477328"/>
              <a:gd name="connsiteX15" fmla="*/ 0 w 3246667"/>
              <a:gd name="connsiteY15" fmla="*/ 955339 h 1477328"/>
              <a:gd name="connsiteX16" fmla="*/ 0 w 3246667"/>
              <a:gd name="connsiteY16" fmla="*/ 448123 h 1477328"/>
              <a:gd name="connsiteX17" fmla="*/ 0 w 3246667"/>
              <a:gd name="connsiteY17" fmla="*/ 0 h 147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46667" h="1477328" fill="none" extrusionOk="0">
                <a:moveTo>
                  <a:pt x="0" y="0"/>
                </a:moveTo>
                <a:cubicBezTo>
                  <a:pt x="302708" y="-34737"/>
                  <a:pt x="384586" y="60377"/>
                  <a:pt x="606045" y="0"/>
                </a:cubicBezTo>
                <a:cubicBezTo>
                  <a:pt x="827504" y="-60377"/>
                  <a:pt x="896715" y="31285"/>
                  <a:pt x="1082222" y="0"/>
                </a:cubicBezTo>
                <a:cubicBezTo>
                  <a:pt x="1267729" y="-31285"/>
                  <a:pt x="1500560" y="55433"/>
                  <a:pt x="1623334" y="0"/>
                </a:cubicBezTo>
                <a:cubicBezTo>
                  <a:pt x="1746108" y="-55433"/>
                  <a:pt x="1996969" y="43414"/>
                  <a:pt x="2229378" y="0"/>
                </a:cubicBezTo>
                <a:cubicBezTo>
                  <a:pt x="2461787" y="-43414"/>
                  <a:pt x="2929220" y="40125"/>
                  <a:pt x="3246667" y="0"/>
                </a:cubicBezTo>
                <a:cubicBezTo>
                  <a:pt x="3280041" y="172965"/>
                  <a:pt x="3231026" y="322882"/>
                  <a:pt x="3246667" y="448123"/>
                </a:cubicBezTo>
                <a:cubicBezTo>
                  <a:pt x="3262308" y="573364"/>
                  <a:pt x="3197291" y="700476"/>
                  <a:pt x="3246667" y="896246"/>
                </a:cubicBezTo>
                <a:cubicBezTo>
                  <a:pt x="3296043" y="1092016"/>
                  <a:pt x="3235107" y="1214475"/>
                  <a:pt x="3246667" y="1477328"/>
                </a:cubicBezTo>
                <a:cubicBezTo>
                  <a:pt x="3136117" y="1496589"/>
                  <a:pt x="2844485" y="1448185"/>
                  <a:pt x="2705556" y="1477328"/>
                </a:cubicBezTo>
                <a:cubicBezTo>
                  <a:pt x="2566627" y="1506471"/>
                  <a:pt x="2474485" y="1437473"/>
                  <a:pt x="2261845" y="1477328"/>
                </a:cubicBezTo>
                <a:cubicBezTo>
                  <a:pt x="2049205" y="1517183"/>
                  <a:pt x="1988491" y="1452164"/>
                  <a:pt x="1818134" y="1477328"/>
                </a:cubicBezTo>
                <a:cubicBezTo>
                  <a:pt x="1647777" y="1502492"/>
                  <a:pt x="1425796" y="1425448"/>
                  <a:pt x="1212089" y="1477328"/>
                </a:cubicBezTo>
                <a:cubicBezTo>
                  <a:pt x="998383" y="1529208"/>
                  <a:pt x="890178" y="1436554"/>
                  <a:pt x="670978" y="1477328"/>
                </a:cubicBezTo>
                <a:cubicBezTo>
                  <a:pt x="451778" y="1518102"/>
                  <a:pt x="294606" y="1456088"/>
                  <a:pt x="0" y="1477328"/>
                </a:cubicBezTo>
                <a:cubicBezTo>
                  <a:pt x="-53313" y="1236195"/>
                  <a:pt x="29758" y="1090580"/>
                  <a:pt x="0" y="955339"/>
                </a:cubicBezTo>
                <a:cubicBezTo>
                  <a:pt x="-29758" y="820098"/>
                  <a:pt x="46805" y="668465"/>
                  <a:pt x="0" y="448123"/>
                </a:cubicBezTo>
                <a:cubicBezTo>
                  <a:pt x="-46805" y="227781"/>
                  <a:pt x="19919" y="153348"/>
                  <a:pt x="0" y="0"/>
                </a:cubicBezTo>
                <a:close/>
              </a:path>
              <a:path w="3246667" h="1477328" stroke="0" extrusionOk="0">
                <a:moveTo>
                  <a:pt x="0" y="0"/>
                </a:moveTo>
                <a:cubicBezTo>
                  <a:pt x="222544" y="-46426"/>
                  <a:pt x="326475" y="43454"/>
                  <a:pt x="508644" y="0"/>
                </a:cubicBezTo>
                <a:cubicBezTo>
                  <a:pt x="690813" y="-43454"/>
                  <a:pt x="945676" y="3010"/>
                  <a:pt x="1082222" y="0"/>
                </a:cubicBezTo>
                <a:cubicBezTo>
                  <a:pt x="1218768" y="-3010"/>
                  <a:pt x="1350878" y="21137"/>
                  <a:pt x="1558400" y="0"/>
                </a:cubicBezTo>
                <a:cubicBezTo>
                  <a:pt x="1765922" y="-21137"/>
                  <a:pt x="1860749" y="5919"/>
                  <a:pt x="2002111" y="0"/>
                </a:cubicBezTo>
                <a:cubicBezTo>
                  <a:pt x="2143473" y="-5919"/>
                  <a:pt x="2374239" y="57062"/>
                  <a:pt x="2478289" y="0"/>
                </a:cubicBezTo>
                <a:cubicBezTo>
                  <a:pt x="2582339" y="-57062"/>
                  <a:pt x="2899152" y="25326"/>
                  <a:pt x="3246667" y="0"/>
                </a:cubicBezTo>
                <a:cubicBezTo>
                  <a:pt x="3257206" y="138414"/>
                  <a:pt x="3241195" y="329529"/>
                  <a:pt x="3246667" y="507216"/>
                </a:cubicBezTo>
                <a:cubicBezTo>
                  <a:pt x="3252139" y="684903"/>
                  <a:pt x="3234356" y="868024"/>
                  <a:pt x="3246667" y="999659"/>
                </a:cubicBezTo>
                <a:cubicBezTo>
                  <a:pt x="3258978" y="1131294"/>
                  <a:pt x="3198658" y="1280053"/>
                  <a:pt x="3246667" y="1477328"/>
                </a:cubicBezTo>
                <a:cubicBezTo>
                  <a:pt x="3069779" y="1507922"/>
                  <a:pt x="2830594" y="1457275"/>
                  <a:pt x="2673089" y="1477328"/>
                </a:cubicBezTo>
                <a:cubicBezTo>
                  <a:pt x="2515584" y="1497381"/>
                  <a:pt x="2349754" y="1466988"/>
                  <a:pt x="2099511" y="1477328"/>
                </a:cubicBezTo>
                <a:cubicBezTo>
                  <a:pt x="1849268" y="1487668"/>
                  <a:pt x="1683589" y="1424538"/>
                  <a:pt x="1558400" y="1477328"/>
                </a:cubicBezTo>
                <a:cubicBezTo>
                  <a:pt x="1433211" y="1530118"/>
                  <a:pt x="1224152" y="1440433"/>
                  <a:pt x="1114689" y="1477328"/>
                </a:cubicBezTo>
                <a:cubicBezTo>
                  <a:pt x="1005226" y="1514223"/>
                  <a:pt x="822663" y="1475160"/>
                  <a:pt x="573578" y="1477328"/>
                </a:cubicBezTo>
                <a:cubicBezTo>
                  <a:pt x="324493" y="1479496"/>
                  <a:pt x="170318" y="1417082"/>
                  <a:pt x="0" y="1477328"/>
                </a:cubicBezTo>
                <a:cubicBezTo>
                  <a:pt x="-7436" y="1286780"/>
                  <a:pt x="29207" y="1126340"/>
                  <a:pt x="0" y="1029205"/>
                </a:cubicBezTo>
                <a:cubicBezTo>
                  <a:pt x="-29207" y="932070"/>
                  <a:pt x="33543" y="767239"/>
                  <a:pt x="0" y="521989"/>
                </a:cubicBezTo>
                <a:cubicBezTo>
                  <a:pt x="-33543" y="276739"/>
                  <a:pt x="2347" y="147254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7853629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tr-TR" b="1" u="sng" dirty="0"/>
              <a:t>KELİMELER: </a:t>
            </a:r>
            <a:r>
              <a:rPr lang="tr-TR" b="1" u="sng" dirty="0" err="1"/>
              <a:t>words</a:t>
            </a:r>
            <a:endParaRPr lang="tr-TR" b="1" u="sng" dirty="0"/>
          </a:p>
          <a:p>
            <a:r>
              <a:rPr lang="tr-TR" b="1" dirty="0"/>
              <a:t>okumak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read</a:t>
            </a:r>
            <a:endParaRPr lang="tr-TR" dirty="0"/>
          </a:p>
          <a:p>
            <a:r>
              <a:rPr lang="tr-TR" b="1" dirty="0"/>
              <a:t>koşmak</a:t>
            </a:r>
            <a:r>
              <a:rPr lang="tr-TR" dirty="0"/>
              <a:t>: 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run</a:t>
            </a:r>
            <a:endParaRPr lang="tr-TR" dirty="0"/>
          </a:p>
          <a:p>
            <a:r>
              <a:rPr lang="tr-TR" b="1" dirty="0"/>
              <a:t>yürüme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walk</a:t>
            </a:r>
            <a:endParaRPr lang="tr-TR" dirty="0"/>
          </a:p>
          <a:p>
            <a:r>
              <a:rPr lang="tr-TR" b="1" dirty="0"/>
              <a:t>uyumak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sleep</a:t>
            </a:r>
            <a:endParaRPr lang="tr-T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FB4177-9B73-0491-4834-DE23EC9DD334}"/>
              </a:ext>
            </a:extLst>
          </p:cNvPr>
          <p:cNvSpPr txBox="1"/>
          <p:nvPr/>
        </p:nvSpPr>
        <p:spPr>
          <a:xfrm>
            <a:off x="6467477" y="3243958"/>
            <a:ext cx="3943352" cy="1323439"/>
          </a:xfrm>
          <a:custGeom>
            <a:avLst/>
            <a:gdLst>
              <a:gd name="connsiteX0" fmla="*/ 0 w 3943352"/>
              <a:gd name="connsiteY0" fmla="*/ 0 h 1323439"/>
              <a:gd name="connsiteX1" fmla="*/ 657225 w 3943352"/>
              <a:gd name="connsiteY1" fmla="*/ 0 h 1323439"/>
              <a:gd name="connsiteX2" fmla="*/ 1314451 w 3943352"/>
              <a:gd name="connsiteY2" fmla="*/ 0 h 1323439"/>
              <a:gd name="connsiteX3" fmla="*/ 1892809 w 3943352"/>
              <a:gd name="connsiteY3" fmla="*/ 0 h 1323439"/>
              <a:gd name="connsiteX4" fmla="*/ 2550034 w 3943352"/>
              <a:gd name="connsiteY4" fmla="*/ 0 h 1323439"/>
              <a:gd name="connsiteX5" fmla="*/ 3246693 w 3943352"/>
              <a:gd name="connsiteY5" fmla="*/ 0 h 1323439"/>
              <a:gd name="connsiteX6" fmla="*/ 3943352 w 3943352"/>
              <a:gd name="connsiteY6" fmla="*/ 0 h 1323439"/>
              <a:gd name="connsiteX7" fmla="*/ 3943352 w 3943352"/>
              <a:gd name="connsiteY7" fmla="*/ 661720 h 1323439"/>
              <a:gd name="connsiteX8" fmla="*/ 3943352 w 3943352"/>
              <a:gd name="connsiteY8" fmla="*/ 1323439 h 1323439"/>
              <a:gd name="connsiteX9" fmla="*/ 3246693 w 3943352"/>
              <a:gd name="connsiteY9" fmla="*/ 1323439 h 1323439"/>
              <a:gd name="connsiteX10" fmla="*/ 2707768 w 3943352"/>
              <a:gd name="connsiteY10" fmla="*/ 1323439 h 1323439"/>
              <a:gd name="connsiteX11" fmla="*/ 2050543 w 3943352"/>
              <a:gd name="connsiteY11" fmla="*/ 1323439 h 1323439"/>
              <a:gd name="connsiteX12" fmla="*/ 1353884 w 3943352"/>
              <a:gd name="connsiteY12" fmla="*/ 1323439 h 1323439"/>
              <a:gd name="connsiteX13" fmla="*/ 617792 w 3943352"/>
              <a:gd name="connsiteY13" fmla="*/ 1323439 h 1323439"/>
              <a:gd name="connsiteX14" fmla="*/ 0 w 3943352"/>
              <a:gd name="connsiteY14" fmla="*/ 1323439 h 1323439"/>
              <a:gd name="connsiteX15" fmla="*/ 0 w 3943352"/>
              <a:gd name="connsiteY15" fmla="*/ 674954 h 1323439"/>
              <a:gd name="connsiteX16" fmla="*/ 0 w 3943352"/>
              <a:gd name="connsiteY16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43352" h="1323439" fill="none" extrusionOk="0">
                <a:moveTo>
                  <a:pt x="0" y="0"/>
                </a:moveTo>
                <a:cubicBezTo>
                  <a:pt x="189286" y="13368"/>
                  <a:pt x="412722" y="7135"/>
                  <a:pt x="657225" y="0"/>
                </a:cubicBezTo>
                <a:cubicBezTo>
                  <a:pt x="901728" y="-7135"/>
                  <a:pt x="1115340" y="-27758"/>
                  <a:pt x="1314451" y="0"/>
                </a:cubicBezTo>
                <a:cubicBezTo>
                  <a:pt x="1513562" y="27758"/>
                  <a:pt x="1641059" y="10341"/>
                  <a:pt x="1892809" y="0"/>
                </a:cubicBezTo>
                <a:cubicBezTo>
                  <a:pt x="2144559" y="-10341"/>
                  <a:pt x="2406691" y="6481"/>
                  <a:pt x="2550034" y="0"/>
                </a:cubicBezTo>
                <a:cubicBezTo>
                  <a:pt x="2693378" y="-6481"/>
                  <a:pt x="2945906" y="-19891"/>
                  <a:pt x="3246693" y="0"/>
                </a:cubicBezTo>
                <a:cubicBezTo>
                  <a:pt x="3547480" y="19891"/>
                  <a:pt x="3658618" y="3836"/>
                  <a:pt x="3943352" y="0"/>
                </a:cubicBezTo>
                <a:cubicBezTo>
                  <a:pt x="3971186" y="215012"/>
                  <a:pt x="3963197" y="364694"/>
                  <a:pt x="3943352" y="661720"/>
                </a:cubicBezTo>
                <a:cubicBezTo>
                  <a:pt x="3923507" y="958746"/>
                  <a:pt x="3952032" y="1008368"/>
                  <a:pt x="3943352" y="1323439"/>
                </a:cubicBezTo>
                <a:cubicBezTo>
                  <a:pt x="3793819" y="1301408"/>
                  <a:pt x="3418297" y="1347494"/>
                  <a:pt x="3246693" y="1323439"/>
                </a:cubicBezTo>
                <a:cubicBezTo>
                  <a:pt x="3075089" y="1299384"/>
                  <a:pt x="2974270" y="1326581"/>
                  <a:pt x="2707768" y="1323439"/>
                </a:cubicBezTo>
                <a:cubicBezTo>
                  <a:pt x="2441266" y="1320297"/>
                  <a:pt x="2292014" y="1291498"/>
                  <a:pt x="2050543" y="1323439"/>
                </a:cubicBezTo>
                <a:cubicBezTo>
                  <a:pt x="1809072" y="1355380"/>
                  <a:pt x="1516100" y="1321058"/>
                  <a:pt x="1353884" y="1323439"/>
                </a:cubicBezTo>
                <a:cubicBezTo>
                  <a:pt x="1191668" y="1325820"/>
                  <a:pt x="929249" y="1349697"/>
                  <a:pt x="617792" y="1323439"/>
                </a:cubicBezTo>
                <a:cubicBezTo>
                  <a:pt x="306335" y="1297181"/>
                  <a:pt x="257596" y="1293871"/>
                  <a:pt x="0" y="1323439"/>
                </a:cubicBezTo>
                <a:cubicBezTo>
                  <a:pt x="8114" y="1010165"/>
                  <a:pt x="24580" y="878402"/>
                  <a:pt x="0" y="674954"/>
                </a:cubicBezTo>
                <a:cubicBezTo>
                  <a:pt x="-24580" y="471507"/>
                  <a:pt x="-30515" y="263179"/>
                  <a:pt x="0" y="0"/>
                </a:cubicBezTo>
                <a:close/>
              </a:path>
              <a:path w="3943352" h="1323439" stroke="0" extrusionOk="0">
                <a:moveTo>
                  <a:pt x="0" y="0"/>
                </a:moveTo>
                <a:cubicBezTo>
                  <a:pt x="136193" y="-28699"/>
                  <a:pt x="394999" y="20577"/>
                  <a:pt x="657225" y="0"/>
                </a:cubicBezTo>
                <a:cubicBezTo>
                  <a:pt x="919451" y="-20577"/>
                  <a:pt x="1094474" y="-21224"/>
                  <a:pt x="1275017" y="0"/>
                </a:cubicBezTo>
                <a:cubicBezTo>
                  <a:pt x="1455560" y="21224"/>
                  <a:pt x="1570650" y="-9666"/>
                  <a:pt x="1813942" y="0"/>
                </a:cubicBezTo>
                <a:cubicBezTo>
                  <a:pt x="2057235" y="9666"/>
                  <a:pt x="2255617" y="-25264"/>
                  <a:pt x="2471167" y="0"/>
                </a:cubicBezTo>
                <a:cubicBezTo>
                  <a:pt x="2686717" y="25264"/>
                  <a:pt x="2991795" y="7689"/>
                  <a:pt x="3207260" y="0"/>
                </a:cubicBezTo>
                <a:cubicBezTo>
                  <a:pt x="3422725" y="-7689"/>
                  <a:pt x="3610386" y="-14708"/>
                  <a:pt x="3943352" y="0"/>
                </a:cubicBezTo>
                <a:cubicBezTo>
                  <a:pt x="3915271" y="308150"/>
                  <a:pt x="3975291" y="384456"/>
                  <a:pt x="3943352" y="688188"/>
                </a:cubicBezTo>
                <a:cubicBezTo>
                  <a:pt x="3911413" y="991920"/>
                  <a:pt x="3956031" y="1015907"/>
                  <a:pt x="3943352" y="1323439"/>
                </a:cubicBezTo>
                <a:cubicBezTo>
                  <a:pt x="3773947" y="1314848"/>
                  <a:pt x="3614676" y="1330334"/>
                  <a:pt x="3404427" y="1323439"/>
                </a:cubicBezTo>
                <a:cubicBezTo>
                  <a:pt x="3194178" y="1316544"/>
                  <a:pt x="3046363" y="1302440"/>
                  <a:pt x="2747202" y="1323439"/>
                </a:cubicBezTo>
                <a:cubicBezTo>
                  <a:pt x="2448042" y="1344438"/>
                  <a:pt x="2298685" y="1340298"/>
                  <a:pt x="2089977" y="1323439"/>
                </a:cubicBezTo>
                <a:cubicBezTo>
                  <a:pt x="1881269" y="1306580"/>
                  <a:pt x="1598743" y="1327310"/>
                  <a:pt x="1432751" y="1323439"/>
                </a:cubicBezTo>
                <a:cubicBezTo>
                  <a:pt x="1266759" y="1319568"/>
                  <a:pt x="925941" y="1322386"/>
                  <a:pt x="736092" y="1323439"/>
                </a:cubicBezTo>
                <a:cubicBezTo>
                  <a:pt x="546243" y="1324492"/>
                  <a:pt x="205314" y="1302675"/>
                  <a:pt x="0" y="1323439"/>
                </a:cubicBezTo>
                <a:cubicBezTo>
                  <a:pt x="-5775" y="1121417"/>
                  <a:pt x="-5051" y="908671"/>
                  <a:pt x="0" y="661720"/>
                </a:cubicBezTo>
                <a:cubicBezTo>
                  <a:pt x="5051" y="414769"/>
                  <a:pt x="10636" y="305020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1997369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r-TR" altLang="en-US" sz="1600" b="1" dirty="0"/>
              <a:t>Kitap okuyorum. </a:t>
            </a:r>
            <a:r>
              <a:rPr lang="tr-TR" altLang="en-US" sz="1600" dirty="0"/>
              <a:t>	</a:t>
            </a: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reading</a:t>
            </a:r>
            <a:r>
              <a:rPr lang="tr-TR" altLang="en-US" sz="1600" dirty="0">
                <a:solidFill>
                  <a:schemeClr val="tx1"/>
                </a:solidFill>
              </a:rPr>
              <a:t> a </a:t>
            </a:r>
            <a:r>
              <a:rPr lang="tr-TR" altLang="en-US" sz="1600" dirty="0" err="1">
                <a:solidFill>
                  <a:schemeClr val="tx1"/>
                </a:solidFill>
              </a:rPr>
              <a:t>book</a:t>
            </a:r>
            <a:r>
              <a:rPr lang="tr-TR" altLang="en-US" sz="1600" dirty="0">
                <a:solidFill>
                  <a:schemeClr val="tx1"/>
                </a:solidFill>
              </a:rPr>
              <a:t>.)</a:t>
            </a:r>
            <a:r>
              <a:rPr lang="tr-TR" altLang="en-US" sz="1600" dirty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600" b="1" dirty="0"/>
              <a:t>Koşuyorum. </a:t>
            </a:r>
            <a:r>
              <a:rPr lang="tr-TR" altLang="en-US" sz="1600" dirty="0"/>
              <a:t>	</a:t>
            </a: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running</a:t>
            </a:r>
            <a:r>
              <a:rPr lang="tr-TR" altLang="en-US" sz="1600" dirty="0">
                <a:solidFill>
                  <a:schemeClr val="tx1"/>
                </a:solidFill>
              </a:rPr>
              <a:t>.)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600" b="1" dirty="0"/>
              <a:t>Yürüyorum. </a:t>
            </a:r>
            <a:r>
              <a:rPr lang="tr-TR" altLang="en-US" sz="1600" dirty="0"/>
              <a:t>	</a:t>
            </a: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walking</a:t>
            </a:r>
            <a:r>
              <a:rPr lang="tr-TR" altLang="en-US" sz="1600" dirty="0">
                <a:solidFill>
                  <a:schemeClr val="tx1"/>
                </a:solidFill>
              </a:rPr>
              <a:t>.)</a:t>
            </a:r>
          </a:p>
          <a:p>
            <a:pPr eaLnBrk="1" hangingPunct="1"/>
            <a:r>
              <a:rPr lang="tr-TR" altLang="en-US" sz="1600" b="1" dirty="0"/>
              <a:t>Uyuyorum.</a:t>
            </a:r>
            <a:r>
              <a:rPr lang="tr-TR" altLang="en-US" sz="1600" dirty="0"/>
              <a:t>	</a:t>
            </a:r>
            <a:r>
              <a:rPr lang="tr-TR" altLang="en-US" sz="1600" dirty="0">
                <a:solidFill>
                  <a:schemeClr val="tx1"/>
                </a:solidFill>
              </a:rPr>
              <a:t>(I am </a:t>
            </a:r>
            <a:r>
              <a:rPr lang="tr-TR" altLang="en-US" sz="1600" dirty="0" err="1">
                <a:solidFill>
                  <a:schemeClr val="tx1"/>
                </a:solidFill>
              </a:rPr>
              <a:t>sleeping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373644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2F9067-2527-428A-182B-EA7B18860A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99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7940BB-FBC4-492E-BD92-3B7B914D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CCA093D-7C02-4BD2-8D9D-41CB2BC83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6893" y="2078907"/>
            <a:ext cx="8365111" cy="15719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Şimdiki</a:t>
            </a: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Zaman </a:t>
            </a:r>
            <a:r>
              <a:rPr lang="en-US" sz="6600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2</a:t>
            </a:r>
            <a:br>
              <a:rPr lang="tr-TR" sz="6600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(Simple Progressive Tense)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Graphic 8" descr="Hourglass">
            <a:extLst>
              <a:ext uri="{FF2B5EF4-FFF2-40B4-BE49-F238E27FC236}">
                <a16:creationId xmlns:a16="http://schemas.microsoft.com/office/drawing/2014/main" id="{E309B31B-B955-4B5E-BB12-F4414C45F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040" y="1226248"/>
            <a:ext cx="4087368" cy="4087368"/>
          </a:xfrm>
          <a:prstGeom prst="rect">
            <a:avLst/>
          </a:prstGeom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3987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5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BCF388-41DC-4E6E-B23B-09C41D8B9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3040" y="1606280"/>
            <a:ext cx="2832070" cy="2269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112E1-47AE-4A5E-BB73-411137BE1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16442" y="951121"/>
            <a:ext cx="3832794" cy="3564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0077ACE-5547-4799-9CC2-03CA73C64ACE}"/>
              </a:ext>
            </a:extLst>
          </p:cNvPr>
          <p:cNvSpPr txBox="1">
            <a:spLocks/>
          </p:cNvSpPr>
          <p:nvPr/>
        </p:nvSpPr>
        <p:spPr>
          <a:xfrm>
            <a:off x="198134" y="55229"/>
            <a:ext cx="10177404" cy="8958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>
                <a:solidFill>
                  <a:srgbClr val="FF0000"/>
                </a:solidFill>
              </a:rPr>
              <a:t>Sen</a:t>
            </a:r>
            <a:r>
              <a:rPr lang="tr-TR" b="1" dirty="0"/>
              <a:t> </a:t>
            </a:r>
            <a:r>
              <a:rPr lang="en-US" b="1" dirty="0"/>
              <a:t>ne </a:t>
            </a:r>
            <a:r>
              <a:rPr lang="en-US" b="1" dirty="0" err="1"/>
              <a:t>yapıyor</a:t>
            </a:r>
            <a:r>
              <a:rPr lang="tr-TR" b="1" dirty="0"/>
              <a:t>sun</a:t>
            </a:r>
            <a:r>
              <a:rPr lang="en-US" b="1" dirty="0"/>
              <a:t>?</a:t>
            </a:r>
            <a:r>
              <a:rPr lang="tr-TR" b="1" dirty="0"/>
              <a:t> </a:t>
            </a:r>
            <a:r>
              <a:rPr lang="tr-TR" sz="2800" dirty="0"/>
              <a:t>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?)</a:t>
            </a:r>
            <a:r>
              <a:rPr lang="en-US" sz="2800" dirty="0"/>
              <a:t> </a:t>
            </a:r>
            <a:endParaRPr lang="en-US" dirty="0"/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B206B543-66A2-4CD6-9050-E41555D77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54" y="3962219"/>
            <a:ext cx="3349043" cy="1015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tr-TR" altLang="en-US" sz="3200" dirty="0"/>
              <a:t>Pasta yiyorum.</a:t>
            </a:r>
          </a:p>
          <a:p>
            <a:pPr eaLnBrk="1" hangingPunct="1"/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eating</a:t>
            </a:r>
            <a:r>
              <a:rPr lang="tr-TR" altLang="en-US" sz="1800" dirty="0">
                <a:solidFill>
                  <a:schemeClr val="tx1"/>
                </a:solidFill>
              </a:rPr>
              <a:t> a </a:t>
            </a:r>
            <a:r>
              <a:rPr lang="tr-TR" altLang="en-US" sz="1800" dirty="0" err="1">
                <a:solidFill>
                  <a:schemeClr val="tx1"/>
                </a:solidFill>
              </a:rPr>
              <a:t>cake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r>
              <a:rPr lang="tr-TR" altLang="en-US" sz="2800" dirty="0"/>
              <a:t> </a:t>
            </a:r>
            <a:endParaRPr lang="en-US" altLang="en-US" sz="2800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063EF4F7-AF6C-4498-B18D-AB3CEFDC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320" y="4919530"/>
            <a:ext cx="4902539" cy="1015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tr-TR" altLang="en-US" sz="3200" dirty="0"/>
              <a:t>Telefonda konuşuyorum.</a:t>
            </a:r>
          </a:p>
          <a:p>
            <a:pPr eaLnBrk="1" hangingPunct="1"/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talking</a:t>
            </a:r>
            <a:r>
              <a:rPr lang="tr-TR" altLang="en-US" sz="1800" dirty="0">
                <a:solidFill>
                  <a:schemeClr val="tx1"/>
                </a:solidFill>
              </a:rPr>
              <a:t> on the </a:t>
            </a:r>
            <a:r>
              <a:rPr lang="tr-TR" altLang="en-US" sz="1800" dirty="0" err="1">
                <a:solidFill>
                  <a:schemeClr val="tx1"/>
                </a:solidFill>
              </a:rPr>
              <a:t>phone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r>
              <a:rPr lang="tr-TR" altLang="en-US" sz="2800" dirty="0"/>
              <a:t> 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518256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AC2AF7-5486-9A4B-F238-E5AD04FC0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3674" y="1377958"/>
            <a:ext cx="2621136" cy="2391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6920BE-F995-4534-0DC0-325CAA9FA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74100" y="1377958"/>
            <a:ext cx="2832069" cy="2391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895C6644-D0D5-1B5C-59F1-F3B88476D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252" y="3970994"/>
            <a:ext cx="2559981" cy="10002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Yazıyorum.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writing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endParaRPr lang="en-US" altLang="en-US" sz="2800" dirty="0"/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703E8BAF-A93E-96E1-5F6B-FE4F2F0C0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6188" y="4039849"/>
            <a:ext cx="2559981" cy="1015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tr-TR" altLang="en-US" sz="3200" dirty="0"/>
              <a:t>Su içiyorum.</a:t>
            </a:r>
          </a:p>
          <a:p>
            <a:pPr eaLnBrk="1" hangingPunct="1"/>
            <a:r>
              <a:rPr lang="tr-TR" altLang="en-US" sz="1800" dirty="0">
                <a:solidFill>
                  <a:schemeClr val="tx1"/>
                </a:solidFill>
              </a:rPr>
              <a:t>(I am </a:t>
            </a:r>
            <a:r>
              <a:rPr lang="tr-TR" altLang="en-US" sz="1800" dirty="0" err="1">
                <a:solidFill>
                  <a:schemeClr val="tx1"/>
                </a:solidFill>
              </a:rPr>
              <a:t>drinking</a:t>
            </a:r>
            <a:r>
              <a:rPr lang="tr-TR" altLang="en-US" sz="1800" dirty="0">
                <a:solidFill>
                  <a:schemeClr val="tx1"/>
                </a:solidFill>
              </a:rPr>
              <a:t> </a:t>
            </a:r>
            <a:r>
              <a:rPr lang="tr-TR" altLang="en-US" sz="1800" dirty="0" err="1">
                <a:solidFill>
                  <a:schemeClr val="tx1"/>
                </a:solidFill>
              </a:rPr>
              <a:t>water</a:t>
            </a:r>
            <a:r>
              <a:rPr lang="tr-TR" altLang="en-US" sz="1800" dirty="0">
                <a:solidFill>
                  <a:schemeClr val="tx1"/>
                </a:solidFill>
              </a:rPr>
              <a:t>.)</a:t>
            </a:r>
            <a:r>
              <a:rPr lang="tr-TR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78581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462C3FA-EE10-4283-83A9-F407C925C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BCF388-41DC-4E6E-B23B-09C41D8B9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66" y="1931130"/>
            <a:ext cx="3116095" cy="2344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112E1-47AE-4A5E-BB73-411137BE1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501" y="1642167"/>
            <a:ext cx="2832069" cy="263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sketch line">
            <a:extLst>
              <a:ext uri="{FF2B5EF4-FFF2-40B4-BE49-F238E27FC236}">
                <a16:creationId xmlns:a16="http://schemas.microsoft.com/office/drawing/2014/main" id="{419C4429-E272-408D-979C-9E5F7C0D3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0000" y="5575131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B206B543-66A2-4CD6-9050-E41555D77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284" y="4358969"/>
            <a:ext cx="4014977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Pasta </a:t>
            </a:r>
            <a:r>
              <a:rPr lang="tr-TR" altLang="en-US" sz="3200" dirty="0" err="1"/>
              <a:t>yiy</a:t>
            </a:r>
            <a:r>
              <a:rPr lang="tr-TR" altLang="en-US" sz="3200" dirty="0"/>
              <a:t>_ _ _ _.</a:t>
            </a: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063EF4F7-AF6C-4498-B18D-AB3CEFDC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531" y="4389747"/>
            <a:ext cx="6094937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dirty="0"/>
              <a:t>Telefonda  konuş _ _ _ _ u _.</a:t>
            </a:r>
            <a:endParaRPr lang="en-US" altLang="en-US" sz="2800" dirty="0"/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9C7E537-5F5A-4769-AD1D-C7D3E3D2E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D3E71F4-3261-416D-816F-8779D580BEFC}"/>
              </a:ext>
            </a:extLst>
          </p:cNvPr>
          <p:cNvSpPr txBox="1">
            <a:spLocks/>
          </p:cNvSpPr>
          <p:nvPr/>
        </p:nvSpPr>
        <p:spPr>
          <a:xfrm>
            <a:off x="3810000" y="209652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10448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BCF388-41DC-4E6E-B23B-09C41D8B9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86" y="1466710"/>
            <a:ext cx="2832070" cy="2131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112E1-47AE-4A5E-BB73-411137BE1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503" y="1322940"/>
            <a:ext cx="2832069" cy="263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7F31FC-2C7C-453B-9D5D-8BDDCCA15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535" y="1377957"/>
            <a:ext cx="2832069" cy="2584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985B06-59D9-436A-9DA3-63D514FAF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4251" y="1377957"/>
            <a:ext cx="2832069" cy="2679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B206B543-66A2-4CD6-9050-E41555D77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54" y="3962219"/>
            <a:ext cx="2571987" cy="132343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Pasta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3200" dirty="0" err="1"/>
              <a:t>yiy</a:t>
            </a:r>
            <a:r>
              <a:rPr lang="tr-TR" altLang="en-US" sz="3200" dirty="0"/>
              <a:t>_ _ _ _.</a:t>
            </a: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063EF4F7-AF6C-4498-B18D-AB3CEFDC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189" y="3989897"/>
            <a:ext cx="3286622" cy="181588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dirty="0"/>
              <a:t>Telefonda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800" dirty="0"/>
              <a:t>konuş _ _ _ _ u _.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800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A03CD260-8343-4203-8693-05D7771B9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270" y="4214677"/>
            <a:ext cx="2559981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Yazı _ _ _ u _.</a:t>
            </a:r>
          </a:p>
        </p:txBody>
      </p:sp>
      <p:sp>
        <p:nvSpPr>
          <p:cNvPr id="19" name="Text Box 5">
            <a:extLst>
              <a:ext uri="{FF2B5EF4-FFF2-40B4-BE49-F238E27FC236}">
                <a16:creationId xmlns:a16="http://schemas.microsoft.com/office/drawing/2014/main" id="{E1291DDC-B186-41D8-B71D-8CD4DA7DC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339" y="4344025"/>
            <a:ext cx="2559981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dirty="0"/>
              <a:t>İçi _ _ _ u _.</a:t>
            </a: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9C7E537-5F5A-4769-AD1D-C7D3E3D2E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D3E71F4-3261-416D-816F-8779D580BEFC}"/>
              </a:ext>
            </a:extLst>
          </p:cNvPr>
          <p:cNvSpPr txBox="1">
            <a:spLocks/>
          </p:cNvSpPr>
          <p:nvPr/>
        </p:nvSpPr>
        <p:spPr>
          <a:xfrm>
            <a:off x="3810000" y="209652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59749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BCF388-41DC-4E6E-B23B-09C41D8B9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4" y="1811045"/>
            <a:ext cx="2944972" cy="2216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112E1-47AE-4A5E-BB73-411137BE1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189" y="1499844"/>
            <a:ext cx="2832069" cy="263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7F31FC-2C7C-453B-9D5D-8BDDCCA15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535" y="1377957"/>
            <a:ext cx="2832069" cy="2584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985B06-59D9-436A-9DA3-63D514FAF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4251" y="1046713"/>
            <a:ext cx="2832069" cy="30869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B206B543-66A2-4CD6-9050-E41555D77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866" y="4414980"/>
            <a:ext cx="2571987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______.</a:t>
            </a: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20084B6D-85B7-4C99-B47B-C3592AC8B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0027" y="4414979"/>
            <a:ext cx="2571987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______.</a:t>
            </a:r>
          </a:p>
        </p:txBody>
      </p:sp>
      <p:sp>
        <p:nvSpPr>
          <p:cNvPr id="21" name="Text Box 5">
            <a:extLst>
              <a:ext uri="{FF2B5EF4-FFF2-40B4-BE49-F238E27FC236}">
                <a16:creationId xmlns:a16="http://schemas.microsoft.com/office/drawing/2014/main" id="{C33B9FF0-96D9-4B0B-B67F-ED1D1356F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403" y="4414978"/>
            <a:ext cx="2571987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______.</a:t>
            </a:r>
          </a:p>
        </p:txBody>
      </p:sp>
      <p:sp>
        <p:nvSpPr>
          <p:cNvPr id="22" name="Text Box 5">
            <a:extLst>
              <a:ext uri="{FF2B5EF4-FFF2-40B4-BE49-F238E27FC236}">
                <a16:creationId xmlns:a16="http://schemas.microsoft.com/office/drawing/2014/main" id="{D7DC4B83-29D4-402F-8120-DC465B5A9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778" y="4414978"/>
            <a:ext cx="2571987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200" dirty="0"/>
              <a:t>______.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4907B438-131D-4E9D-8BB4-CC63B4582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70F17EB-2DE5-4830-8339-0843B0C90696}"/>
              </a:ext>
            </a:extLst>
          </p:cNvPr>
          <p:cNvSpPr txBox="1">
            <a:spLocks/>
          </p:cNvSpPr>
          <p:nvPr/>
        </p:nvSpPr>
        <p:spPr>
          <a:xfrm>
            <a:off x="3909717" y="158897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50745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EEE1F76-F2BF-44B8-B3EE-EDF4157E5A4B}"/>
              </a:ext>
            </a:extLst>
          </p:cNvPr>
          <p:cNvSpPr txBox="1">
            <a:spLocks/>
          </p:cNvSpPr>
          <p:nvPr/>
        </p:nvSpPr>
        <p:spPr>
          <a:xfrm>
            <a:off x="557213" y="4140200"/>
            <a:ext cx="1995645" cy="562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800" dirty="0"/>
              <a:t>1 _____________</a:t>
            </a:r>
            <a:r>
              <a:rPr lang="tr-TR" dirty="0"/>
              <a:t> </a:t>
            </a:r>
            <a:endParaRPr lang="en-US" dirty="0"/>
          </a:p>
        </p:txBody>
      </p:sp>
      <p:pic>
        <p:nvPicPr>
          <p:cNvPr id="11266" name="Picture 2" descr="Great Responses to &quot;What are you doing?&quot; - HubPages">
            <a:extLst>
              <a:ext uri="{FF2B5EF4-FFF2-40B4-BE49-F238E27FC236}">
                <a16:creationId xmlns:a16="http://schemas.microsoft.com/office/drawing/2014/main" id="{8551F5C2-3818-45AE-A75E-C03D75EE0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974128"/>
            <a:ext cx="218122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5 health benefits of eating cake">
            <a:extLst>
              <a:ext uri="{FF2B5EF4-FFF2-40B4-BE49-F238E27FC236}">
                <a16:creationId xmlns:a16="http://schemas.microsoft.com/office/drawing/2014/main" id="{8EAD5820-9FAA-4C8F-98D1-02B254744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633" y="19970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ow to make running a habit for longer than the lockdown">
            <a:extLst>
              <a:ext uri="{FF2B5EF4-FFF2-40B4-BE49-F238E27FC236}">
                <a16:creationId xmlns:a16="http://schemas.microsoft.com/office/drawing/2014/main" id="{8EA044A6-08ED-4E00-AE62-9ED9F7835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255" y="2333625"/>
            <a:ext cx="26860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Sharpen your writing skills with this comprehensive creative writing bundle  | CNN Underscored">
            <a:extLst>
              <a:ext uri="{FF2B5EF4-FFF2-40B4-BE49-F238E27FC236}">
                <a16:creationId xmlns:a16="http://schemas.microsoft.com/office/drawing/2014/main" id="{4E7F786D-14BE-4D03-8E71-8C7F53FA6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086" y="226853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CC7F393-8571-42B8-932F-21953636F8EA}"/>
              </a:ext>
            </a:extLst>
          </p:cNvPr>
          <p:cNvSpPr txBox="1">
            <a:spLocks/>
          </p:cNvSpPr>
          <p:nvPr/>
        </p:nvSpPr>
        <p:spPr>
          <a:xfrm>
            <a:off x="3566196" y="4140200"/>
            <a:ext cx="1995645" cy="562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800" dirty="0"/>
              <a:t>2 _____________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E855F4A-67B0-4F21-B4FC-B23BBF8FB2E1}"/>
              </a:ext>
            </a:extLst>
          </p:cNvPr>
          <p:cNvSpPr txBox="1">
            <a:spLocks/>
          </p:cNvSpPr>
          <p:nvPr/>
        </p:nvSpPr>
        <p:spPr>
          <a:xfrm>
            <a:off x="6330633" y="4165441"/>
            <a:ext cx="1995645" cy="562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800" dirty="0"/>
              <a:t>3 _____________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689179F-D1CA-4B15-ADEF-0D22B7DC5777}"/>
              </a:ext>
            </a:extLst>
          </p:cNvPr>
          <p:cNvSpPr txBox="1">
            <a:spLocks/>
          </p:cNvSpPr>
          <p:nvPr/>
        </p:nvSpPr>
        <p:spPr>
          <a:xfrm>
            <a:off x="9731693" y="4140200"/>
            <a:ext cx="1995645" cy="562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800" dirty="0"/>
              <a:t>4 _____________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44D285F-9888-4431-A162-BDCAB6CA2006}"/>
              </a:ext>
            </a:extLst>
          </p:cNvPr>
          <p:cNvSpPr txBox="1">
            <a:spLocks/>
          </p:cNvSpPr>
          <p:nvPr/>
        </p:nvSpPr>
        <p:spPr>
          <a:xfrm>
            <a:off x="2410777" y="469448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/>
              <a:t>N</a:t>
            </a:r>
            <a:r>
              <a:rPr lang="en-US" sz="2800" dirty="0"/>
              <a:t>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53460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8994357" cy="4343400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60E5FB-2E27-4F58-AB85-281F03092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031353"/>
            <a:ext cx="7736255" cy="31811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Şimdiki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Zaman </a:t>
            </a:r>
            <a:r>
              <a:rPr lang="en-US" sz="6600" kern="120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3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(Simple Progressive Tense)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0221"/>
            <a:ext cx="2115455" cy="2102827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" y="4932939"/>
            <a:ext cx="11277601" cy="146614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280AB2-77A5-4CB7-AF7D-1795CA8D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2728167"/>
            <a:ext cx="2115455" cy="206545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45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AB902CB9-C7DC-4673-B7D5-F22DCF0EC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C3D22B-8B31-43A2-8B4C-2C5B2946C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47" y="1352459"/>
            <a:ext cx="1568268" cy="22403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13B47E-3A3A-44E9-A833-CB4AE170A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14" y="1433739"/>
            <a:ext cx="1932331" cy="2240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91B713-619C-449F-9D89-3C560FCAA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416" y="1352459"/>
            <a:ext cx="2122763" cy="22403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D8902D-AEED-4CCB-B722-A71F910E9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5062" y="1089054"/>
            <a:ext cx="2128364" cy="2240384"/>
          </a:xfrm>
          <a:prstGeom prst="rect">
            <a:avLst/>
          </a:prstGeom>
        </p:spPr>
      </p:pic>
      <p:sp>
        <p:nvSpPr>
          <p:cNvPr id="26" name="Text Box 5">
            <a:extLst>
              <a:ext uri="{FF2B5EF4-FFF2-40B4-BE49-F238E27FC236}">
                <a16:creationId xmlns:a16="http://schemas.microsoft.com/office/drawing/2014/main" id="{612F0B23-9DAC-4ABE-B09F-EB328AEEB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48" y="3592843"/>
            <a:ext cx="193233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Geliyorum.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coming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28" name="Text Box 5">
            <a:extLst>
              <a:ext uri="{FF2B5EF4-FFF2-40B4-BE49-F238E27FC236}">
                <a16:creationId xmlns:a16="http://schemas.microsoft.com/office/drawing/2014/main" id="{C2F9C708-67F8-440E-9226-CB9517B29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330" y="3592843"/>
            <a:ext cx="193233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Gidiyorum.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coming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0" name="Text Box 5">
            <a:extLst>
              <a:ext uri="{FF2B5EF4-FFF2-40B4-BE49-F238E27FC236}">
                <a16:creationId xmlns:a16="http://schemas.microsoft.com/office/drawing/2014/main" id="{7DAB6CCE-F088-4B7F-BA8E-121E58AFB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5112" y="3609373"/>
            <a:ext cx="242888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Konuşuyorum.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talking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4" name="Text Box 5">
            <a:extLst>
              <a:ext uri="{FF2B5EF4-FFF2-40B4-BE49-F238E27FC236}">
                <a16:creationId xmlns:a16="http://schemas.microsoft.com/office/drawing/2014/main" id="{6CFC8B1E-7448-487B-A3B0-686D7FA01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7837" y="3674123"/>
            <a:ext cx="2428882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Televizyon seyrediyorum.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watching</a:t>
            </a:r>
            <a:r>
              <a:rPr lang="tr-TR" altLang="en-US" sz="1400" dirty="0">
                <a:solidFill>
                  <a:schemeClr val="tx1"/>
                </a:solidFill>
              </a:rPr>
              <a:t> </a:t>
            </a:r>
            <a:r>
              <a:rPr lang="tr-TR" altLang="en-US" sz="1400" dirty="0" err="1">
                <a:solidFill>
                  <a:schemeClr val="tx1"/>
                </a:solidFill>
              </a:rPr>
              <a:t>television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6" name="Text Box 5">
            <a:extLst>
              <a:ext uri="{FF2B5EF4-FFF2-40B4-BE49-F238E27FC236}">
                <a16:creationId xmlns:a16="http://schemas.microsoft.com/office/drawing/2014/main" id="{A6E3349C-BB58-40B9-B207-52F9315C1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3118" y="285085"/>
            <a:ext cx="2428882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Oyun oynuyorum.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watching</a:t>
            </a:r>
            <a:r>
              <a:rPr lang="tr-TR" altLang="en-US" sz="1400" dirty="0">
                <a:solidFill>
                  <a:schemeClr val="tx1"/>
                </a:solidFill>
              </a:rPr>
              <a:t> </a:t>
            </a:r>
            <a:r>
              <a:rPr lang="tr-TR" altLang="en-US" sz="1400" dirty="0" err="1">
                <a:solidFill>
                  <a:schemeClr val="tx1"/>
                </a:solidFill>
              </a:rPr>
              <a:t>television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pic>
        <p:nvPicPr>
          <p:cNvPr id="1026" name="Picture 2" descr="Why Don't Old Games Work on New Computers? - YouTube">
            <a:extLst>
              <a:ext uri="{FF2B5EF4-FFF2-40B4-BE49-F238E27FC236}">
                <a16:creationId xmlns:a16="http://schemas.microsoft.com/office/drawing/2014/main" id="{D5208E9D-FFD3-4ECE-83A8-15C1BE5F4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626" y="1777102"/>
            <a:ext cx="2308325" cy="129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72743B4-384B-4DC6-8F27-FAA0BD00C65A}"/>
              </a:ext>
            </a:extLst>
          </p:cNvPr>
          <p:cNvSpPr txBox="1">
            <a:spLocks/>
          </p:cNvSpPr>
          <p:nvPr/>
        </p:nvSpPr>
        <p:spPr>
          <a:xfrm>
            <a:off x="2195893" y="43948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73924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3D22B-8B31-43A2-8B4C-2C5B2946C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56" y="2724054"/>
            <a:ext cx="1568268" cy="22403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13B47E-3A3A-44E9-A833-CB4AE170A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823" y="2805334"/>
            <a:ext cx="1932331" cy="2240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91B713-619C-449F-9D89-3C560FCAA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125" y="2724054"/>
            <a:ext cx="2122763" cy="22403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D8902D-AEED-4CCB-B722-A71F910E9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4771" y="2724053"/>
            <a:ext cx="2128364" cy="1976979"/>
          </a:xfrm>
          <a:prstGeom prst="rect">
            <a:avLst/>
          </a:prstGeom>
        </p:spPr>
      </p:pic>
      <p:sp>
        <p:nvSpPr>
          <p:cNvPr id="26" name="Text Box 5">
            <a:extLst>
              <a:ext uri="{FF2B5EF4-FFF2-40B4-BE49-F238E27FC236}">
                <a16:creationId xmlns:a16="http://schemas.microsoft.com/office/drawing/2014/main" id="{612F0B23-9DAC-4ABE-B09F-EB328AEEB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57" y="4964438"/>
            <a:ext cx="193233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Geli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coming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28" name="Text Box 5">
            <a:extLst>
              <a:ext uri="{FF2B5EF4-FFF2-40B4-BE49-F238E27FC236}">
                <a16:creationId xmlns:a16="http://schemas.microsoft.com/office/drawing/2014/main" id="{C2F9C708-67F8-440E-9226-CB9517B29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2555" y="4964438"/>
            <a:ext cx="2754608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 err="1"/>
              <a:t>Gid</a:t>
            </a:r>
            <a:r>
              <a:rPr lang="tr-TR" altLang="en-US" sz="2400" dirty="0"/>
              <a:t> 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coming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0" name="Text Box 5">
            <a:extLst>
              <a:ext uri="{FF2B5EF4-FFF2-40B4-BE49-F238E27FC236}">
                <a16:creationId xmlns:a16="http://schemas.microsoft.com/office/drawing/2014/main" id="{7DAB6CCE-F088-4B7F-BA8E-121E58AFB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5709" y="4964438"/>
            <a:ext cx="2754608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Konuş_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talking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4" name="Text Box 5">
            <a:extLst>
              <a:ext uri="{FF2B5EF4-FFF2-40B4-BE49-F238E27FC236}">
                <a16:creationId xmlns:a16="http://schemas.microsoft.com/office/drawing/2014/main" id="{6CFC8B1E-7448-487B-A3B0-686D7FA01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6930" y="4700297"/>
            <a:ext cx="3755070" cy="1477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Televizyon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400" dirty="0" err="1"/>
              <a:t>seyred</a:t>
            </a:r>
            <a:r>
              <a:rPr lang="tr-TR" altLang="en-US" sz="2400" dirty="0"/>
              <a:t>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watching</a:t>
            </a:r>
            <a:r>
              <a:rPr lang="tr-TR" altLang="en-US" sz="1400" dirty="0">
                <a:solidFill>
                  <a:schemeClr val="tx1"/>
                </a:solidFill>
              </a:rPr>
              <a:t> </a:t>
            </a:r>
            <a:r>
              <a:rPr lang="tr-TR" altLang="en-US" sz="1400" dirty="0" err="1">
                <a:solidFill>
                  <a:schemeClr val="tx1"/>
                </a:solidFill>
              </a:rPr>
              <a:t>television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36" name="Text Box 5">
            <a:extLst>
              <a:ext uri="{FF2B5EF4-FFF2-40B4-BE49-F238E27FC236}">
                <a16:creationId xmlns:a16="http://schemas.microsoft.com/office/drawing/2014/main" id="{A6E3349C-BB58-40B9-B207-52F9315C1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2827" y="1656680"/>
            <a:ext cx="242888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Oyun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playing</a:t>
            </a:r>
            <a:r>
              <a:rPr lang="tr-TR" altLang="en-US" sz="1400" dirty="0">
                <a:solidFill>
                  <a:schemeClr val="tx1"/>
                </a:solidFill>
              </a:rPr>
              <a:t> </a:t>
            </a:r>
            <a:r>
              <a:rPr lang="tr-TR" altLang="en-US" sz="1400" dirty="0" err="1">
                <a:solidFill>
                  <a:schemeClr val="tx1"/>
                </a:solidFill>
              </a:rPr>
              <a:t>game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pic>
        <p:nvPicPr>
          <p:cNvPr id="1026" name="Picture 2" descr="Why Don't Old Games Work on New Computers? - YouTube">
            <a:extLst>
              <a:ext uri="{FF2B5EF4-FFF2-40B4-BE49-F238E27FC236}">
                <a16:creationId xmlns:a16="http://schemas.microsoft.com/office/drawing/2014/main" id="{D5208E9D-FFD3-4ECE-83A8-15C1BE5F4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335" y="3148697"/>
            <a:ext cx="2308325" cy="129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3345DA48-16EC-4648-85AA-2624EDEEF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7D995FC-7B1D-49A3-A266-75A8875E49AF}"/>
              </a:ext>
            </a:extLst>
          </p:cNvPr>
          <p:cNvSpPr txBox="1">
            <a:spLocks/>
          </p:cNvSpPr>
          <p:nvPr/>
        </p:nvSpPr>
        <p:spPr>
          <a:xfrm>
            <a:off x="3593373" y="176961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54945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3D22B-8B31-43A2-8B4C-2C5B2946C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56" y="2724054"/>
            <a:ext cx="1568268" cy="22403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13B47E-3A3A-44E9-A833-CB4AE170A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823" y="2805334"/>
            <a:ext cx="1932331" cy="2240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91B713-619C-449F-9D89-3C560FCAA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125" y="2724054"/>
            <a:ext cx="2122763" cy="22403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D8902D-AEED-4CCB-B722-A71F910E9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4771" y="2460649"/>
            <a:ext cx="2128364" cy="2240384"/>
          </a:xfrm>
          <a:prstGeom prst="rect">
            <a:avLst/>
          </a:prstGeom>
        </p:spPr>
      </p:pic>
      <p:sp>
        <p:nvSpPr>
          <p:cNvPr id="26" name="Text Box 5">
            <a:extLst>
              <a:ext uri="{FF2B5EF4-FFF2-40B4-BE49-F238E27FC236}">
                <a16:creationId xmlns:a16="http://schemas.microsoft.com/office/drawing/2014/main" id="{612F0B23-9DAC-4ABE-B09F-EB328AEEB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57" y="4964438"/>
            <a:ext cx="1932332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_______.</a:t>
            </a:r>
          </a:p>
        </p:txBody>
      </p:sp>
      <p:pic>
        <p:nvPicPr>
          <p:cNvPr id="1026" name="Picture 2" descr="Why Don't Old Games Work on New Computers? - YouTube">
            <a:extLst>
              <a:ext uri="{FF2B5EF4-FFF2-40B4-BE49-F238E27FC236}">
                <a16:creationId xmlns:a16="http://schemas.microsoft.com/office/drawing/2014/main" id="{D5208E9D-FFD3-4ECE-83A8-15C1BE5F4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335" y="3148697"/>
            <a:ext cx="2308325" cy="129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7906A22F-1536-4956-AE52-02BB8D389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29" y="4964438"/>
            <a:ext cx="1932332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_______.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1DE0E7D6-CF45-49DF-A4BD-F98381CFD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450" y="4964437"/>
            <a:ext cx="1932332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_______.</a:t>
            </a: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B3522E56-EE35-4548-9734-610E5F25E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5864" y="4964437"/>
            <a:ext cx="1932332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_______.</a:t>
            </a: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F586E00B-3D6F-4954-9C9D-AB77E3178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397" y="4964437"/>
            <a:ext cx="1932332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_______.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9A0CEE-FE64-4369-9C54-FD66C4CB5EE0}"/>
              </a:ext>
            </a:extLst>
          </p:cNvPr>
          <p:cNvSpPr txBox="1"/>
          <p:nvPr/>
        </p:nvSpPr>
        <p:spPr>
          <a:xfrm>
            <a:off x="3047281" y="324433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r-TR" altLang="en-US" sz="1800" dirty="0"/>
              <a:t>_ _ _ _ _ _.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766F681-CDD8-478B-B3F8-079A1E057A87}"/>
              </a:ext>
            </a:extLst>
          </p:cNvPr>
          <p:cNvSpPr txBox="1">
            <a:spLocks/>
          </p:cNvSpPr>
          <p:nvPr/>
        </p:nvSpPr>
        <p:spPr>
          <a:xfrm>
            <a:off x="3593373" y="176961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73347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8994357" cy="4343400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CEE687-B700-4220-9DC4-B54875D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9" y="1031353"/>
            <a:ext cx="7736255" cy="31811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Şimdiki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Zaman</a:t>
            </a:r>
            <a:r>
              <a:rPr lang="en-US" sz="6600" kern="120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 4 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(Simple Progressive Tense)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0221"/>
            <a:ext cx="2115455" cy="2102827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" y="4932939"/>
            <a:ext cx="11277601" cy="146614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280AB2-77A5-4CB7-AF7D-1795CA8D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2728167"/>
            <a:ext cx="2115455" cy="206545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1935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2CBFE1-3DF8-40E0-9041-E9332144E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196" y="2092225"/>
            <a:ext cx="1745182" cy="1762810"/>
          </a:xfrm>
          <a:prstGeom prst="rect">
            <a:avLst/>
          </a:prstGeom>
        </p:spPr>
      </p:pic>
      <p:pic>
        <p:nvPicPr>
          <p:cNvPr id="8" name="Picture 7" descr="A cartoon of a person running&#10;&#10;Description automatically generated with low confidence">
            <a:extLst>
              <a:ext uri="{FF2B5EF4-FFF2-40B4-BE49-F238E27FC236}">
                <a16:creationId xmlns:a16="http://schemas.microsoft.com/office/drawing/2014/main" id="{F45B5387-1915-4D0D-A2A7-94F8CF784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320" y="1914070"/>
            <a:ext cx="1871442" cy="18903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B813A3-ECB2-4AA1-966C-EAAEFEAFD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7190" y="1854829"/>
            <a:ext cx="1345571" cy="20781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5667AA-AC50-4E1F-A3A4-F5A5977CD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9670" y="2014106"/>
            <a:ext cx="1887134" cy="184665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733B210-462D-42A4-BA20-36743BB5E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F73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5">
            <a:extLst>
              <a:ext uri="{FF2B5EF4-FFF2-40B4-BE49-F238E27FC236}">
                <a16:creationId xmlns:a16="http://schemas.microsoft.com/office/drawing/2014/main" id="{2BBAFF9D-4A72-4E8F-99F2-1A719FBE0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834" y="4469138"/>
            <a:ext cx="2291244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Bisiklet </a:t>
            </a:r>
            <a:r>
              <a:rPr lang="tr-TR" altLang="en-US" sz="2400" dirty="0">
                <a:highlight>
                  <a:srgbClr val="FFFF00"/>
                </a:highlight>
              </a:rPr>
              <a:t>sü</a:t>
            </a:r>
            <a:r>
              <a:rPr lang="tr-TR" altLang="en-US" sz="2400" dirty="0"/>
              <a:t>r</a:t>
            </a:r>
            <a:r>
              <a:rPr lang="tr-TR" altLang="en-US" sz="2400" dirty="0">
                <a:highlight>
                  <a:srgbClr val="FFFF00"/>
                </a:highlight>
              </a:rPr>
              <a:t>ü</a:t>
            </a:r>
            <a:r>
              <a:rPr lang="tr-TR" altLang="en-US" sz="2400" dirty="0"/>
              <a:t>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riding</a:t>
            </a:r>
            <a:r>
              <a:rPr lang="tr-TR" altLang="en-US" sz="1400" dirty="0">
                <a:solidFill>
                  <a:schemeClr val="tx1"/>
                </a:solidFill>
              </a:rPr>
              <a:t> a </a:t>
            </a:r>
            <a:r>
              <a:rPr lang="tr-TR" altLang="en-US" sz="1400" dirty="0" err="1">
                <a:solidFill>
                  <a:schemeClr val="tx1"/>
                </a:solidFill>
              </a:rPr>
              <a:t>bike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989FA6AE-9FA6-4E73-A4FD-569A4CC90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7781" y="4469138"/>
            <a:ext cx="2291243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Dans ediy</a:t>
            </a:r>
            <a:r>
              <a:rPr lang="tr-TR" altLang="en-US" sz="2400" dirty="0">
                <a:highlight>
                  <a:srgbClr val="FFFF00"/>
                </a:highlight>
              </a:rPr>
              <a:t>o</a:t>
            </a:r>
            <a:r>
              <a:rPr lang="tr-TR" altLang="en-US" sz="2400" dirty="0"/>
              <a:t>r</a:t>
            </a:r>
            <a:r>
              <a:rPr lang="tr-TR" altLang="en-US" sz="2400" dirty="0">
                <a:highlight>
                  <a:srgbClr val="FFFF00"/>
                </a:highlight>
              </a:rPr>
              <a:t>u</a:t>
            </a:r>
            <a:r>
              <a:rPr lang="tr-TR" altLang="en-US" sz="2400" dirty="0"/>
              <a:t>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dancing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72D1C5CC-4FCF-4270-B80C-734FDA847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0500" y="4469138"/>
            <a:ext cx="2455963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Şarkı s</a:t>
            </a:r>
            <a:r>
              <a:rPr lang="tr-TR" altLang="en-US" sz="2400" dirty="0">
                <a:highlight>
                  <a:srgbClr val="FFFF00"/>
                </a:highlight>
              </a:rPr>
              <a:t>ö</a:t>
            </a:r>
            <a:r>
              <a:rPr lang="tr-TR" altLang="en-US" sz="2400" dirty="0"/>
              <a:t>yl</a:t>
            </a:r>
            <a:r>
              <a:rPr lang="tr-TR" altLang="en-US" sz="2400" dirty="0">
                <a:highlight>
                  <a:srgbClr val="FFFF00"/>
                </a:highlight>
              </a:rPr>
              <a:t>ü</a:t>
            </a:r>
            <a:r>
              <a:rPr lang="tr-TR" altLang="en-US" sz="2400" dirty="0"/>
              <a:t>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singing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5C39FA5C-E164-49A2-80F5-DEA22DCE8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662" y="4251488"/>
            <a:ext cx="2761373" cy="184665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Temizliyorum./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Temizlik yapıyorum.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cleaning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1481C7D-E0B1-4DD5-AFA5-F203E7866DB2}"/>
              </a:ext>
            </a:extLst>
          </p:cNvPr>
          <p:cNvSpPr txBox="1">
            <a:spLocks/>
          </p:cNvSpPr>
          <p:nvPr/>
        </p:nvSpPr>
        <p:spPr>
          <a:xfrm>
            <a:off x="2358607" y="28333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29138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2CBFE1-3DF8-40E0-9041-E9332144E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33" y="1859399"/>
            <a:ext cx="1602247" cy="1618431"/>
          </a:xfrm>
          <a:prstGeom prst="rect">
            <a:avLst/>
          </a:prstGeom>
        </p:spPr>
      </p:pic>
      <p:pic>
        <p:nvPicPr>
          <p:cNvPr id="8" name="Picture 7" descr="A cartoon of a person running&#10;&#10;Description automatically generated with low confidence">
            <a:extLst>
              <a:ext uri="{FF2B5EF4-FFF2-40B4-BE49-F238E27FC236}">
                <a16:creationId xmlns:a16="http://schemas.microsoft.com/office/drawing/2014/main" id="{F45B5387-1915-4D0D-A2A7-94F8CF784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537" y="1933809"/>
            <a:ext cx="1574677" cy="14773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B813A3-ECB2-4AA1-966C-EAAEFEAFD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8912" y="1933809"/>
            <a:ext cx="855960" cy="13219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5667AA-AC50-4E1F-A3A4-F5A5977CD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1488" y="1933809"/>
            <a:ext cx="1350920" cy="1321946"/>
          </a:xfrm>
          <a:prstGeom prst="rect">
            <a:avLst/>
          </a:prstGeom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2BBAFF9D-4A72-4E8F-99F2-1A719FBE0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74" y="3730474"/>
            <a:ext cx="2685705" cy="1477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Bisiklet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sür_ _ _ _ u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riding</a:t>
            </a:r>
            <a:r>
              <a:rPr lang="tr-TR" altLang="en-US" sz="1400" dirty="0">
                <a:solidFill>
                  <a:schemeClr val="tx1"/>
                </a:solidFill>
              </a:rPr>
              <a:t> a </a:t>
            </a:r>
            <a:r>
              <a:rPr lang="tr-TR" altLang="en-US" sz="1400" dirty="0" err="1">
                <a:solidFill>
                  <a:schemeClr val="tx1"/>
                </a:solidFill>
              </a:rPr>
              <a:t>bike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989FA6AE-9FA6-4E73-A4FD-569A4CC90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266" y="3730474"/>
            <a:ext cx="2376441" cy="1477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Dans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400" dirty="0" err="1"/>
              <a:t>ed</a:t>
            </a:r>
            <a:r>
              <a:rPr lang="tr-TR" altLang="en-US" sz="2400" dirty="0"/>
              <a:t>_ _ _ _ u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dancing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72D1C5CC-4FCF-4270-B80C-734FDA847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6694" y="3730474"/>
            <a:ext cx="2821248" cy="1477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Şarkı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2400" dirty="0" err="1"/>
              <a:t>söy</a:t>
            </a:r>
            <a:r>
              <a:rPr lang="tr-TR" altLang="en-US" sz="2400" dirty="0"/>
              <a:t>_ _ _ _ _ _u_.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singing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5C39FA5C-E164-49A2-80F5-DEA22DCE8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4403" y="3730474"/>
            <a:ext cx="3017938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Temiz_ 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cleaning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EB003AC7-D589-443D-9834-45D984066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65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9792109-78A7-4190-9D2C-A2C5F6D218A8}"/>
              </a:ext>
            </a:extLst>
          </p:cNvPr>
          <p:cNvSpPr txBox="1">
            <a:spLocks/>
          </p:cNvSpPr>
          <p:nvPr/>
        </p:nvSpPr>
        <p:spPr>
          <a:xfrm>
            <a:off x="3867576" y="176555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2699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EF26F9C3-49A8-49F6-96CE-2C5AB56578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CEE687-B700-4220-9DC4-B54875D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 err="1">
                <a:solidFill>
                  <a:srgbClr val="FFFFFF"/>
                </a:solidFill>
              </a:rPr>
              <a:t>Şimdiki</a:t>
            </a:r>
            <a:r>
              <a:rPr lang="en-US" sz="5200" dirty="0">
                <a:solidFill>
                  <a:srgbClr val="FFFFFF"/>
                </a:solidFill>
              </a:rPr>
              <a:t> Zaman</a:t>
            </a:r>
            <a:r>
              <a:rPr lang="en-US" sz="5200" dirty="0">
                <a:solidFill>
                  <a:srgbClr val="FFFFFF"/>
                </a:solidFill>
                <a:highlight>
                  <a:srgbClr val="00FF00"/>
                </a:highlight>
              </a:rPr>
              <a:t> </a:t>
            </a:r>
            <a:r>
              <a:rPr lang="tr-TR" sz="5200" dirty="0">
                <a:solidFill>
                  <a:srgbClr val="FFFFFF"/>
                </a:solidFill>
                <a:highlight>
                  <a:srgbClr val="00FF00"/>
                </a:highlight>
              </a:rPr>
              <a:t>5</a:t>
            </a:r>
            <a:r>
              <a:rPr lang="en-US" sz="5200" dirty="0">
                <a:solidFill>
                  <a:srgbClr val="FFFFFF"/>
                </a:solidFill>
                <a:highlight>
                  <a:srgbClr val="00FF00"/>
                </a:highlight>
              </a:rPr>
              <a:t> </a:t>
            </a:r>
            <a:br>
              <a:rPr lang="tr-TR" sz="5200" dirty="0">
                <a:solidFill>
                  <a:srgbClr val="FFFFFF"/>
                </a:solidFill>
                <a:highlight>
                  <a:srgbClr val="00FF00"/>
                </a:highlight>
              </a:rPr>
            </a:br>
            <a:r>
              <a:rPr lang="en-US" sz="5200" dirty="0">
                <a:solidFill>
                  <a:srgbClr val="FFFFFF"/>
                </a:solidFill>
              </a:rPr>
              <a:t>(Simple Progressive Tense)</a:t>
            </a:r>
          </a:p>
        </p:txBody>
      </p:sp>
    </p:spTree>
    <p:extLst>
      <p:ext uri="{BB962C8B-B14F-4D97-AF65-F5344CB8AC3E}">
        <p14:creationId xmlns:p14="http://schemas.microsoft.com/office/powerpoint/2010/main" val="219273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EEC965-073F-40C9-94D6-F78C33401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2" y="980157"/>
            <a:ext cx="3758184" cy="3542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3F8BE-63F4-46F1-AA28-26482FF77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528" y="1388859"/>
            <a:ext cx="3758184" cy="2724683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3A0BCA91-E81D-44C2-80AE-99D32B3EC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6" t="9349" r="13356" b="6383"/>
          <a:stretch/>
        </p:blipFill>
        <p:spPr bwMode="auto">
          <a:xfrm>
            <a:off x="8147304" y="1186767"/>
            <a:ext cx="3758184" cy="312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9237568C-0BA0-4923-87F8-604B59E4B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181" y="4601731"/>
            <a:ext cx="3827190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Ders </a:t>
            </a:r>
            <a:r>
              <a:rPr lang="tr-TR" altLang="en-US" sz="2400" dirty="0">
                <a:highlight>
                  <a:srgbClr val="FFFF00"/>
                </a:highlight>
              </a:rPr>
              <a:t>ç</a:t>
            </a:r>
            <a:r>
              <a:rPr lang="tr-TR" altLang="en-US" sz="2400" dirty="0"/>
              <a:t>alışıyorum.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studying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1C8E2581-68C2-440F-806F-7BBB2D908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589" y="4601731"/>
            <a:ext cx="3256396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Kavga ediyorum.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fighting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E18A8248-41E9-4656-A10A-194877D70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9720" y="4604306"/>
            <a:ext cx="193233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A</a:t>
            </a:r>
            <a:r>
              <a:rPr lang="tr-TR" altLang="en-US" sz="2400" dirty="0">
                <a:highlight>
                  <a:srgbClr val="FFFF00"/>
                </a:highlight>
              </a:rPr>
              <a:t>ğ</a:t>
            </a:r>
            <a:r>
              <a:rPr lang="tr-TR" altLang="en-US" sz="2400" dirty="0"/>
              <a:t>lıyorum.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crying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30B3864-9D82-4B02-ACA5-B2E9F0272AB3}"/>
              </a:ext>
            </a:extLst>
          </p:cNvPr>
          <p:cNvSpPr txBox="1">
            <a:spLocks/>
          </p:cNvSpPr>
          <p:nvPr/>
        </p:nvSpPr>
        <p:spPr>
          <a:xfrm>
            <a:off x="3031958" y="108220"/>
            <a:ext cx="5924550" cy="59035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/>
              <a:t>(Sen) ne yapıyorsun? </a:t>
            </a:r>
            <a:r>
              <a:rPr lang="tr-TR" sz="1600" dirty="0"/>
              <a:t>(</a:t>
            </a:r>
            <a:r>
              <a:rPr lang="tr-TR" sz="1600" dirty="0" err="1"/>
              <a:t>What</a:t>
            </a:r>
            <a:r>
              <a:rPr lang="tr-TR" sz="1600" dirty="0"/>
              <a:t> </a:t>
            </a:r>
            <a:r>
              <a:rPr lang="tr-TR" sz="1600" dirty="0" err="1"/>
              <a:t>are</a:t>
            </a:r>
            <a:r>
              <a:rPr lang="tr-TR" sz="1600" dirty="0"/>
              <a:t> </a:t>
            </a:r>
            <a:r>
              <a:rPr lang="tr-TR" sz="1600" dirty="0" err="1"/>
              <a:t>you</a:t>
            </a:r>
            <a:r>
              <a:rPr lang="tr-TR" sz="1600" dirty="0"/>
              <a:t> </a:t>
            </a:r>
            <a:r>
              <a:rPr lang="tr-TR" sz="1600" dirty="0" err="1"/>
              <a:t>doing</a:t>
            </a:r>
            <a:r>
              <a:rPr lang="tr-TR" sz="1600" dirty="0"/>
              <a:t>?)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70530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EEC965-073F-40C9-94D6-F78C33401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96" y="1295354"/>
            <a:ext cx="3758184" cy="3542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3F8BE-63F4-46F1-AA28-26482FF77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908" y="1455534"/>
            <a:ext cx="3758184" cy="2724683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3A0BCA91-E81D-44C2-80AE-99D32B3EC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6" t="9349" r="13356" b="6383"/>
          <a:stretch/>
        </p:blipFill>
        <p:spPr bwMode="auto">
          <a:xfrm>
            <a:off x="8177020" y="1295354"/>
            <a:ext cx="3758184" cy="312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9237568C-0BA0-4923-87F8-604B59E4B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96" y="4924805"/>
            <a:ext cx="3371422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Ders  çalış _ _ _ _ _ 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studying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1C8E2581-68C2-440F-806F-7BBB2D908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4980" y="4924805"/>
            <a:ext cx="4141087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Kavga </a:t>
            </a:r>
            <a:r>
              <a:rPr lang="tr-TR" altLang="en-US" sz="2400" dirty="0" err="1"/>
              <a:t>ed</a:t>
            </a:r>
            <a:r>
              <a:rPr lang="tr-TR" altLang="en-US" sz="2400" dirty="0"/>
              <a:t> _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fighting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E18A8248-41E9-4656-A10A-194877D70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402" y="4924805"/>
            <a:ext cx="3379420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Ağlı _ _ _ _ _.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crying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2702713-48D7-4318-B50B-2D0FFE71B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0" y="257855"/>
            <a:ext cx="4014976" cy="488471"/>
          </a:xfrm>
        </p:spPr>
        <p:txBody>
          <a:bodyPr>
            <a:normAutofit fontScale="90000"/>
          </a:bodyPr>
          <a:lstStyle/>
          <a:p>
            <a:r>
              <a:rPr lang="tr-TR" dirty="0">
                <a:highlight>
                  <a:srgbClr val="00FF00"/>
                </a:highlight>
              </a:rPr>
              <a:t>Alıştırma: </a:t>
            </a:r>
            <a:r>
              <a:rPr lang="tr-TR" sz="2700" dirty="0" err="1">
                <a:highlight>
                  <a:srgbClr val="00FF00"/>
                </a:highlight>
              </a:rPr>
              <a:t>Practice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A8DE664-9BAC-482E-9C2D-1BD54BC64D1E}"/>
              </a:ext>
            </a:extLst>
          </p:cNvPr>
          <p:cNvSpPr txBox="1">
            <a:spLocks/>
          </p:cNvSpPr>
          <p:nvPr/>
        </p:nvSpPr>
        <p:spPr>
          <a:xfrm>
            <a:off x="3728127" y="208329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15172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 4">
            <a:extLst>
              <a:ext uri="{FF2B5EF4-FFF2-40B4-BE49-F238E27FC236}">
                <a16:creationId xmlns:a16="http://schemas.microsoft.com/office/drawing/2014/main" id="{EF26F9C3-49A8-49F6-96CE-2C5AB56578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1CEE687-B700-4220-9DC4-B54875D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 err="1">
                <a:solidFill>
                  <a:srgbClr val="FFFFFF"/>
                </a:solidFill>
              </a:rPr>
              <a:t>Şimdiki</a:t>
            </a:r>
            <a:r>
              <a:rPr lang="en-US" sz="5200" dirty="0">
                <a:solidFill>
                  <a:srgbClr val="FFFFFF"/>
                </a:solidFill>
              </a:rPr>
              <a:t> Zaman</a:t>
            </a:r>
            <a:r>
              <a:rPr lang="en-US" sz="5200" dirty="0">
                <a:solidFill>
                  <a:srgbClr val="FFFFFF"/>
                </a:solidFill>
                <a:highlight>
                  <a:srgbClr val="00FF00"/>
                </a:highlight>
              </a:rPr>
              <a:t> </a:t>
            </a:r>
            <a:r>
              <a:rPr lang="tr-TR" sz="5200" dirty="0">
                <a:solidFill>
                  <a:srgbClr val="FFFFFF"/>
                </a:solidFill>
                <a:highlight>
                  <a:srgbClr val="00FF00"/>
                </a:highlight>
              </a:rPr>
              <a:t>6</a:t>
            </a:r>
            <a:r>
              <a:rPr lang="en-US" sz="5200" dirty="0">
                <a:solidFill>
                  <a:srgbClr val="FFFFFF"/>
                </a:solidFill>
                <a:highlight>
                  <a:srgbClr val="00FF00"/>
                </a:highlight>
              </a:rPr>
              <a:t> </a:t>
            </a:r>
            <a:br>
              <a:rPr lang="tr-TR" sz="5200" dirty="0">
                <a:solidFill>
                  <a:srgbClr val="FFFFFF"/>
                </a:solidFill>
                <a:highlight>
                  <a:srgbClr val="00FF00"/>
                </a:highlight>
              </a:rPr>
            </a:br>
            <a:r>
              <a:rPr lang="en-US" sz="5200" dirty="0">
                <a:solidFill>
                  <a:srgbClr val="FFFFFF"/>
                </a:solidFill>
              </a:rPr>
              <a:t>(Simple Progressive Tense)</a:t>
            </a:r>
          </a:p>
        </p:txBody>
      </p:sp>
    </p:spTree>
    <p:extLst>
      <p:ext uri="{BB962C8B-B14F-4D97-AF65-F5344CB8AC3E}">
        <p14:creationId xmlns:p14="http://schemas.microsoft.com/office/powerpoint/2010/main" val="67764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B87C405F-DFC4-4A4E-9A62-D8BA2F6F3E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9" t="6311" r="12378" b="8019"/>
          <a:stretch/>
        </p:blipFill>
        <p:spPr bwMode="auto">
          <a:xfrm>
            <a:off x="484632" y="2401672"/>
            <a:ext cx="2560320" cy="204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22A5E2BB-4D96-447F-BC71-F3828EFD3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9" t="6511" r="17864" b="5972"/>
          <a:stretch/>
        </p:blipFill>
        <p:spPr bwMode="auto">
          <a:xfrm>
            <a:off x="3354631" y="2176524"/>
            <a:ext cx="2560320" cy="249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B394FA78-4805-4B91-915F-68CD8F27A4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4" t="6421" r="10949" b="5601"/>
          <a:stretch/>
        </p:blipFill>
        <p:spPr bwMode="auto">
          <a:xfrm>
            <a:off x="9147048" y="2401672"/>
            <a:ext cx="2560320" cy="193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6485FC75-BD51-4A13-8818-6B4AE3840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7" t="5059" r="4931" b="7516"/>
          <a:stretch/>
        </p:blipFill>
        <p:spPr bwMode="auto">
          <a:xfrm>
            <a:off x="6263216" y="2484096"/>
            <a:ext cx="2560320" cy="177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5">
            <a:extLst>
              <a:ext uri="{FF2B5EF4-FFF2-40B4-BE49-F238E27FC236}">
                <a16:creationId xmlns:a16="http://schemas.microsoft.com/office/drawing/2014/main" id="{BC8DED04-E096-4DA5-8F3C-BEE7D4D03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849" y="4859996"/>
            <a:ext cx="2408178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Tırmanıyorum.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climbing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CD14D9E9-ECF0-4F2F-BBD3-355A41352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073" y="4675330"/>
            <a:ext cx="1932332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Top  oynuyorum.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studying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21" name="Text Box 5">
            <a:extLst>
              <a:ext uri="{FF2B5EF4-FFF2-40B4-BE49-F238E27FC236}">
                <a16:creationId xmlns:a16="http://schemas.microsoft.com/office/drawing/2014/main" id="{684389E9-9ABD-458A-959B-E8E46F463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6301" y="4859996"/>
            <a:ext cx="2953009" cy="923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Topu atıyorum.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studying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22" name="Text Box 5">
            <a:extLst>
              <a:ext uri="{FF2B5EF4-FFF2-40B4-BE49-F238E27FC236}">
                <a16:creationId xmlns:a16="http://schemas.microsoft.com/office/drawing/2014/main" id="{36898579-5FE7-485F-BB1B-C3CA6E75B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6847" y="4637783"/>
            <a:ext cx="1932332" cy="1292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Topu yakalıyorum.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400" dirty="0">
                <a:solidFill>
                  <a:schemeClr val="tx1"/>
                </a:solidFill>
              </a:rPr>
              <a:t>(I am </a:t>
            </a:r>
            <a:r>
              <a:rPr lang="tr-TR" altLang="en-US" sz="1400" dirty="0" err="1">
                <a:solidFill>
                  <a:schemeClr val="tx1"/>
                </a:solidFill>
              </a:rPr>
              <a:t>studying</a:t>
            </a:r>
            <a:r>
              <a:rPr lang="tr-TR" altLang="en-US" sz="1400" dirty="0">
                <a:solidFill>
                  <a:schemeClr val="tx1"/>
                </a:solidFill>
              </a:rPr>
              <a:t>.)</a:t>
            </a:r>
            <a:r>
              <a:rPr lang="tr-TR" altLang="en-US" sz="2000" dirty="0"/>
              <a:t> </a:t>
            </a:r>
            <a:endParaRPr lang="en-US" altLang="en-US" sz="20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2D374BF-728C-45B1-A0BF-583F61D3FA14}"/>
              </a:ext>
            </a:extLst>
          </p:cNvPr>
          <p:cNvSpPr txBox="1">
            <a:spLocks/>
          </p:cNvSpPr>
          <p:nvPr/>
        </p:nvSpPr>
        <p:spPr>
          <a:xfrm>
            <a:off x="2764472" y="282839"/>
            <a:ext cx="6663055" cy="536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FF0000"/>
                </a:solidFill>
              </a:rPr>
              <a:t>Sen</a:t>
            </a:r>
            <a:r>
              <a:rPr lang="tr-TR" sz="2800" dirty="0"/>
              <a:t> </a:t>
            </a:r>
            <a:r>
              <a:rPr lang="en-US" sz="2800" dirty="0"/>
              <a:t>ne </a:t>
            </a:r>
            <a:r>
              <a:rPr lang="en-US" sz="2800" dirty="0" err="1"/>
              <a:t>yapıyor</a:t>
            </a:r>
            <a:r>
              <a:rPr lang="tr-TR" sz="2800" dirty="0"/>
              <a:t>sun</a:t>
            </a:r>
            <a:r>
              <a:rPr lang="en-US" sz="2800" dirty="0"/>
              <a:t>?</a:t>
            </a:r>
            <a:r>
              <a:rPr lang="tr-TR" sz="2800" dirty="0"/>
              <a:t> (</a:t>
            </a:r>
            <a:r>
              <a:rPr lang="tr-TR" sz="2800" dirty="0" err="1"/>
              <a:t>What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>
                <a:solidFill>
                  <a:srgbClr val="FF0000"/>
                </a:solidFill>
              </a:rPr>
              <a:t>you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38238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06203-E69B-49BD-A509-303B6FE6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ORMANDA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7DAB6-7BF5-476C-92FA-E1F8684EA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Ormanda koş</a:t>
            </a:r>
            <a:r>
              <a:rPr lang="tr-TR" dirty="0">
                <a:highlight>
                  <a:srgbClr val="FFFF00"/>
                </a:highlight>
              </a:rPr>
              <a:t>uyorum</a:t>
            </a:r>
            <a:r>
              <a:rPr lang="tr-TR" dirty="0"/>
              <a:t>. (I am </a:t>
            </a:r>
            <a:r>
              <a:rPr lang="tr-TR" dirty="0" err="1"/>
              <a:t>running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r>
              <a:rPr lang="tr-TR" dirty="0"/>
              <a:t>Ormanda yürü</a:t>
            </a:r>
            <a:r>
              <a:rPr lang="tr-TR" dirty="0">
                <a:highlight>
                  <a:srgbClr val="FFFF00"/>
                </a:highlight>
              </a:rPr>
              <a:t>yorum</a:t>
            </a:r>
            <a:r>
              <a:rPr lang="tr-TR" dirty="0"/>
              <a:t>. ( I am </a:t>
            </a:r>
            <a:r>
              <a:rPr lang="tr-TR" dirty="0" err="1"/>
              <a:t>walking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r>
              <a:rPr lang="tr-TR" dirty="0"/>
              <a:t>Ormanda oku</a:t>
            </a:r>
            <a:r>
              <a:rPr lang="tr-TR" dirty="0">
                <a:highlight>
                  <a:srgbClr val="FFFF00"/>
                </a:highlight>
              </a:rPr>
              <a:t>yorum</a:t>
            </a:r>
            <a:r>
              <a:rPr lang="tr-TR" dirty="0"/>
              <a:t>. (I am </a:t>
            </a:r>
            <a:r>
              <a:rPr lang="tr-TR" dirty="0" err="1"/>
              <a:t>reading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r>
              <a:rPr lang="tr-TR" dirty="0"/>
              <a:t>Ormanda ağlı</a:t>
            </a:r>
            <a:r>
              <a:rPr lang="tr-TR" dirty="0">
                <a:highlight>
                  <a:srgbClr val="FFFF00"/>
                </a:highlight>
              </a:rPr>
              <a:t>yorum</a:t>
            </a:r>
            <a:r>
              <a:rPr lang="tr-TR" dirty="0"/>
              <a:t>. (I am </a:t>
            </a:r>
            <a:r>
              <a:rPr lang="tr-TR" dirty="0" err="1"/>
              <a:t>crying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r>
              <a:rPr lang="tr-TR" dirty="0"/>
              <a:t>Ormanda içi</a:t>
            </a:r>
            <a:r>
              <a:rPr lang="tr-TR" dirty="0">
                <a:highlight>
                  <a:srgbClr val="FFFF00"/>
                </a:highlight>
              </a:rPr>
              <a:t>yorum</a:t>
            </a:r>
            <a:r>
              <a:rPr lang="tr-TR" dirty="0"/>
              <a:t>. (I am </a:t>
            </a:r>
            <a:r>
              <a:rPr lang="tr-TR" dirty="0" err="1"/>
              <a:t>drinking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r>
              <a:rPr lang="tr-TR" dirty="0"/>
              <a:t>Ormanda düşün</a:t>
            </a:r>
            <a:r>
              <a:rPr lang="tr-TR" dirty="0">
                <a:highlight>
                  <a:srgbClr val="FFFF00"/>
                </a:highlight>
              </a:rPr>
              <a:t>üyorum</a:t>
            </a:r>
            <a:r>
              <a:rPr lang="tr-TR" dirty="0"/>
              <a:t>. (I am </a:t>
            </a:r>
            <a:r>
              <a:rPr lang="tr-TR" dirty="0" err="1"/>
              <a:t>thinking</a:t>
            </a:r>
            <a:r>
              <a:rPr lang="tr-TR" dirty="0"/>
              <a:t> in the </a:t>
            </a:r>
            <a:r>
              <a:rPr lang="tr-TR" dirty="0" err="1"/>
              <a:t>forest</a:t>
            </a:r>
            <a:r>
              <a:rPr lang="tr-TR" dirty="0"/>
              <a:t>.)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C32B202-61F9-4850-A089-0394F777D729}"/>
              </a:ext>
            </a:extLst>
          </p:cNvPr>
          <p:cNvSpPr txBox="1">
            <a:spLocks/>
          </p:cNvSpPr>
          <p:nvPr/>
        </p:nvSpPr>
        <p:spPr>
          <a:xfrm>
            <a:off x="0" y="42641"/>
            <a:ext cx="5924550" cy="59035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/>
              <a:t>(Sen) ne yapıyorsun? </a:t>
            </a:r>
            <a:r>
              <a:rPr lang="tr-TR" sz="1600" dirty="0"/>
              <a:t>(</a:t>
            </a:r>
            <a:r>
              <a:rPr lang="tr-TR" sz="1600" dirty="0" err="1"/>
              <a:t>What</a:t>
            </a:r>
            <a:r>
              <a:rPr lang="tr-TR" sz="1600" dirty="0"/>
              <a:t> </a:t>
            </a:r>
            <a:r>
              <a:rPr lang="tr-TR" sz="1600" dirty="0" err="1"/>
              <a:t>are</a:t>
            </a:r>
            <a:r>
              <a:rPr lang="tr-TR" sz="1600" dirty="0"/>
              <a:t> </a:t>
            </a:r>
            <a:r>
              <a:rPr lang="tr-TR" sz="1600" dirty="0" err="1"/>
              <a:t>you</a:t>
            </a:r>
            <a:r>
              <a:rPr lang="tr-TR" sz="1600" dirty="0"/>
              <a:t> </a:t>
            </a:r>
            <a:r>
              <a:rPr lang="tr-TR" sz="1600" dirty="0" err="1"/>
              <a:t>doing</a:t>
            </a:r>
            <a:r>
              <a:rPr lang="tr-TR" sz="1600" dirty="0"/>
              <a:t>?)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13352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8C6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12" descr="person lying on bed while covering face with pillow and holding eyeglasses">
            <a:extLst>
              <a:ext uri="{FF2B5EF4-FFF2-40B4-BE49-F238E27FC236}">
                <a16:creationId xmlns:a16="http://schemas.microsoft.com/office/drawing/2014/main" id="{A5E0AE14-09F9-448D-833B-15430C40AC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5554"/>
          <a:stretch/>
        </p:blipFill>
        <p:spPr bwMode="auto">
          <a:xfrm>
            <a:off x="3257549" y="1646380"/>
            <a:ext cx="3458228" cy="2907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F4D62F-8376-4488-80B9-279AD7CDEF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98" r="-2" b="-2"/>
          <a:stretch/>
        </p:blipFill>
        <p:spPr>
          <a:xfrm>
            <a:off x="3149012" y="920626"/>
            <a:ext cx="577395" cy="485756"/>
          </a:xfrm>
          <a:prstGeom prst="rect">
            <a:avLst/>
          </a:prstGeom>
        </p:spPr>
      </p:pic>
      <p:sp>
        <p:nvSpPr>
          <p:cNvPr id="6" name="Text Box 5">
            <a:extLst>
              <a:ext uri="{FF2B5EF4-FFF2-40B4-BE49-F238E27FC236}">
                <a16:creationId xmlns:a16="http://schemas.microsoft.com/office/drawing/2014/main" id="{FB2A8BA3-0CA8-4AF8-9241-A05060B65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246" y="4554240"/>
            <a:ext cx="5059122" cy="14631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Yatakta</a:t>
            </a: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uyuyorum</a:t>
            </a: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(I am sleeping in the bed.</a:t>
            </a:r>
            <a:r>
              <a:rPr lang="tr-TR" altLang="en-US" sz="2800" dirty="0">
                <a:solidFill>
                  <a:schemeClr val="tx1"/>
                </a:solidFill>
                <a:latin typeface="+mn-lt"/>
              </a:rPr>
              <a:t>)</a:t>
            </a:r>
            <a:endParaRPr lang="en-US" altLang="en-US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D7305377-427C-4DD5-90D6-5980DBADA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4256" y="3428999"/>
            <a:ext cx="3897744" cy="19778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tr-TR" altLang="en-US" sz="2000" dirty="0">
                <a:solidFill>
                  <a:schemeClr val="tx1"/>
                </a:solidFill>
                <a:latin typeface="+mn-lt"/>
              </a:rPr>
              <a:t>Yatak: </a:t>
            </a:r>
            <a:r>
              <a:rPr lang="tr-TR" altLang="en-US" sz="2000" dirty="0" err="1">
                <a:solidFill>
                  <a:schemeClr val="tx1"/>
                </a:solidFill>
                <a:latin typeface="+mn-lt"/>
              </a:rPr>
              <a:t>bed</a:t>
            </a:r>
            <a:endParaRPr lang="tr-TR" altLang="en-US" sz="2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tr-TR" altLang="en-US" sz="2000" dirty="0">
                <a:solidFill>
                  <a:schemeClr val="tx1"/>
                </a:solidFill>
                <a:latin typeface="+mn-lt"/>
              </a:rPr>
              <a:t>Yatakta: in the </a:t>
            </a:r>
            <a:r>
              <a:rPr lang="tr-TR" altLang="en-US" sz="2000" dirty="0" err="1">
                <a:solidFill>
                  <a:schemeClr val="tx1"/>
                </a:solidFill>
                <a:latin typeface="+mn-lt"/>
              </a:rPr>
              <a:t>bed</a:t>
            </a:r>
            <a:endParaRPr lang="tr-TR" altLang="en-US" sz="2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tr-TR" altLang="en-US" sz="2000" dirty="0">
                <a:solidFill>
                  <a:schemeClr val="tx1"/>
                </a:solidFill>
                <a:latin typeface="+mn-lt"/>
              </a:rPr>
              <a:t>Uyumak: </a:t>
            </a:r>
            <a:r>
              <a:rPr lang="tr-TR" altLang="en-US" sz="2000" dirty="0" err="1">
                <a:solidFill>
                  <a:schemeClr val="tx1"/>
                </a:solidFill>
                <a:latin typeface="+mn-lt"/>
              </a:rPr>
              <a:t>sleep</a:t>
            </a:r>
            <a:endParaRPr lang="tr-TR" altLang="en-US" sz="2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tr-TR" altLang="en-US" sz="2000" dirty="0">
                <a:solidFill>
                  <a:schemeClr val="tx1"/>
                </a:solidFill>
                <a:latin typeface="+mn-lt"/>
              </a:rPr>
              <a:t>Ben uyuyorum: I am </a:t>
            </a:r>
            <a:r>
              <a:rPr lang="tr-TR" altLang="en-US" sz="2000" dirty="0" err="1">
                <a:solidFill>
                  <a:schemeClr val="tx1"/>
                </a:solidFill>
                <a:latin typeface="+mn-lt"/>
              </a:rPr>
              <a:t>sleeping</a:t>
            </a:r>
            <a:endParaRPr lang="tr-TR" altLang="en-US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544CA799-179A-42F0-98AA-6752C89A5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878" y="262459"/>
            <a:ext cx="5059122" cy="14631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tr-TR" altLang="en-US" sz="3200" dirty="0">
                <a:solidFill>
                  <a:schemeClr val="tx1"/>
                </a:solidFill>
                <a:latin typeface="+mn-lt"/>
              </a:rPr>
              <a:t>Bahçede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uyuyorum</a:t>
            </a: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(I am sleeping in the </a:t>
            </a:r>
            <a:r>
              <a:rPr lang="tr-TR" altLang="en-US" sz="2400" dirty="0" err="1">
                <a:solidFill>
                  <a:schemeClr val="tx1"/>
                </a:solidFill>
                <a:latin typeface="+mn-lt"/>
              </a:rPr>
              <a:t>garden</a:t>
            </a: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.</a:t>
            </a:r>
            <a:r>
              <a:rPr lang="tr-TR" altLang="en-US" sz="2400" dirty="0">
                <a:solidFill>
                  <a:schemeClr val="tx1"/>
                </a:solidFill>
                <a:latin typeface="+mn-lt"/>
              </a:rPr>
              <a:t>)</a:t>
            </a:r>
            <a:endParaRPr lang="en-US" altLang="en-US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076" name="Picture 4" descr="Sleeping man in garden Stock Photos - Page 1 : Masterfile">
            <a:extLst>
              <a:ext uri="{FF2B5EF4-FFF2-40B4-BE49-F238E27FC236}">
                <a16:creationId xmlns:a16="http://schemas.microsoft.com/office/drawing/2014/main" id="{D6DE020F-F310-4782-9991-2C15D535C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289" y="1487272"/>
            <a:ext cx="2628900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7C9C00E-02FB-44D8-9092-4EA0A6DE3DD0}"/>
              </a:ext>
            </a:extLst>
          </p:cNvPr>
          <p:cNvSpPr txBox="1">
            <a:spLocks/>
          </p:cNvSpPr>
          <p:nvPr/>
        </p:nvSpPr>
        <p:spPr>
          <a:xfrm>
            <a:off x="0" y="42641"/>
            <a:ext cx="5924550" cy="59035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/>
              <a:t>(Sen) ne yapıyorsun? </a:t>
            </a:r>
            <a:r>
              <a:rPr lang="tr-TR" sz="1600" dirty="0"/>
              <a:t>(</a:t>
            </a:r>
            <a:r>
              <a:rPr lang="tr-TR" sz="1600" dirty="0" err="1"/>
              <a:t>What</a:t>
            </a:r>
            <a:r>
              <a:rPr lang="tr-TR" sz="1600" dirty="0"/>
              <a:t> </a:t>
            </a:r>
            <a:r>
              <a:rPr lang="tr-TR" sz="1600" dirty="0" err="1"/>
              <a:t>are</a:t>
            </a:r>
            <a:r>
              <a:rPr lang="tr-TR" sz="1600" dirty="0"/>
              <a:t> </a:t>
            </a:r>
            <a:r>
              <a:rPr lang="tr-TR" sz="1600" dirty="0" err="1"/>
              <a:t>you</a:t>
            </a:r>
            <a:r>
              <a:rPr lang="tr-TR" sz="1600" dirty="0"/>
              <a:t> </a:t>
            </a:r>
            <a:r>
              <a:rPr lang="tr-TR" sz="1600" dirty="0" err="1"/>
              <a:t>doing</a:t>
            </a:r>
            <a:r>
              <a:rPr lang="tr-TR" sz="1600" dirty="0"/>
              <a:t>?)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228496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3123E-B95F-4838-A988-336F1C7C1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15348" cy="932733"/>
          </a:xfrm>
        </p:spPr>
        <p:txBody>
          <a:bodyPr/>
          <a:lstStyle/>
          <a:p>
            <a:r>
              <a:rPr lang="tr-TR" dirty="0"/>
              <a:t>YATAKTA.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38FC4-A8FF-47A7-B2BE-DE5408D31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Yatakta düşünüyorum. </a:t>
            </a:r>
          </a:p>
          <a:p>
            <a:r>
              <a:rPr lang="tr-TR" dirty="0"/>
              <a:t>Yatakta uyuyorum.</a:t>
            </a:r>
          </a:p>
          <a:p>
            <a:r>
              <a:rPr lang="tr-TR" dirty="0"/>
              <a:t>Yatakta içiyorum.</a:t>
            </a:r>
          </a:p>
          <a:p>
            <a:r>
              <a:rPr lang="tr-TR" dirty="0"/>
              <a:t>Yatakta şarkı söylüyorum. (I am </a:t>
            </a:r>
            <a:r>
              <a:rPr lang="tr-TR" dirty="0" err="1"/>
              <a:t>singing</a:t>
            </a:r>
            <a:r>
              <a:rPr lang="tr-TR" dirty="0"/>
              <a:t> on the </a:t>
            </a:r>
            <a:r>
              <a:rPr lang="tr-TR" dirty="0" err="1"/>
              <a:t>bed</a:t>
            </a:r>
            <a:r>
              <a:rPr lang="tr-TR" dirty="0"/>
              <a:t>.)</a:t>
            </a:r>
          </a:p>
          <a:p>
            <a:r>
              <a:rPr lang="tr-TR" dirty="0"/>
              <a:t>Yatakta ağlıyorum. (I am </a:t>
            </a:r>
            <a:r>
              <a:rPr lang="tr-TR" dirty="0" err="1"/>
              <a:t>crying</a:t>
            </a:r>
            <a:r>
              <a:rPr lang="tr-TR" dirty="0"/>
              <a:t> on the </a:t>
            </a:r>
            <a:r>
              <a:rPr lang="tr-TR" dirty="0" err="1"/>
              <a:t>bed</a:t>
            </a:r>
            <a:r>
              <a:rPr lang="tr-TR" dirty="0"/>
              <a:t>.)</a:t>
            </a:r>
          </a:p>
          <a:p>
            <a:r>
              <a:rPr lang="tr-TR" dirty="0"/>
              <a:t>Yatakta ders çalışıyorum. (I am </a:t>
            </a:r>
            <a:r>
              <a:rPr lang="tr-TR" dirty="0" err="1"/>
              <a:t>studying</a:t>
            </a:r>
            <a:r>
              <a:rPr lang="tr-TR" dirty="0"/>
              <a:t> on the </a:t>
            </a:r>
            <a:r>
              <a:rPr lang="tr-TR" dirty="0" err="1"/>
              <a:t>bed</a:t>
            </a:r>
            <a:r>
              <a:rPr lang="tr-TR" dirty="0"/>
              <a:t>.)</a:t>
            </a:r>
          </a:p>
          <a:p>
            <a:r>
              <a:rPr lang="tr-TR" dirty="0"/>
              <a:t>Yatakta </a:t>
            </a:r>
            <a:r>
              <a:rPr lang="tr-TR" dirty="0">
                <a:highlight>
                  <a:srgbClr val="FFFF00"/>
                </a:highlight>
              </a:rPr>
              <a:t>kardeşimle </a:t>
            </a:r>
            <a:r>
              <a:rPr lang="tr-TR" dirty="0"/>
              <a:t>kavga ediyorum. </a:t>
            </a:r>
          </a:p>
          <a:p>
            <a:r>
              <a:rPr lang="tr-TR" dirty="0"/>
              <a:t>(I am </a:t>
            </a:r>
            <a:r>
              <a:rPr lang="tr-TR" dirty="0" err="1"/>
              <a:t>fighting</a:t>
            </a:r>
            <a:r>
              <a:rPr lang="tr-TR" dirty="0"/>
              <a:t> on the </a:t>
            </a:r>
            <a:r>
              <a:rPr lang="tr-TR" dirty="0" err="1"/>
              <a:t>bed</a:t>
            </a:r>
            <a:r>
              <a:rPr lang="tr-TR" dirty="0"/>
              <a:t> </a:t>
            </a:r>
            <a:r>
              <a:rPr lang="tr-TR" dirty="0" err="1">
                <a:highlight>
                  <a:srgbClr val="FFFF00"/>
                </a:highlight>
              </a:rPr>
              <a:t>with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my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brother</a:t>
            </a:r>
            <a:r>
              <a:rPr lang="tr-TR" dirty="0">
                <a:highlight>
                  <a:srgbClr val="FFFF00"/>
                </a:highlight>
              </a:rPr>
              <a:t>.)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B6594F-91F3-4810-8904-6FE00100D5C8}"/>
              </a:ext>
            </a:extLst>
          </p:cNvPr>
          <p:cNvSpPr txBox="1">
            <a:spLocks/>
          </p:cNvSpPr>
          <p:nvPr/>
        </p:nvSpPr>
        <p:spPr>
          <a:xfrm>
            <a:off x="7347155" y="629008"/>
            <a:ext cx="4195916" cy="17700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highlight>
                  <a:srgbClr val="FFFF00"/>
                </a:highlight>
              </a:rPr>
              <a:t>Kardeş</a:t>
            </a:r>
            <a:r>
              <a:rPr lang="tr-TR" dirty="0"/>
              <a:t>: </a:t>
            </a:r>
            <a:r>
              <a:rPr lang="tr-TR" dirty="0" err="1"/>
              <a:t>sister</a:t>
            </a:r>
            <a:r>
              <a:rPr lang="tr-TR" dirty="0"/>
              <a:t>/</a:t>
            </a:r>
            <a:r>
              <a:rPr lang="tr-TR" dirty="0" err="1"/>
              <a:t>brother</a:t>
            </a:r>
            <a:endParaRPr lang="tr-TR" dirty="0"/>
          </a:p>
          <a:p>
            <a:r>
              <a:rPr lang="tr-TR" dirty="0">
                <a:highlight>
                  <a:srgbClr val="FFFF00"/>
                </a:highlight>
              </a:rPr>
              <a:t>Kız kardeş: </a:t>
            </a:r>
            <a:r>
              <a:rPr lang="tr-TR" dirty="0" err="1"/>
              <a:t>sister</a:t>
            </a:r>
            <a:endParaRPr lang="tr-TR" dirty="0"/>
          </a:p>
          <a:p>
            <a:r>
              <a:rPr lang="tr-TR" dirty="0">
                <a:highlight>
                  <a:srgbClr val="FFFF00"/>
                </a:highlight>
              </a:rPr>
              <a:t>Erkek kardeş</a:t>
            </a:r>
            <a:r>
              <a:rPr lang="tr-TR" dirty="0"/>
              <a:t>: </a:t>
            </a:r>
            <a:r>
              <a:rPr lang="tr-TR" dirty="0" err="1"/>
              <a:t>brother</a:t>
            </a:r>
            <a:endParaRPr lang="tr-TR" dirty="0"/>
          </a:p>
          <a:p>
            <a:r>
              <a:rPr lang="tr-TR" dirty="0">
                <a:highlight>
                  <a:srgbClr val="FFFF00"/>
                </a:highlight>
              </a:rPr>
              <a:t>Abi: </a:t>
            </a:r>
            <a:r>
              <a:rPr lang="tr-TR" dirty="0" err="1"/>
              <a:t>elder</a:t>
            </a:r>
            <a:r>
              <a:rPr lang="tr-TR" dirty="0"/>
              <a:t> </a:t>
            </a:r>
            <a:r>
              <a:rPr lang="tr-TR" dirty="0" err="1"/>
              <a:t>brother</a:t>
            </a:r>
            <a:endParaRPr lang="tr-TR" dirty="0"/>
          </a:p>
          <a:p>
            <a:r>
              <a:rPr lang="tr-TR" dirty="0">
                <a:highlight>
                  <a:srgbClr val="FFFF00"/>
                </a:highlight>
              </a:rPr>
              <a:t>Baba: </a:t>
            </a:r>
            <a:r>
              <a:rPr lang="tr-TR" dirty="0"/>
              <a:t>Father</a:t>
            </a:r>
          </a:p>
          <a:p>
            <a:r>
              <a:rPr lang="tr-TR" dirty="0">
                <a:highlight>
                  <a:srgbClr val="FFFF00"/>
                </a:highlight>
              </a:rPr>
              <a:t>Anne: </a:t>
            </a:r>
            <a:r>
              <a:rPr lang="tr-TR" dirty="0" err="1"/>
              <a:t>mother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589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7940BB-FBC4-492E-BD92-3B7B914D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CEE687-B700-4220-9DC4-B54875D2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3988" y="320041"/>
            <a:ext cx="6707084" cy="38926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Şimdiki</a:t>
            </a: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Zaman</a:t>
            </a:r>
            <a:r>
              <a:rPr lang="en-US" sz="6600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 </a:t>
            </a:r>
            <a:r>
              <a:rPr lang="tr-TR" sz="6600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5</a:t>
            </a:r>
            <a:r>
              <a:rPr lang="en-US" sz="6600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(Simple Progressive Tense)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Graphic 6" descr="Hourglass">
            <a:extLst>
              <a:ext uri="{FF2B5EF4-FFF2-40B4-BE49-F238E27FC236}">
                <a16:creationId xmlns:a16="http://schemas.microsoft.com/office/drawing/2014/main" id="{ABFD092F-F8E4-439E-ACB4-55F5A47DB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040" y="1226248"/>
            <a:ext cx="4087368" cy="4087368"/>
          </a:xfrm>
          <a:prstGeom prst="rect">
            <a:avLst/>
          </a:pr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3987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52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B7762-BF77-482A-8898-167E8CC7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5656262" cy="901700"/>
          </a:xfrm>
          <a:solidFill>
            <a:schemeClr val="accent4"/>
          </a:solidFill>
        </p:spPr>
        <p:txBody>
          <a:bodyPr>
            <a:normAutofit fontScale="90000"/>
          </a:bodyPr>
          <a:lstStyle/>
          <a:p>
            <a:r>
              <a:rPr lang="tr-TR"/>
              <a:t>HAYDİ YAZALIM </a:t>
            </a:r>
            <a:r>
              <a:rPr lang="tr-TR" sz="2700"/>
              <a:t>(LET’S WRITE)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93D79-24EA-4963-B8E6-589BBA81B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176" y="1327152"/>
            <a:ext cx="5157787" cy="395287"/>
          </a:xfrm>
          <a:solidFill>
            <a:schemeClr val="accent3"/>
          </a:solidFill>
        </p:spPr>
        <p:txBody>
          <a:bodyPr>
            <a:normAutofit lnSpcReduction="10000"/>
          </a:bodyPr>
          <a:lstStyle/>
          <a:p>
            <a:r>
              <a:rPr lang="tr-TR">
                <a:solidFill>
                  <a:srgbClr val="FF0000"/>
                </a:solidFill>
              </a:rPr>
              <a:t>ANNE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157BE6-CF2E-4121-9AAB-E6811865F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175" y="1782764"/>
            <a:ext cx="6369050" cy="4579935"/>
          </a:xfrm>
          <a:solidFill>
            <a:schemeClr val="bg2"/>
          </a:solidFill>
        </p:spPr>
        <p:txBody>
          <a:bodyPr/>
          <a:lstStyle/>
          <a:p>
            <a:pPr marL="0" indent="0">
              <a:buNone/>
            </a:pPr>
            <a:endParaRPr lang="tr-TR"/>
          </a:p>
          <a:p>
            <a:pPr marL="0" indent="0">
              <a:buNone/>
            </a:pPr>
            <a:endParaRPr lang="tr-TR"/>
          </a:p>
          <a:p>
            <a:pPr marL="0" indent="0">
              <a:buNone/>
            </a:pPr>
            <a:endParaRPr lang="tr-TR"/>
          </a:p>
        </p:txBody>
      </p:sp>
      <p:pic>
        <p:nvPicPr>
          <p:cNvPr id="7170" name="Picture 2" descr="two babies and woman sitting on sofa while holding baby and watching on tablet">
            <a:extLst>
              <a:ext uri="{FF2B5EF4-FFF2-40B4-BE49-F238E27FC236}">
                <a16:creationId xmlns:a16="http://schemas.microsoft.com/office/drawing/2014/main" id="{A4D2199D-3718-4DF3-B1C0-BBC5A990D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282" y="1104900"/>
            <a:ext cx="4629217" cy="308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5713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1|2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8605</TotalTime>
  <Words>1837</Words>
  <Application>Microsoft Office PowerPoint</Application>
  <PresentationFormat>Widescreen</PresentationFormat>
  <Paragraphs>301</Paragraphs>
  <Slides>74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1" baseType="lpstr">
      <vt:lpstr>Arial</vt:lpstr>
      <vt:lpstr>Bembo</vt:lpstr>
      <vt:lpstr>Biome Light</vt:lpstr>
      <vt:lpstr>Calibri</vt:lpstr>
      <vt:lpstr>Calibri Light</vt:lpstr>
      <vt:lpstr>Comic Sans MS</vt:lpstr>
      <vt:lpstr>Office Theme</vt:lpstr>
      <vt:lpstr>Ders/Lesson:1-2 -3</vt:lpstr>
      <vt:lpstr>Şimdiki Zaman 1  (Simple Progressive Tense)</vt:lpstr>
      <vt:lpstr>PowerPoint Presentation</vt:lpstr>
      <vt:lpstr>Nerede? Where?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İbrahim ne yiyor?</vt:lpstr>
      <vt:lpstr>İbrahim ne yiyor?</vt:lpstr>
      <vt:lpstr>İbrahim ne yiyor?</vt:lpstr>
      <vt:lpstr>İbrahim ne yiyor?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 yapıyorsun? (What are you doing? </vt:lpstr>
      <vt:lpstr>A: Yusrah ne yapıyor? (What is Yusrah doing?  B: Elma yiyor.</vt:lpstr>
      <vt:lpstr>A: Maryam ne yapıyor? (What is Maryam doing?  B: Kitap okuyor.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A: Abdullah ne yapıyor?  What is Abdullah doing? B: Top oynuyor. He is playing with ball. </vt:lpstr>
      <vt:lpstr>PowerPoint Presentation</vt:lpstr>
      <vt:lpstr>A: Maryam ne yapıyor? B: Meyve suyu içiyor? </vt:lpstr>
      <vt:lpstr>A: İbrahim ne yapıyor?  What is İbrahimdoing? B: Gülüyor. He is laughing. </vt:lpstr>
      <vt:lpstr>A: Maryam ne yapıyor?  B: Sandaviç yiyor.</vt:lpstr>
      <vt:lpstr>A: Maryam ne yapıyor?  B: Telefonda konuşuyor.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Alıştırma: Practice</vt:lpstr>
      <vt:lpstr>Ne yapıyorsun? (What are you doing? </vt:lpstr>
      <vt:lpstr>PowerPoint Presentation</vt:lpstr>
      <vt:lpstr>PowerPoint Presentation</vt:lpstr>
      <vt:lpstr>Şimdiki Zaman 2 (Simple Progressive Tense)</vt:lpstr>
      <vt:lpstr>PowerPoint Presentation</vt:lpstr>
      <vt:lpstr>PowerPoint Presentation</vt:lpstr>
      <vt:lpstr>Alıştırma: Practice</vt:lpstr>
      <vt:lpstr>Alıştırma: Practice</vt:lpstr>
      <vt:lpstr>Alıştırma: Practice</vt:lpstr>
      <vt:lpstr>PowerPoint Presentation</vt:lpstr>
      <vt:lpstr>Şimdiki Zaman 3 (Simple Progressive Tense)</vt:lpstr>
      <vt:lpstr>PowerPoint Presentation</vt:lpstr>
      <vt:lpstr>Alıştırma: Practice</vt:lpstr>
      <vt:lpstr>PowerPoint Presentation</vt:lpstr>
      <vt:lpstr>Şimdiki Zaman 4 (Simple Progressive Tense)</vt:lpstr>
      <vt:lpstr>PowerPoint Presentation</vt:lpstr>
      <vt:lpstr>Alıştırma: Practice</vt:lpstr>
      <vt:lpstr>Şimdiki Zaman 5  (Simple Progressive Tense)</vt:lpstr>
      <vt:lpstr>PowerPoint Presentation</vt:lpstr>
      <vt:lpstr>Alıştırma: Practice</vt:lpstr>
      <vt:lpstr>Şimdiki Zaman 6  (Simple Progressive Tense)</vt:lpstr>
      <vt:lpstr>PowerPoint Presentation</vt:lpstr>
      <vt:lpstr>ORMANDA</vt:lpstr>
      <vt:lpstr>PowerPoint Presentation</vt:lpstr>
      <vt:lpstr>YATAKTA.</vt:lpstr>
      <vt:lpstr>Şimdiki Zaman 5 (Simple Progressive Tense)</vt:lpstr>
      <vt:lpstr>HAYDİ YAZALIM (LET’S WRITE)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 agpak</dc:creator>
  <cp:lastModifiedBy>mehmet agpak</cp:lastModifiedBy>
  <cp:revision>94</cp:revision>
  <dcterms:created xsi:type="dcterms:W3CDTF">2021-06-27T14:46:43Z</dcterms:created>
  <dcterms:modified xsi:type="dcterms:W3CDTF">2024-03-07T04:54:26Z</dcterms:modified>
</cp:coreProperties>
</file>