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62" r:id="rId2"/>
    <p:sldId id="447" r:id="rId3"/>
    <p:sldId id="457" r:id="rId4"/>
    <p:sldId id="455" r:id="rId5"/>
    <p:sldId id="456" r:id="rId6"/>
    <p:sldId id="451" r:id="rId7"/>
    <p:sldId id="460" r:id="rId8"/>
    <p:sldId id="465" r:id="rId9"/>
    <p:sldId id="461" r:id="rId10"/>
    <p:sldId id="464" r:id="rId11"/>
    <p:sldId id="452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462"/>
            <p14:sldId id="447"/>
            <p14:sldId id="457"/>
            <p14:sldId id="455"/>
            <p14:sldId id="456"/>
            <p14:sldId id="451"/>
            <p14:sldId id="460"/>
            <p14:sldId id="465"/>
            <p14:sldId id="461"/>
            <p14:sldId id="464"/>
            <p14:sldId id="452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CFE"/>
    <a:srgbClr val="FFFFCC"/>
    <a:srgbClr val="E75FCD"/>
    <a:srgbClr val="B10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66" autoAdjust="0"/>
    <p:restoredTop sz="96751" autoAdjust="0"/>
  </p:normalViewPr>
  <p:slideViewPr>
    <p:cSldViewPr snapToGrid="0">
      <p:cViewPr varScale="1">
        <p:scale>
          <a:sx n="45" d="100"/>
          <a:sy n="45" d="100"/>
        </p:scale>
        <p:origin x="30" y="133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youtube.com/watch?v=9FjNkOBX_ok" TargetMode="Externa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24.</a:t>
            </a:r>
            <a:r>
              <a:rPr lang="tr-TR" sz="2233" dirty="0"/>
              <a:t> Kasım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tr-TR" sz="2233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2023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</a:t>
            </a:r>
            <a:r>
              <a:rPr lang="tr-TR" sz="2233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9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335363" y="2731987"/>
            <a:ext cx="5647745" cy="30645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38" y="7969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2DC16B-6B4D-BC81-5F56-0CCAEE58A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846" y="-24371"/>
            <a:ext cx="5933307" cy="2438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2196035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899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6"/>
    </mc:Choice>
    <mc:Fallback xmlns="">
      <p:transition spd="slow" advTm="1031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ortakal Kg - Migros">
            <a:extLst>
              <a:ext uri="{FF2B5EF4-FFF2-40B4-BE49-F238E27FC236}">
                <a16:creationId xmlns:a16="http://schemas.microsoft.com/office/drawing/2014/main" id="{DA0A55BB-0691-7E98-DAEE-E2A97D95F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850" y="1624074"/>
            <a:ext cx="4591812" cy="45918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EC2D90F8-0279-9FAC-E66B-0B789E582FDB}"/>
              </a:ext>
            </a:extLst>
          </p:cNvPr>
          <p:cNvSpPr/>
          <p:nvPr/>
        </p:nvSpPr>
        <p:spPr>
          <a:xfrm>
            <a:off x="6528391" y="182857"/>
            <a:ext cx="5036994" cy="1566984"/>
          </a:xfrm>
          <a:prstGeom prst="wedgeRoundRectCallout">
            <a:avLst>
              <a:gd name="adj1" fmla="val -16535"/>
              <a:gd name="adj2" fmla="val 10782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>
                <a:solidFill>
                  <a:schemeClr val="tx1"/>
                </a:solidFill>
              </a:rPr>
              <a:t>A: Bu nedir? </a:t>
            </a:r>
          </a:p>
          <a:p>
            <a:r>
              <a:rPr lang="tr-TR" sz="2400" dirty="0">
                <a:solidFill>
                  <a:schemeClr val="tx1"/>
                </a:solidFill>
              </a:rPr>
              <a:t>(</a:t>
            </a:r>
            <a:r>
              <a:rPr lang="tr-TR" sz="2400" dirty="0" err="1">
                <a:solidFill>
                  <a:schemeClr val="tx1"/>
                </a:solidFill>
              </a:rPr>
              <a:t>What</a:t>
            </a:r>
            <a:r>
              <a:rPr lang="tr-TR" sz="2400" dirty="0">
                <a:solidFill>
                  <a:schemeClr val="tx1"/>
                </a:solidFill>
              </a:rPr>
              <a:t> is </a:t>
            </a:r>
            <a:r>
              <a:rPr lang="tr-TR" sz="2400" dirty="0" err="1">
                <a:solidFill>
                  <a:schemeClr val="tx1"/>
                </a:solidFill>
              </a:rPr>
              <a:t>this</a:t>
            </a:r>
            <a:r>
              <a:rPr lang="tr-TR" sz="2400" dirty="0">
                <a:solidFill>
                  <a:schemeClr val="tx1"/>
                </a:solidFill>
              </a:rPr>
              <a:t>?</a:t>
            </a:r>
          </a:p>
          <a:p>
            <a:r>
              <a:rPr lang="tr-TR" sz="3200" dirty="0">
                <a:solidFill>
                  <a:schemeClr val="tx1"/>
                </a:solidFill>
              </a:rPr>
              <a:t>B:Portakal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AA883D32-309A-4C02-CE57-FE5AFC06B8BC}"/>
              </a:ext>
            </a:extLst>
          </p:cNvPr>
          <p:cNvSpPr/>
          <p:nvPr/>
        </p:nvSpPr>
        <p:spPr>
          <a:xfrm>
            <a:off x="8810173" y="5352036"/>
            <a:ext cx="2975429" cy="1378857"/>
          </a:xfrm>
          <a:prstGeom prst="wedgeRoundRectCallout">
            <a:avLst>
              <a:gd name="adj1" fmla="val -81808"/>
              <a:gd name="adj2" fmla="val -6907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3200" dirty="0">
                <a:solidFill>
                  <a:schemeClr val="tx1"/>
                </a:solidFill>
              </a:rPr>
              <a:t>A: Bu ne renk? B: Turuncu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050" name="Picture 2" descr="Lezzetli Portakal Suyu Ahşap Masada Beyaz Arka Planda Taze Meyveler | Stok  fotoğrafçılık ©NewAfrica | Telifsiz resim #470196628">
            <a:extLst>
              <a:ext uri="{FF2B5EF4-FFF2-40B4-BE49-F238E27FC236}">
                <a16:creationId xmlns:a16="http://schemas.microsoft.com/office/drawing/2014/main" id="{AA94582B-3FA8-B87B-E4CF-D9F3E833B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15" y="2925286"/>
            <a:ext cx="5007481" cy="181723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Line drawing of orange with leave -simple Vector Image">
            <a:extLst>
              <a:ext uri="{FF2B5EF4-FFF2-40B4-BE49-F238E27FC236}">
                <a16:creationId xmlns:a16="http://schemas.microsoft.com/office/drawing/2014/main" id="{7CD5E36C-63CA-AFE6-6115-F86B18001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 bwMode="auto">
          <a:xfrm>
            <a:off x="535515" y="4863439"/>
            <a:ext cx="1871074" cy="181723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9B36D6-8E7B-18A7-3625-944B3951E7BD}"/>
              </a:ext>
            </a:extLst>
          </p:cNvPr>
          <p:cNvSpPr txBox="1"/>
          <p:nvPr/>
        </p:nvSpPr>
        <p:spPr>
          <a:xfrm>
            <a:off x="2253283" y="5772055"/>
            <a:ext cx="2689998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tr-TR" sz="3200" dirty="0">
                <a:highlight>
                  <a:srgbClr val="00FF00"/>
                </a:highlight>
              </a:rPr>
              <a:t>Portakal.  </a:t>
            </a:r>
            <a:endParaRPr lang="en-US" sz="3200" dirty="0">
              <a:highlight>
                <a:srgbClr val="00FF00"/>
              </a:highlight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18769C8E-9EEC-A19B-DF9D-81B24D81A0E7}"/>
              </a:ext>
            </a:extLst>
          </p:cNvPr>
          <p:cNvSpPr/>
          <p:nvPr/>
        </p:nvSpPr>
        <p:spPr>
          <a:xfrm>
            <a:off x="98298" y="419038"/>
            <a:ext cx="5881914" cy="1227152"/>
          </a:xfrm>
          <a:prstGeom prst="wedgeRoundRectCallout">
            <a:avLst>
              <a:gd name="adj1" fmla="val 1479"/>
              <a:gd name="adj2" fmla="val 21966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A: Portakal nerede?</a:t>
            </a:r>
            <a:r>
              <a:rPr lang="tr-TR" sz="2000" dirty="0">
                <a:solidFill>
                  <a:schemeClr val="tx1"/>
                </a:solidFill>
              </a:rPr>
              <a:t> (</a:t>
            </a:r>
            <a:r>
              <a:rPr lang="tr-TR" sz="2000" dirty="0" err="1">
                <a:solidFill>
                  <a:schemeClr val="tx1"/>
                </a:solidFill>
              </a:rPr>
              <a:t>Where</a:t>
            </a:r>
            <a:r>
              <a:rPr lang="tr-TR" sz="2000" dirty="0">
                <a:solidFill>
                  <a:schemeClr val="tx1"/>
                </a:solidFill>
              </a:rPr>
              <a:t> is the </a:t>
            </a:r>
            <a:r>
              <a:rPr lang="tr-TR" sz="2000" dirty="0" err="1">
                <a:solidFill>
                  <a:schemeClr val="tx1"/>
                </a:solidFill>
              </a:rPr>
              <a:t>orange</a:t>
            </a:r>
            <a:r>
              <a:rPr lang="tr-TR" sz="2000" dirty="0">
                <a:solidFill>
                  <a:schemeClr val="tx1"/>
                </a:solidFill>
              </a:rPr>
              <a:t>?)</a:t>
            </a:r>
          </a:p>
          <a:p>
            <a:r>
              <a:rPr lang="tr-TR" sz="2800" dirty="0">
                <a:solidFill>
                  <a:schemeClr val="tx1"/>
                </a:solidFill>
              </a:rPr>
              <a:t>B. Masada (On the </a:t>
            </a:r>
            <a:r>
              <a:rPr lang="tr-TR" sz="2800" dirty="0" err="1">
                <a:solidFill>
                  <a:schemeClr val="tx1"/>
                </a:solidFill>
              </a:rPr>
              <a:t>table</a:t>
            </a:r>
            <a:r>
              <a:rPr lang="tr-TR" sz="2800" dirty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8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5100-001A-BB6B-B770-4ED94BC1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714"/>
            <a:ext cx="12192000" cy="7794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b="1" dirty="0"/>
              <a:t>yiyeceğim….. I </a:t>
            </a:r>
            <a:r>
              <a:rPr lang="tr-TR" b="1" dirty="0" err="1"/>
              <a:t>will</a:t>
            </a:r>
            <a:r>
              <a:rPr lang="tr-TR" b="1" dirty="0"/>
              <a:t> </a:t>
            </a:r>
            <a:r>
              <a:rPr lang="tr-TR" b="1" dirty="0" err="1"/>
              <a:t>eat</a:t>
            </a:r>
            <a:r>
              <a:rPr lang="tr-TR" b="1" dirty="0"/>
              <a:t>. (Gelecek Zaman/</a:t>
            </a:r>
            <a:r>
              <a:rPr lang="tr-TR" b="1" dirty="0" err="1"/>
              <a:t>Future</a:t>
            </a:r>
            <a:r>
              <a:rPr lang="tr-TR" b="1" dirty="0"/>
              <a:t> tense.)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787B5-85D1-52BC-C517-541A5560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227" y="1112872"/>
            <a:ext cx="9905419" cy="2463800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1</a:t>
            </a:r>
            <a:r>
              <a:rPr lang="tr-TR" dirty="0">
                <a:cs typeface="Calibri"/>
              </a:rPr>
              <a:t>. Portakal 	yiyeceğim. 	I </a:t>
            </a:r>
            <a:r>
              <a:rPr lang="tr-TR" dirty="0" err="1">
                <a:cs typeface="Calibri"/>
              </a:rPr>
              <a:t>will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eat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orange</a:t>
            </a:r>
            <a:r>
              <a:rPr lang="tr-TR" dirty="0">
                <a:cs typeface="Calibri"/>
              </a:rPr>
              <a:t>. </a:t>
            </a:r>
          </a:p>
          <a:p>
            <a:pPr marL="0" indent="0">
              <a:buNone/>
            </a:pPr>
            <a:r>
              <a:rPr lang="tr-TR" dirty="0">
                <a:cs typeface="Calibri"/>
              </a:rPr>
              <a:t>2. Elma 	yiyeceğim. 	I </a:t>
            </a:r>
            <a:r>
              <a:rPr lang="tr-TR" dirty="0" err="1">
                <a:cs typeface="Calibri"/>
              </a:rPr>
              <a:t>will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eat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apple</a:t>
            </a:r>
            <a:r>
              <a:rPr lang="tr-TR" dirty="0">
                <a:cs typeface="Calibri"/>
              </a:rPr>
              <a:t>. </a:t>
            </a:r>
          </a:p>
          <a:p>
            <a:pPr marL="0" indent="0">
              <a:buNone/>
            </a:pPr>
            <a:r>
              <a:rPr lang="tr-TR" dirty="0">
                <a:cs typeface="Calibri"/>
              </a:rPr>
              <a:t>3. Lahmacun yiyeceğim.   	I </a:t>
            </a:r>
            <a:r>
              <a:rPr lang="tr-TR" dirty="0" err="1">
                <a:cs typeface="Calibri"/>
              </a:rPr>
              <a:t>will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eat</a:t>
            </a:r>
            <a:r>
              <a:rPr lang="tr-TR" dirty="0">
                <a:cs typeface="Calibri"/>
              </a:rPr>
              <a:t> lahmacun.</a:t>
            </a:r>
          </a:p>
          <a:p>
            <a:pPr marL="0" indent="0">
              <a:buNone/>
            </a:pPr>
            <a:r>
              <a:rPr lang="tr-TR" dirty="0">
                <a:cs typeface="Calibri"/>
              </a:rPr>
              <a:t>4. Pilav 	yiyeceğim. 	I </a:t>
            </a:r>
            <a:r>
              <a:rPr lang="tr-TR" dirty="0" err="1">
                <a:cs typeface="Calibri"/>
              </a:rPr>
              <a:t>will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eat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rice</a:t>
            </a:r>
            <a:endParaRPr lang="tr-TR" dirty="0">
              <a:cs typeface="Calibri"/>
            </a:endParaRPr>
          </a:p>
          <a:p>
            <a:pPr marL="0" indent="0">
              <a:buNone/>
            </a:pPr>
            <a:r>
              <a:rPr lang="tr-TR" dirty="0">
                <a:cs typeface="Calibri"/>
              </a:rPr>
              <a:t>5. Kebap 	yiyeceğim. 	I </a:t>
            </a:r>
            <a:r>
              <a:rPr lang="tr-TR" dirty="0" err="1">
                <a:cs typeface="Calibri"/>
              </a:rPr>
              <a:t>will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eat</a:t>
            </a:r>
            <a:r>
              <a:rPr lang="tr-TR" dirty="0">
                <a:cs typeface="Calibri"/>
              </a:rPr>
              <a:t> </a:t>
            </a:r>
            <a:r>
              <a:rPr lang="tr-TR" dirty="0" err="1">
                <a:cs typeface="Calibri"/>
              </a:rPr>
              <a:t>kebab</a:t>
            </a:r>
            <a:r>
              <a:rPr lang="tr-TR" dirty="0">
                <a:cs typeface="Calibri"/>
              </a:rPr>
              <a:t>.</a:t>
            </a:r>
          </a:p>
          <a:p>
            <a:pPr marL="0" indent="0">
              <a:buNone/>
            </a:pPr>
            <a:r>
              <a:rPr lang="tr-TR" dirty="0">
                <a:cs typeface="Calibri"/>
              </a:rPr>
              <a:t>     </a:t>
            </a:r>
            <a:endParaRPr lang="en-US" dirty="0">
              <a:cs typeface="Calibri" panose="020F0502020204030204"/>
            </a:endParaRPr>
          </a:p>
        </p:txBody>
      </p:sp>
      <p:pic>
        <p:nvPicPr>
          <p:cNvPr id="5" name="Picture 4" descr="Hands holding an apple and an orange">
            <a:extLst>
              <a:ext uri="{FF2B5EF4-FFF2-40B4-BE49-F238E27FC236}">
                <a16:creationId xmlns:a16="http://schemas.microsoft.com/office/drawing/2014/main" id="{8EFFB895-1FCA-5CC0-3FA8-2957D57B3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6672"/>
            <a:ext cx="2952862" cy="1739617"/>
          </a:xfrm>
          <a:prstGeom prst="rect">
            <a:avLst/>
          </a:prstGeom>
        </p:spPr>
      </p:pic>
      <p:pic>
        <p:nvPicPr>
          <p:cNvPr id="5124" name="Picture 4" descr="Lahmacun – Andy Cooks">
            <a:extLst>
              <a:ext uri="{FF2B5EF4-FFF2-40B4-BE49-F238E27FC236}">
                <a16:creationId xmlns:a16="http://schemas.microsoft.com/office/drawing/2014/main" id="{274CB0A3-51DC-9840-070F-B6DB9D3A2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532" y="3580016"/>
            <a:ext cx="2952863" cy="165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amb Shish Kebab - Cooking Gorgeous">
            <a:extLst>
              <a:ext uri="{FF2B5EF4-FFF2-40B4-BE49-F238E27FC236}">
                <a16:creationId xmlns:a16="http://schemas.microsoft.com/office/drawing/2014/main" id="{94C6F3BD-B8AD-B089-AD54-BCAC491A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155" y="3662686"/>
            <a:ext cx="1869847" cy="165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Kazak Güreşi ve Özbek Pilavı UNESCO listesinde -">
            <a:extLst>
              <a:ext uri="{FF2B5EF4-FFF2-40B4-BE49-F238E27FC236}">
                <a16:creationId xmlns:a16="http://schemas.microsoft.com/office/drawing/2014/main" id="{CA3B84CA-9FEE-00A8-330B-093A8508B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22" y="3662686"/>
            <a:ext cx="2962727" cy="165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A25DA-367F-AC20-9FD9-309CCE08E3BB}"/>
              </a:ext>
            </a:extLst>
          </p:cNvPr>
          <p:cNvSpPr txBox="1"/>
          <p:nvPr/>
        </p:nvSpPr>
        <p:spPr>
          <a:xfrm>
            <a:off x="182226" y="5408461"/>
            <a:ext cx="232908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3200" dirty="0">
                <a:cs typeface="Calibri"/>
              </a:rPr>
              <a:t>portakal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33FC3-87B3-F0C7-98A2-43354496A4A0}"/>
              </a:ext>
            </a:extLst>
          </p:cNvPr>
          <p:cNvSpPr txBox="1"/>
          <p:nvPr/>
        </p:nvSpPr>
        <p:spPr>
          <a:xfrm>
            <a:off x="1654631" y="5402303"/>
            <a:ext cx="129823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3200" dirty="0">
                <a:cs typeface="Calibri"/>
              </a:rPr>
              <a:t>elma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1FA2FC-0916-768D-0694-F0570FB68896}"/>
              </a:ext>
            </a:extLst>
          </p:cNvPr>
          <p:cNvSpPr txBox="1"/>
          <p:nvPr/>
        </p:nvSpPr>
        <p:spPr>
          <a:xfrm>
            <a:off x="3659310" y="5396145"/>
            <a:ext cx="23290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2800" dirty="0"/>
              <a:t>lahmacun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9E8992-31D1-4FB2-7DC4-6D89634D07B7}"/>
              </a:ext>
            </a:extLst>
          </p:cNvPr>
          <p:cNvSpPr txBox="1"/>
          <p:nvPr/>
        </p:nvSpPr>
        <p:spPr>
          <a:xfrm>
            <a:off x="6553203" y="5402303"/>
            <a:ext cx="232908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3200" dirty="0">
                <a:cs typeface="Calibri"/>
              </a:rPr>
              <a:t>pilav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CC0393-D742-B5ED-340E-6492A5C79AE1}"/>
              </a:ext>
            </a:extLst>
          </p:cNvPr>
          <p:cNvSpPr txBox="1"/>
          <p:nvPr/>
        </p:nvSpPr>
        <p:spPr>
          <a:xfrm>
            <a:off x="9239137" y="5402303"/>
            <a:ext cx="23290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2800" dirty="0"/>
              <a:t>kebap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740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15E9F7A-B64C-4192-8930-A05D1E23F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Tomato PNG Clipart Picture​ | Gallery Yopriceville - High-Quality Free  Images and Transparent PNG Clipart">
            <a:extLst>
              <a:ext uri="{FF2B5EF4-FFF2-40B4-BE49-F238E27FC236}">
                <a16:creationId xmlns:a16="http://schemas.microsoft.com/office/drawing/2014/main" id="{E69DBF0C-6F70-2653-2870-68F9289E93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60" r="12539" b="-1"/>
          <a:stretch/>
        </p:blipFill>
        <p:spPr>
          <a:xfrm>
            <a:off x="20" y="853"/>
            <a:ext cx="2743179" cy="3417511"/>
          </a:xfrm>
          <a:prstGeom prst="rect">
            <a:avLst/>
          </a:prstGeom>
        </p:spPr>
      </p:pic>
      <p:pic>
        <p:nvPicPr>
          <p:cNvPr id="4" name="Image 3" descr="Orange PNG Vector Clipart Image​ | Gallery Yopriceville - High-Quality Free  Images and Transparent PNG Clipart">
            <a:extLst>
              <a:ext uri="{FF2B5EF4-FFF2-40B4-BE49-F238E27FC236}">
                <a16:creationId xmlns:a16="http://schemas.microsoft.com/office/drawing/2014/main" id="{F4B025E9-149C-9171-A73D-D4526297C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78" r="11103"/>
          <a:stretch/>
        </p:blipFill>
        <p:spPr>
          <a:xfrm>
            <a:off x="20" y="3417677"/>
            <a:ext cx="2743179" cy="344032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3EB161-5CFE-4D7E-B34B-06C90F9B1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-1"/>
            <a:ext cx="6744336" cy="68771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18147C2-BF02-44AA-81D8-FD7776FAB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5964" y="685799"/>
            <a:ext cx="5358808" cy="5486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335100-001A-BB6B-B770-4ED94BC1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797" y="66833"/>
            <a:ext cx="4231758" cy="55213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tr-TR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</a:rPr>
              <a:t>Kamilla</a:t>
            </a:r>
            <a:r>
              <a:rPr lang="tr-T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</a:rPr>
              <a:t>/</a:t>
            </a:r>
            <a:r>
              <a:rPr lang="tr-TR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</a:rPr>
              <a:t>Doniyerbek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Calibri Light"/>
            </a:endParaRPr>
          </a:p>
        </p:txBody>
      </p:sp>
      <p:pic>
        <p:nvPicPr>
          <p:cNvPr id="7" name="Image 6" descr="Red Pepper PNG Clipart - Best WEB Clipart">
            <a:extLst>
              <a:ext uri="{FF2B5EF4-FFF2-40B4-BE49-F238E27FC236}">
                <a16:creationId xmlns:a16="http://schemas.microsoft.com/office/drawing/2014/main" id="{6515DC0A-69FA-5E93-2A12-A4DF5C3EB0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3" r="518" b="-3"/>
          <a:stretch/>
        </p:blipFill>
        <p:spPr>
          <a:xfrm>
            <a:off x="9526274" y="-145133"/>
            <a:ext cx="2704462" cy="3418353"/>
          </a:xfrm>
          <a:prstGeom prst="rect">
            <a:avLst/>
          </a:prstGeom>
        </p:spPr>
      </p:pic>
      <p:pic>
        <p:nvPicPr>
          <p:cNvPr id="6" name="Image 5" descr="Fresh Apple PNG Clip Art Image​ | Gallery Yopriceville - High-Quality Free  Images and Transparent PNG Clipart">
            <a:extLst>
              <a:ext uri="{FF2B5EF4-FFF2-40B4-BE49-F238E27FC236}">
                <a16:creationId xmlns:a16="http://schemas.microsoft.com/office/drawing/2014/main" id="{16065C99-F1F5-7174-079F-510564269A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32" r="2" b="2903"/>
          <a:stretch/>
        </p:blipFill>
        <p:spPr>
          <a:xfrm>
            <a:off x="9487536" y="3417676"/>
            <a:ext cx="2704463" cy="344032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40E394F-5F49-700B-FFD4-4B26FDC4E96F}"/>
              </a:ext>
            </a:extLst>
          </p:cNvPr>
          <p:cNvSpPr txBox="1">
            <a:spLocks/>
          </p:cNvSpPr>
          <p:nvPr/>
        </p:nvSpPr>
        <p:spPr>
          <a:xfrm>
            <a:off x="2020826" y="806597"/>
            <a:ext cx="7882820" cy="52448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/>
              <a:t>1. İki tane muz 	yiyeceğim. 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two </a:t>
            </a:r>
            <a:r>
              <a:rPr lang="tr-TR" sz="2000" dirty="0" err="1"/>
              <a:t>bananas</a:t>
            </a:r>
            <a:r>
              <a:rPr lang="tr-TR" sz="2000" dirty="0"/>
              <a:t>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/>
              <a:t>2. Elma 		yiyeceğim.  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apple</a:t>
            </a:r>
            <a:r>
              <a:rPr lang="tr-TR" sz="2000" dirty="0"/>
              <a:t>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3. Patlıcan 	yiyeceğim.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egg</a:t>
            </a:r>
            <a:r>
              <a:rPr lang="tr-TR" sz="2000" dirty="0"/>
              <a:t> </a:t>
            </a:r>
            <a:r>
              <a:rPr lang="tr-TR" sz="2000" dirty="0" err="1"/>
              <a:t>plant</a:t>
            </a:r>
            <a:r>
              <a:rPr lang="tr-TR" sz="2000" dirty="0"/>
              <a:t>.) </a:t>
            </a:r>
            <a:r>
              <a:rPr lang="tr-TR" sz="2000" dirty="0">
                <a:ea typeface="Calibri"/>
                <a:cs typeface="Calibri"/>
              </a:rPr>
              <a:t>	</a:t>
            </a: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4. Dondurma 	</a:t>
            </a:r>
            <a:r>
              <a:rPr lang="tr-TR" sz="2000" dirty="0"/>
              <a:t>yiyeceğim. 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ice-cream</a:t>
            </a:r>
            <a:r>
              <a:rPr lang="tr-TR" sz="2000" dirty="0"/>
              <a:t>.) </a:t>
            </a: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5 Baklava 	</a:t>
            </a:r>
            <a:r>
              <a:rPr lang="tr-TR" sz="2000" dirty="0"/>
              <a:t>yiyeceğim.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baklava.)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6. Kebap 	</a:t>
            </a:r>
            <a:r>
              <a:rPr lang="tr-TR" sz="2000" dirty="0"/>
              <a:t>yiyeceğim.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kebab</a:t>
            </a:r>
            <a:r>
              <a:rPr lang="tr-TR" sz="2000" dirty="0"/>
              <a:t>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yiyeceğim….. I 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will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 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eat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.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 dirty="0">
                <a:ea typeface="Calibri" panose="020F0502020204030204"/>
                <a:cs typeface="Calibri" panose="020F0502020204030204"/>
              </a:rPr>
              <a:t>1. </a:t>
            </a:r>
            <a:r>
              <a:rPr lang="tr-TR" sz="2000" dirty="0">
                <a:ea typeface="Calibri" panose="020F0502020204030204"/>
                <a:cs typeface="Calibri" panose="020F0502020204030204"/>
              </a:rPr>
              <a:t>İki </a:t>
            </a:r>
            <a:r>
              <a:rPr lang="tr-TR" sz="2000" dirty="0" err="1">
                <a:ea typeface="Calibri" panose="020F0502020204030204"/>
                <a:cs typeface="Calibri" panose="020F0502020204030204"/>
              </a:rPr>
              <a:t>red</a:t>
            </a:r>
            <a:r>
              <a:rPr lang="tr-TR" sz="2000" dirty="0">
                <a:ea typeface="Calibri" panose="020F0502020204030204"/>
                <a:cs typeface="Calibri" panose="020F0502020204030204"/>
              </a:rPr>
              <a:t> portakal 	yiyeceğim. 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two </a:t>
            </a:r>
            <a:r>
              <a:rPr lang="tr-TR" sz="2000" dirty="0" err="1"/>
              <a:t>red</a:t>
            </a:r>
            <a:r>
              <a:rPr lang="tr-TR" sz="2000" dirty="0"/>
              <a:t> </a:t>
            </a:r>
            <a:r>
              <a:rPr lang="tr-TR" sz="2000" dirty="0" err="1"/>
              <a:t>oranges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2. Bir kırmızı elma 	yiyeceğim. 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a </a:t>
            </a:r>
            <a:r>
              <a:rPr lang="tr-TR" sz="2000" dirty="0" err="1"/>
              <a:t>red</a:t>
            </a:r>
            <a:r>
              <a:rPr lang="tr-TR" sz="2000" dirty="0"/>
              <a:t> </a:t>
            </a:r>
            <a:r>
              <a:rPr lang="tr-TR" sz="2000" dirty="0" err="1"/>
              <a:t>apple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3. Dört yeşil biber 	yiyeceğim. 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four</a:t>
            </a:r>
            <a:r>
              <a:rPr lang="tr-TR" sz="2000" dirty="0"/>
              <a:t> </a:t>
            </a:r>
            <a:r>
              <a:rPr lang="tr-TR" sz="2000" dirty="0" err="1"/>
              <a:t>green</a:t>
            </a:r>
            <a:r>
              <a:rPr lang="tr-TR" sz="2000" dirty="0"/>
              <a:t> </a:t>
            </a:r>
            <a:r>
              <a:rPr lang="tr-TR" sz="2000" dirty="0" err="1"/>
              <a:t>peppers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4. Beş sarı domates 	yiyeceğim. 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five</a:t>
            </a:r>
            <a:r>
              <a:rPr lang="tr-TR" sz="2000" dirty="0"/>
              <a:t> </a:t>
            </a:r>
            <a:r>
              <a:rPr lang="tr-TR" sz="2000" dirty="0" err="1"/>
              <a:t>yellow</a:t>
            </a:r>
            <a:r>
              <a:rPr lang="tr-TR" sz="2000" dirty="0"/>
              <a:t> </a:t>
            </a:r>
            <a:r>
              <a:rPr lang="tr-TR" sz="2000" dirty="0" err="1"/>
              <a:t>tomatoes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5. İyi pilav 		yiyeceğim. 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good</a:t>
            </a:r>
            <a:r>
              <a:rPr lang="tr-TR" sz="2000" dirty="0"/>
              <a:t>  </a:t>
            </a:r>
            <a:r>
              <a:rPr lang="tr-TR" sz="2000" dirty="0" err="1"/>
              <a:t>rice</a:t>
            </a:r>
            <a:r>
              <a:rPr lang="tr-TR" sz="2000" dirty="0"/>
              <a:t>.)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1572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335100-001A-BB6B-B770-4ED94BC1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91" y="155822"/>
            <a:ext cx="5279408" cy="1128068"/>
          </a:xfrm>
        </p:spPr>
        <p:txBody>
          <a:bodyPr anchor="ctr">
            <a:normAutofit/>
          </a:bodyPr>
          <a:lstStyle/>
          <a:p>
            <a:r>
              <a:rPr lang="tr-TR" sz="4000" dirty="0" err="1"/>
              <a:t>Doniyerbek</a:t>
            </a:r>
            <a:endParaRPr lang="en-US" sz="4000" dirty="0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106" name="Rectangle 410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7" name="Rectangle 410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BACF85-5D34-FB8E-470E-A78A16FA0803}"/>
              </a:ext>
            </a:extLst>
          </p:cNvPr>
          <p:cNvSpPr txBox="1">
            <a:spLocks/>
          </p:cNvSpPr>
          <p:nvPr/>
        </p:nvSpPr>
        <p:spPr>
          <a:xfrm>
            <a:off x="496825" y="1439712"/>
            <a:ext cx="9704021" cy="50608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/>
              <a:t>1. İki tane muz 		yiyeceğim. 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two </a:t>
            </a:r>
            <a:r>
              <a:rPr lang="tr-TR" sz="2000" dirty="0" err="1"/>
              <a:t>bananas</a:t>
            </a:r>
            <a:r>
              <a:rPr lang="tr-TR" sz="2000" dirty="0"/>
              <a:t>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/>
              <a:t>2. Elma 			yiyeceğim.  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apple</a:t>
            </a:r>
            <a:r>
              <a:rPr lang="tr-TR" sz="2000" dirty="0"/>
              <a:t>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3. Patlıcan 		yiyeceğim.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egg</a:t>
            </a:r>
            <a:r>
              <a:rPr lang="tr-TR" sz="2000" dirty="0"/>
              <a:t> </a:t>
            </a:r>
            <a:r>
              <a:rPr lang="tr-TR" sz="2000" dirty="0" err="1"/>
              <a:t>plant</a:t>
            </a:r>
            <a:r>
              <a:rPr lang="tr-TR" sz="2000" dirty="0"/>
              <a:t>.) </a:t>
            </a:r>
            <a:r>
              <a:rPr lang="tr-TR" sz="2000" dirty="0">
                <a:ea typeface="Calibri"/>
                <a:cs typeface="Calibri"/>
              </a:rPr>
              <a:t>	</a:t>
            </a: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4. Dondurma 		</a:t>
            </a:r>
            <a:r>
              <a:rPr lang="tr-TR" sz="2000" dirty="0"/>
              <a:t>yiyeceğim. 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ice-cream</a:t>
            </a:r>
            <a:r>
              <a:rPr lang="tr-TR" sz="2000" dirty="0"/>
              <a:t>.) </a:t>
            </a: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5 Baklava 		</a:t>
            </a:r>
            <a:r>
              <a:rPr lang="tr-TR" sz="2000" dirty="0"/>
              <a:t>yiyeceğim.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baklava.)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>
                <a:ea typeface="Calibri"/>
                <a:cs typeface="Calibri"/>
              </a:rPr>
              <a:t>6. Kebap 		</a:t>
            </a:r>
            <a:r>
              <a:rPr lang="tr-TR" sz="2000" dirty="0"/>
              <a:t>yiyeceğim.	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kebab</a:t>
            </a:r>
            <a:r>
              <a:rPr lang="tr-TR" sz="2000" dirty="0"/>
              <a:t>.) </a:t>
            </a:r>
            <a:endParaRPr lang="tr-TR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yiyeceğim….. I 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will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 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eat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ea typeface="Calibri" panose="020F0502020204030204"/>
                <a:cs typeface="Calibri" panose="020F0502020204030204"/>
              </a:rPr>
              <a:t>.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Comic Sans MS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 dirty="0">
                <a:ea typeface="Calibri" panose="020F0502020204030204"/>
                <a:cs typeface="Calibri" panose="020F0502020204030204"/>
              </a:rPr>
              <a:t>1. </a:t>
            </a:r>
            <a:r>
              <a:rPr lang="tr-TR" sz="2000" dirty="0">
                <a:ea typeface="Calibri" panose="020F0502020204030204"/>
                <a:cs typeface="Calibri" panose="020F0502020204030204"/>
              </a:rPr>
              <a:t>İki </a:t>
            </a:r>
            <a:r>
              <a:rPr lang="tr-TR" sz="2000" dirty="0" err="1">
                <a:ea typeface="Calibri" panose="020F0502020204030204"/>
                <a:cs typeface="Calibri" panose="020F0502020204030204"/>
              </a:rPr>
              <a:t>red</a:t>
            </a:r>
            <a:r>
              <a:rPr lang="tr-TR" sz="2000" dirty="0">
                <a:ea typeface="Calibri" panose="020F0502020204030204"/>
                <a:cs typeface="Calibri" panose="020F0502020204030204"/>
              </a:rPr>
              <a:t> portakal 	yiyeceğim. 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two </a:t>
            </a:r>
            <a:r>
              <a:rPr lang="tr-TR" sz="2000" dirty="0" err="1"/>
              <a:t>red</a:t>
            </a:r>
            <a:r>
              <a:rPr lang="tr-TR" sz="2000" dirty="0"/>
              <a:t> </a:t>
            </a:r>
            <a:r>
              <a:rPr lang="tr-TR" sz="2000" dirty="0" err="1"/>
              <a:t>oranges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2. Bir kırmızı elma 	yiyeceğim. 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a </a:t>
            </a:r>
            <a:r>
              <a:rPr lang="tr-TR" sz="2000" dirty="0" err="1"/>
              <a:t>red</a:t>
            </a:r>
            <a:r>
              <a:rPr lang="tr-TR" sz="2000" dirty="0"/>
              <a:t> </a:t>
            </a:r>
            <a:r>
              <a:rPr lang="tr-TR" sz="2000" dirty="0" err="1"/>
              <a:t>apple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3. Dört yeşil biber 	yiyeceğim. 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four</a:t>
            </a:r>
            <a:r>
              <a:rPr lang="tr-TR" sz="2000" dirty="0"/>
              <a:t> </a:t>
            </a:r>
            <a:r>
              <a:rPr lang="tr-TR" sz="2000" dirty="0" err="1"/>
              <a:t>green</a:t>
            </a:r>
            <a:r>
              <a:rPr lang="tr-TR" sz="2000" dirty="0"/>
              <a:t> </a:t>
            </a:r>
            <a:r>
              <a:rPr lang="tr-TR" sz="2000" dirty="0" err="1"/>
              <a:t>peppers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4. Beş sarı domates 	yiyeceğim. 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five</a:t>
            </a:r>
            <a:r>
              <a:rPr lang="tr-TR" sz="2000" dirty="0"/>
              <a:t> </a:t>
            </a:r>
            <a:r>
              <a:rPr lang="tr-TR" sz="2000" dirty="0" err="1"/>
              <a:t>yellow</a:t>
            </a:r>
            <a:r>
              <a:rPr lang="tr-TR" sz="2000" dirty="0"/>
              <a:t> </a:t>
            </a:r>
            <a:r>
              <a:rPr lang="tr-TR" sz="2000" dirty="0" err="1"/>
              <a:t>tomatoes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tr-TR" sz="2000" dirty="0">
                <a:ea typeface="Calibri" panose="020F0502020204030204"/>
                <a:cs typeface="Calibri" panose="020F0502020204030204"/>
              </a:rPr>
              <a:t>5. İyi pilav 		yiyeceğim. 	</a:t>
            </a:r>
            <a:r>
              <a:rPr lang="tr-TR" sz="2000" dirty="0"/>
              <a:t>(I </a:t>
            </a:r>
            <a:r>
              <a:rPr lang="tr-TR" sz="2000" dirty="0" err="1"/>
              <a:t>will</a:t>
            </a:r>
            <a:r>
              <a:rPr lang="tr-TR" sz="2000" dirty="0"/>
              <a:t> </a:t>
            </a:r>
            <a:r>
              <a:rPr lang="tr-TR" sz="2000" dirty="0" err="1"/>
              <a:t>eat</a:t>
            </a:r>
            <a:r>
              <a:rPr lang="tr-TR" sz="2000" dirty="0"/>
              <a:t> </a:t>
            </a:r>
            <a:r>
              <a:rPr lang="tr-TR" sz="2000" dirty="0" err="1"/>
              <a:t>good</a:t>
            </a:r>
            <a:r>
              <a:rPr lang="tr-TR" sz="2000" dirty="0"/>
              <a:t>  </a:t>
            </a:r>
            <a:r>
              <a:rPr lang="tr-TR" sz="2000" dirty="0" err="1"/>
              <a:t>rice</a:t>
            </a:r>
            <a:r>
              <a:rPr lang="tr-TR" sz="2000" dirty="0"/>
              <a:t>.)</a:t>
            </a:r>
            <a:endParaRPr lang="tr-TR" sz="2000" dirty="0">
              <a:ea typeface="Calibri" panose="020F0502020204030204"/>
              <a:cs typeface="Calibri" panose="020F0502020204030204"/>
            </a:endParaRPr>
          </a:p>
          <a:p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098" name="Picture 2" descr="Fruits">
            <a:extLst>
              <a:ext uri="{FF2B5EF4-FFF2-40B4-BE49-F238E27FC236}">
                <a16:creationId xmlns:a16="http://schemas.microsoft.com/office/drawing/2014/main" id="{C714F151-319C-3B15-13DD-B40D2EA18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"/>
          <a:stretch/>
        </p:blipFill>
        <p:spPr bwMode="auto">
          <a:xfrm>
            <a:off x="7962826" y="-350566"/>
            <a:ext cx="4397433" cy="25187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60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12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14" name="Freeform: Shape 13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9" name="Freeform: Shape 14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40" name="Freeform: Shape 16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18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C99A27F-5ABA-5D2C-5EEB-084C4975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802955"/>
            <a:ext cx="7352357" cy="633959"/>
          </a:xfrm>
        </p:spPr>
        <p:txBody>
          <a:bodyPr anchor="b">
            <a:normAutofit/>
          </a:bodyPr>
          <a:lstStyle/>
          <a:p>
            <a:r>
              <a:rPr lang="en-US" sz="3600" dirty="0" err="1">
                <a:solidFill>
                  <a:schemeClr val="tx2"/>
                </a:solidFill>
                <a:highlight>
                  <a:srgbClr val="D8ECFE"/>
                </a:highlight>
                <a:latin typeface="Arial Black"/>
              </a:rPr>
              <a:t>Kamill</a:t>
            </a:r>
            <a:r>
              <a:rPr lang="tr-TR" sz="3600" dirty="0">
                <a:solidFill>
                  <a:schemeClr val="tx2"/>
                </a:solidFill>
                <a:highlight>
                  <a:srgbClr val="D8ECFE"/>
                </a:highlight>
                <a:latin typeface="Arial Black"/>
              </a:rPr>
              <a:t>a – </a:t>
            </a:r>
            <a:r>
              <a:rPr lang="tr-TR" sz="3600" dirty="0" err="1">
                <a:solidFill>
                  <a:schemeClr val="tx2"/>
                </a:solidFill>
                <a:highlight>
                  <a:srgbClr val="D8ECFE"/>
                </a:highlight>
                <a:latin typeface="Arial Black"/>
              </a:rPr>
              <a:t>write</a:t>
            </a:r>
            <a:r>
              <a:rPr lang="tr-TR" sz="3600" dirty="0">
                <a:solidFill>
                  <a:schemeClr val="tx2"/>
                </a:solidFill>
                <a:highlight>
                  <a:srgbClr val="D8ECFE"/>
                </a:highlight>
                <a:latin typeface="Arial Black"/>
              </a:rPr>
              <a:t> a </a:t>
            </a:r>
            <a:r>
              <a:rPr lang="tr-TR" sz="3600" dirty="0" err="1">
                <a:solidFill>
                  <a:schemeClr val="tx2"/>
                </a:solidFill>
                <a:highlight>
                  <a:srgbClr val="D8ECFE"/>
                </a:highlight>
                <a:latin typeface="Arial Black"/>
              </a:rPr>
              <a:t>story</a:t>
            </a:r>
            <a:endParaRPr lang="en-US" sz="3600" dirty="0">
              <a:solidFill>
                <a:schemeClr val="tx2"/>
              </a:solidFill>
              <a:highlight>
                <a:srgbClr val="D8ECFE"/>
              </a:highlight>
              <a:latin typeface="Arial Black"/>
              <a:cs typeface="Calibri Light"/>
            </a:endParaRPr>
          </a:p>
        </p:txBody>
      </p:sp>
      <p:pic>
        <p:nvPicPr>
          <p:cNvPr id="4" name="Image 3" descr="How to Draw an Orange - DrawingNow">
            <a:extLst>
              <a:ext uri="{FF2B5EF4-FFF2-40B4-BE49-F238E27FC236}">
                <a16:creationId xmlns:a16="http://schemas.microsoft.com/office/drawing/2014/main" id="{EA88AFF3-0543-40AC-DC05-84388976DA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16" r="18989" b="5021"/>
          <a:stretch/>
        </p:blipFill>
        <p:spPr>
          <a:xfrm>
            <a:off x="9100457" y="9802"/>
            <a:ext cx="2286871" cy="212857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F9DA7-3849-3C54-44DD-17F2CEF21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11387022" cy="2527689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Babam eve geldiğinde 	üç portakal yedim. 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(</a:t>
            </a:r>
            <a:r>
              <a:rPr lang="tr-TR" sz="2000" dirty="0" err="1">
                <a:solidFill>
                  <a:schemeClr val="tx2"/>
                </a:solidFill>
                <a:ea typeface="+mn-lt"/>
                <a:cs typeface="+mn-lt"/>
              </a:rPr>
              <a:t>When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000" dirty="0" err="1">
                <a:solidFill>
                  <a:schemeClr val="tx2"/>
                </a:solidFill>
                <a:ea typeface="+mn-lt"/>
                <a:cs typeface="+mn-lt"/>
              </a:rPr>
              <a:t>my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 Father </a:t>
            </a:r>
            <a:r>
              <a:rPr lang="tr-TR" sz="2000" dirty="0" err="1">
                <a:solidFill>
                  <a:schemeClr val="tx2"/>
                </a:solidFill>
                <a:ea typeface="+mn-lt"/>
                <a:cs typeface="+mn-lt"/>
              </a:rPr>
              <a:t>came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000" dirty="0" err="1">
                <a:solidFill>
                  <a:schemeClr val="tx2"/>
                </a:solidFill>
                <a:ea typeface="+mn-lt"/>
                <a:cs typeface="+mn-lt"/>
              </a:rPr>
              <a:t>home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, I </a:t>
            </a:r>
            <a:r>
              <a:rPr lang="tr-TR" sz="2000" dirty="0" err="1">
                <a:solidFill>
                  <a:schemeClr val="tx2"/>
                </a:solidFill>
                <a:ea typeface="+mn-lt"/>
                <a:cs typeface="+mn-lt"/>
              </a:rPr>
              <a:t>ate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 3 </a:t>
            </a:r>
            <a:r>
              <a:rPr lang="tr-TR" sz="2000" dirty="0" err="1">
                <a:solidFill>
                  <a:schemeClr val="tx2"/>
                </a:solidFill>
                <a:ea typeface="+mn-lt"/>
                <a:cs typeface="+mn-lt"/>
              </a:rPr>
              <a:t>oranges</a:t>
            </a:r>
            <a:r>
              <a:rPr lang="tr-TR" sz="2000" dirty="0">
                <a:solidFill>
                  <a:schemeClr val="tx2"/>
                </a:solidFill>
                <a:ea typeface="+mn-lt"/>
                <a:cs typeface="+mn-lt"/>
              </a:rPr>
              <a:t>.)</a:t>
            </a:r>
            <a:endParaRPr lang="tr-TR" sz="2400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Annem 			bir portakal yedi.    (My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mother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ate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an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orange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.)</a:t>
            </a:r>
          </a:p>
          <a:p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Portakallar 			iyiydi.    	        (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Oranges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were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good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.)</a:t>
            </a:r>
          </a:p>
          <a:p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Toplamda dört 		portakal yedik.        (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We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ate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totally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 4 </a:t>
            </a:r>
            <a:r>
              <a:rPr lang="tr-TR" sz="2400" dirty="0" err="1">
                <a:solidFill>
                  <a:schemeClr val="tx2"/>
                </a:solidFill>
                <a:ea typeface="+mn-lt"/>
                <a:cs typeface="+mn-lt"/>
              </a:rPr>
              <a:t>oranges</a:t>
            </a:r>
            <a:r>
              <a:rPr lang="tr-TR" sz="2400" dirty="0">
                <a:solidFill>
                  <a:schemeClr val="tx2"/>
                </a:solidFill>
                <a:ea typeface="+mn-lt"/>
                <a:cs typeface="+mn-lt"/>
              </a:rPr>
              <a:t>.)</a:t>
            </a:r>
          </a:p>
          <a:p>
            <a:endParaRPr lang="en-US" sz="1800" b="1" dirty="0">
              <a:solidFill>
                <a:schemeClr val="tx2"/>
              </a:solidFill>
              <a:ea typeface="+mn-lt"/>
              <a:cs typeface="+mn-lt"/>
            </a:endParaRPr>
          </a:p>
        </p:txBody>
      </p:sp>
      <p:pic>
        <p:nvPicPr>
          <p:cNvPr id="6" name="Image 5" descr="Eat free vector icons designed by Freepik | Free icons, Icon design, Vector  icon design">
            <a:extLst>
              <a:ext uri="{FF2B5EF4-FFF2-40B4-BE49-F238E27FC236}">
                <a16:creationId xmlns:a16="http://schemas.microsoft.com/office/drawing/2014/main" id="{2703A756-B0FE-5D1E-C814-B0EDA217C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147" y="4871440"/>
            <a:ext cx="1996361" cy="199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7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üzik sayfasındaki uyumıca">
            <a:extLst>
              <a:ext uri="{FF2B5EF4-FFF2-40B4-BE49-F238E27FC236}">
                <a16:creationId xmlns:a16="http://schemas.microsoft.com/office/drawing/2014/main" id="{D56304A1-8B92-0311-9DE4-433DCFFBBD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39" b="392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2F86A7-49EB-C15A-7455-74049A4D0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35" y="3412098"/>
            <a:ext cx="9078562" cy="20505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 err="1">
                <a:solidFill>
                  <a:schemeClr val="bg1"/>
                </a:solidFill>
              </a:rPr>
              <a:t>Haydi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Şarkı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Söyleyelim</a:t>
            </a:r>
            <a:r>
              <a:rPr lang="en-US" sz="6600" dirty="0">
                <a:solidFill>
                  <a:schemeClr val="bg1"/>
                </a:solidFill>
              </a:rPr>
              <a:t>! – Let’s Sing a Song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67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E569F-20FB-1493-B497-A43024DD1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Yavru ve Yetişkin Kuşlar Ne ile Beslenir? &amp; Kuş Türleri ve Aileleri -  Hayatburada">
            <a:extLst>
              <a:ext uri="{FF2B5EF4-FFF2-40B4-BE49-F238E27FC236}">
                <a16:creationId xmlns:a16="http://schemas.microsoft.com/office/drawing/2014/main" id="{CE4860AF-2427-469E-D5F7-10298444D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8" y="2089631"/>
            <a:ext cx="3282953" cy="218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mapen Hazır Pencere Nedir? - Teknik Pencere">
            <a:extLst>
              <a:ext uri="{FF2B5EF4-FFF2-40B4-BE49-F238E27FC236}">
                <a16:creationId xmlns:a16="http://schemas.microsoft.com/office/drawing/2014/main" id="{F023E628-F1A9-BEBA-D206-3039F1195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159" y="1841316"/>
            <a:ext cx="3248142" cy="243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MINI Cooper 10242 | Creator Expert | Buy online at the Official LEGO® Shop  CA">
            <a:extLst>
              <a:ext uri="{FF2B5EF4-FFF2-40B4-BE49-F238E27FC236}">
                <a16:creationId xmlns:a16="http://schemas.microsoft.com/office/drawing/2014/main" id="{FF89DB54-27F6-D8AF-2E5E-0E6A8F989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86" y="19862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The Frozen Bird - Motivational Story">
            <a:extLst>
              <a:ext uri="{FF2B5EF4-FFF2-40B4-BE49-F238E27FC236}">
                <a16:creationId xmlns:a16="http://schemas.microsoft.com/office/drawing/2014/main" id="{8F0784FE-A17E-D8B4-83AB-06EB30819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181" y="2089631"/>
            <a:ext cx="3303181" cy="194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77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65F43-89B0-B70A-95C3-A996E57A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29313"/>
            <a:ext cx="8720138" cy="45172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/>
              <a:t>Mini mini bir kuş</a:t>
            </a:r>
            <a:r>
              <a:rPr lang="tr-TR" dirty="0"/>
              <a:t>…. A </a:t>
            </a:r>
            <a:r>
              <a:rPr lang="tr-TR" dirty="0" err="1"/>
              <a:t>tiny</a:t>
            </a:r>
            <a:r>
              <a:rPr lang="tr-TR" dirty="0"/>
              <a:t> </a:t>
            </a:r>
            <a:r>
              <a:rPr lang="tr-TR" dirty="0" err="1"/>
              <a:t>bird</a:t>
            </a:r>
            <a:r>
              <a:rPr lang="tr-TR" dirty="0"/>
              <a:t>.</a:t>
            </a:r>
            <a:endParaRPr lang="en-US" dirty="0"/>
          </a:p>
        </p:txBody>
      </p:sp>
      <p:pic>
        <p:nvPicPr>
          <p:cNvPr id="4" name="Mini Mini Bir Kuş Donmuştu _ Eğlenceli Bebek ve Çocuk Şarkısı _ Çizgi Film _ Tatlış Tavşan">
            <a:hlinkClick r:id="" action="ppaction://media"/>
            <a:extLst>
              <a:ext uri="{FF2B5EF4-FFF2-40B4-BE49-F238E27FC236}">
                <a16:creationId xmlns:a16="http://schemas.microsoft.com/office/drawing/2014/main" id="{63F9FD19-A28B-4E3B-8616-B45281289DC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9373" y="681037"/>
            <a:ext cx="8172543" cy="459695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1F99DE-42F2-585E-AF68-C2787EE00DC5}"/>
              </a:ext>
            </a:extLst>
          </p:cNvPr>
          <p:cNvSpPr txBox="1"/>
          <p:nvPr/>
        </p:nvSpPr>
        <p:spPr>
          <a:xfrm>
            <a:off x="2289940" y="5992297"/>
            <a:ext cx="7531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>
                <a:hlinkClick r:id="rId5"/>
              </a:rPr>
              <a:t>Kaynak: </a:t>
            </a:r>
            <a:r>
              <a:rPr lang="en-US" dirty="0">
                <a:hlinkClick r:id="rId5"/>
              </a:rPr>
              <a:t>https://www.youtube.com/watch?v=9FjNkOBX_ok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09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84C5A-22D3-73CD-786D-1B846688D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562885"/>
            <a:ext cx="11963400" cy="310197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Mini </a:t>
            </a:r>
            <a:r>
              <a:rPr lang="en-US" dirty="0" err="1"/>
              <a:t>mini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kuş</a:t>
            </a:r>
            <a:r>
              <a:rPr lang="en-US" dirty="0"/>
              <a:t> </a:t>
            </a:r>
            <a:r>
              <a:rPr lang="en-US" dirty="0" err="1"/>
              <a:t>donmuştu</a:t>
            </a:r>
            <a:r>
              <a:rPr lang="tr-TR" dirty="0"/>
              <a:t>. 			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A tiny bird was frozen, </a:t>
            </a:r>
            <a:endParaRPr lang="tr-TR" dirty="0">
              <a:solidFill>
                <a:srgbClr val="0F0F0F"/>
              </a:solidFill>
              <a:latin typeface="Söhne"/>
            </a:endParaRPr>
          </a:p>
          <a:p>
            <a:r>
              <a:rPr lang="en-US" dirty="0" err="1"/>
              <a:t>Pencereme</a:t>
            </a:r>
            <a:r>
              <a:rPr lang="en-US" dirty="0"/>
              <a:t> </a:t>
            </a:r>
            <a:r>
              <a:rPr lang="en-US" dirty="0" err="1"/>
              <a:t>konmuştu</a:t>
            </a:r>
            <a:r>
              <a:rPr lang="en-US" dirty="0"/>
              <a:t>.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 </a:t>
            </a:r>
            <a:r>
              <a:rPr lang="tr-TR" dirty="0">
                <a:solidFill>
                  <a:srgbClr val="0F0F0F"/>
                </a:solidFill>
                <a:latin typeface="Söhne"/>
              </a:rPr>
              <a:t>				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It had perched on my window. </a:t>
            </a:r>
            <a:endParaRPr lang="tr-TR" dirty="0">
              <a:solidFill>
                <a:srgbClr val="0F0F0F"/>
              </a:solidFill>
              <a:latin typeface="Söhne"/>
            </a:endParaRPr>
          </a:p>
          <a:p>
            <a:r>
              <a:rPr lang="en-US" dirty="0" err="1"/>
              <a:t>Aldım</a:t>
            </a:r>
            <a:r>
              <a:rPr lang="en-US" dirty="0"/>
              <a:t> </a:t>
            </a:r>
            <a:r>
              <a:rPr lang="en-US" dirty="0" err="1"/>
              <a:t>onu</a:t>
            </a:r>
            <a:r>
              <a:rPr lang="en-US" dirty="0"/>
              <a:t> </a:t>
            </a:r>
            <a:r>
              <a:rPr lang="en-US" dirty="0" err="1"/>
              <a:t>içeriye</a:t>
            </a:r>
            <a:r>
              <a:rPr lang="tr-TR" dirty="0"/>
              <a:t>					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I brought it inside </a:t>
            </a:r>
            <a:endParaRPr lang="tr-TR" dirty="0">
              <a:solidFill>
                <a:srgbClr val="0F0F0F"/>
              </a:solidFill>
              <a:latin typeface="Söhne"/>
            </a:endParaRPr>
          </a:p>
          <a:p>
            <a:r>
              <a:rPr lang="en-US" dirty="0" err="1"/>
              <a:t>Cik</a:t>
            </a:r>
            <a:r>
              <a:rPr lang="en-US" dirty="0"/>
              <a:t> </a:t>
            </a:r>
            <a:r>
              <a:rPr lang="en-US" dirty="0" err="1"/>
              <a:t>cik</a:t>
            </a:r>
            <a:r>
              <a:rPr lang="en-US" dirty="0"/>
              <a:t> </a:t>
            </a:r>
            <a:r>
              <a:rPr lang="en-US" dirty="0" err="1"/>
              <a:t>ötsün</a:t>
            </a:r>
            <a:r>
              <a:rPr lang="en-US" dirty="0"/>
              <a:t> </a:t>
            </a:r>
            <a:r>
              <a:rPr lang="en-US" dirty="0" err="1"/>
              <a:t>diye</a:t>
            </a:r>
            <a:r>
              <a:rPr lang="tr-TR" dirty="0"/>
              <a:t>					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So it could chirp and sing. </a:t>
            </a:r>
            <a:endParaRPr lang="tr-TR" dirty="0">
              <a:solidFill>
                <a:srgbClr val="0F0F0F"/>
              </a:solidFill>
              <a:latin typeface="Söhne"/>
            </a:endParaRPr>
          </a:p>
          <a:p>
            <a:r>
              <a:rPr lang="en-US" dirty="0" err="1"/>
              <a:t>Pır</a:t>
            </a:r>
            <a:r>
              <a:rPr lang="en-US" dirty="0"/>
              <a:t> </a:t>
            </a:r>
            <a:r>
              <a:rPr lang="en-US" dirty="0" err="1"/>
              <a:t>pır</a:t>
            </a:r>
            <a:r>
              <a:rPr lang="en-US" dirty="0"/>
              <a:t> </a:t>
            </a:r>
            <a:r>
              <a:rPr lang="en-US" dirty="0" err="1"/>
              <a:t>ederken</a:t>
            </a:r>
            <a:r>
              <a:rPr lang="en-US" dirty="0"/>
              <a:t> </a:t>
            </a:r>
            <a:r>
              <a:rPr lang="en-US" dirty="0" err="1"/>
              <a:t>canlandı</a:t>
            </a:r>
            <a:r>
              <a:rPr lang="tr-TR" dirty="0"/>
              <a:t>				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As it fluttered, it came to life, </a:t>
            </a:r>
            <a:endParaRPr lang="en-US" dirty="0"/>
          </a:p>
          <a:p>
            <a:r>
              <a:rPr lang="en-US" dirty="0" err="1"/>
              <a:t>Ellerim</a:t>
            </a:r>
            <a:r>
              <a:rPr lang="en-US" dirty="0"/>
              <a:t> 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boş</a:t>
            </a:r>
            <a:r>
              <a:rPr lang="en-US" dirty="0"/>
              <a:t> </a:t>
            </a:r>
            <a:r>
              <a:rPr lang="en-US" dirty="0" err="1"/>
              <a:t>kaldı</a:t>
            </a:r>
            <a:r>
              <a:rPr lang="en-US" dirty="0"/>
              <a:t>.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 </a:t>
            </a:r>
            <a:r>
              <a:rPr lang="tr-TR" dirty="0">
                <a:solidFill>
                  <a:srgbClr val="0F0F0F"/>
                </a:solidFill>
                <a:latin typeface="Söhne"/>
              </a:rPr>
              <a:t>				</a:t>
            </a:r>
            <a:r>
              <a:rPr lang="en-US" dirty="0">
                <a:solidFill>
                  <a:srgbClr val="0F0F0F"/>
                </a:solidFill>
                <a:latin typeface="Söhne"/>
              </a:rPr>
              <a:t>My hands, look, are now empty.</a:t>
            </a:r>
            <a:endParaRPr lang="tr-TR" b="0" i="0" dirty="0">
              <a:solidFill>
                <a:srgbClr val="0F0F0F"/>
              </a:solidFill>
              <a:effectLst/>
              <a:latin typeface="Söhn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6DE162-83D1-98C3-5C3D-0B08FB943824}"/>
              </a:ext>
            </a:extLst>
          </p:cNvPr>
          <p:cNvSpPr txBox="1"/>
          <p:nvPr/>
        </p:nvSpPr>
        <p:spPr>
          <a:xfrm>
            <a:off x="1055914" y="3853997"/>
            <a:ext cx="8639629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b="1" dirty="0"/>
              <a:t>KELİMELER: 	</a:t>
            </a:r>
            <a:r>
              <a:rPr lang="tr-TR" sz="2400" b="1" dirty="0" err="1"/>
              <a:t>words</a:t>
            </a:r>
            <a:endParaRPr lang="tr-TR" sz="2400" b="1" dirty="0"/>
          </a:p>
          <a:p>
            <a:r>
              <a:rPr lang="tr-TR" sz="2400" b="1" dirty="0"/>
              <a:t>mini mini: </a:t>
            </a:r>
            <a:r>
              <a:rPr lang="tr-TR" sz="2400" dirty="0"/>
              <a:t>	</a:t>
            </a:r>
            <a:r>
              <a:rPr lang="tr-TR" sz="2400" dirty="0" err="1"/>
              <a:t>tiny</a:t>
            </a:r>
            <a:r>
              <a:rPr lang="tr-TR" sz="2400" dirty="0"/>
              <a:t>			</a:t>
            </a:r>
            <a:r>
              <a:rPr lang="tr-TR" sz="2400" b="1" dirty="0"/>
              <a:t>kuş</a:t>
            </a:r>
            <a:r>
              <a:rPr lang="tr-TR" sz="2400" dirty="0"/>
              <a:t>: 		</a:t>
            </a:r>
            <a:r>
              <a:rPr lang="tr-TR" sz="2400" dirty="0" err="1"/>
              <a:t>bird</a:t>
            </a:r>
            <a:endParaRPr lang="tr-TR" sz="2400" dirty="0"/>
          </a:p>
          <a:p>
            <a:r>
              <a:rPr lang="tr-TR" sz="2400" b="1" dirty="0"/>
              <a:t>donmuştu</a:t>
            </a:r>
            <a:r>
              <a:rPr lang="tr-TR" sz="2400" dirty="0"/>
              <a:t>: 	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frozen</a:t>
            </a:r>
            <a:r>
              <a:rPr lang="tr-TR" sz="2400" dirty="0"/>
              <a:t>		</a:t>
            </a:r>
            <a:r>
              <a:rPr lang="tr-TR" sz="2400" b="1" dirty="0"/>
              <a:t>pencere</a:t>
            </a:r>
            <a:r>
              <a:rPr lang="tr-TR" sz="2400" dirty="0"/>
              <a:t>: 	</a:t>
            </a:r>
            <a:r>
              <a:rPr lang="tr-TR" sz="2400" dirty="0" err="1"/>
              <a:t>window</a:t>
            </a:r>
            <a:endParaRPr lang="tr-TR" sz="2400" dirty="0"/>
          </a:p>
          <a:p>
            <a:r>
              <a:rPr lang="tr-TR" sz="2400" b="1" dirty="0"/>
              <a:t>pencereme</a:t>
            </a:r>
            <a:r>
              <a:rPr lang="tr-TR" sz="2400" dirty="0"/>
              <a:t>: 	on </a:t>
            </a:r>
            <a:r>
              <a:rPr lang="tr-TR" sz="2400" dirty="0" err="1"/>
              <a:t>my</a:t>
            </a:r>
            <a:r>
              <a:rPr lang="tr-TR" sz="2400" dirty="0"/>
              <a:t> </a:t>
            </a:r>
            <a:r>
              <a:rPr lang="tr-TR" sz="2400" dirty="0" err="1"/>
              <a:t>window</a:t>
            </a:r>
            <a:r>
              <a:rPr lang="tr-TR" sz="2400" dirty="0"/>
              <a:t>		</a:t>
            </a:r>
            <a:r>
              <a:rPr lang="tr-TR" sz="2400" b="1" dirty="0"/>
              <a:t>konmuştu</a:t>
            </a:r>
            <a:r>
              <a:rPr lang="tr-TR" sz="2400" dirty="0"/>
              <a:t>: 	had </a:t>
            </a:r>
            <a:r>
              <a:rPr lang="tr-TR" sz="2400" dirty="0" err="1"/>
              <a:t>perched</a:t>
            </a:r>
            <a:endParaRPr lang="tr-TR" sz="2400" dirty="0"/>
          </a:p>
          <a:p>
            <a:r>
              <a:rPr lang="tr-TR" sz="2400" b="1" dirty="0" err="1"/>
              <a:t>cik</a:t>
            </a:r>
            <a:r>
              <a:rPr lang="tr-TR" sz="2400" b="1" dirty="0"/>
              <a:t> </a:t>
            </a:r>
            <a:r>
              <a:rPr lang="tr-TR" sz="2400" b="1" dirty="0" err="1"/>
              <a:t>cik</a:t>
            </a:r>
            <a:r>
              <a:rPr lang="tr-TR" sz="2400" b="1" dirty="0"/>
              <a:t> ötmek: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chirp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sing</a:t>
            </a:r>
            <a:r>
              <a:rPr lang="tr-TR" sz="2400" dirty="0"/>
              <a:t>	</a:t>
            </a:r>
            <a:r>
              <a:rPr lang="tr-TR" sz="2400" b="1" dirty="0"/>
              <a:t>pır </a:t>
            </a:r>
            <a:r>
              <a:rPr lang="tr-TR" sz="2400" b="1" dirty="0" err="1"/>
              <a:t>pır</a:t>
            </a:r>
            <a:r>
              <a:rPr lang="tr-TR" sz="2400" b="1" dirty="0"/>
              <a:t> etmek: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flutter</a:t>
            </a:r>
            <a:endParaRPr lang="tr-TR" sz="2400" dirty="0"/>
          </a:p>
          <a:p>
            <a:r>
              <a:rPr lang="tr-TR" sz="2400" b="1" dirty="0"/>
              <a:t>canlanmak: 	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come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life		</a:t>
            </a:r>
            <a:r>
              <a:rPr lang="tr-TR" sz="2400" b="1" dirty="0"/>
              <a:t>ellerim: 	</a:t>
            </a:r>
            <a:r>
              <a:rPr lang="tr-TR" sz="2400" dirty="0" err="1"/>
              <a:t>my</a:t>
            </a:r>
            <a:r>
              <a:rPr lang="tr-TR" sz="2400" dirty="0"/>
              <a:t> </a:t>
            </a:r>
            <a:r>
              <a:rPr lang="tr-TR" sz="2400" dirty="0" err="1"/>
              <a:t>hands</a:t>
            </a:r>
            <a:r>
              <a:rPr lang="tr-TR" sz="2400" dirty="0"/>
              <a:t> </a:t>
            </a:r>
          </a:p>
          <a:p>
            <a:r>
              <a:rPr lang="tr-TR" sz="2400" b="1" dirty="0"/>
              <a:t>bak: 		</a:t>
            </a:r>
            <a:r>
              <a:rPr lang="tr-TR" sz="2400" dirty="0" err="1"/>
              <a:t>look</a:t>
            </a:r>
            <a:r>
              <a:rPr lang="tr-TR" sz="2400" dirty="0"/>
              <a:t>			</a:t>
            </a:r>
            <a:r>
              <a:rPr lang="tr-TR" sz="2400" b="1" dirty="0"/>
              <a:t>boş: 		</a:t>
            </a:r>
            <a:r>
              <a:rPr lang="tr-TR" sz="2400" dirty="0" err="1"/>
              <a:t>empty</a:t>
            </a:r>
            <a:r>
              <a:rPr lang="tr-TR" dirty="0"/>
              <a:t>     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DB4CC5-5FB1-A9C9-43D8-83531CEC2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29313"/>
            <a:ext cx="8720138" cy="45172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/>
              <a:t>Mini mini bir kuş…. A </a:t>
            </a:r>
            <a:r>
              <a:rPr lang="tr-TR" dirty="0" err="1"/>
              <a:t>tiny</a:t>
            </a:r>
            <a:r>
              <a:rPr lang="tr-TR" dirty="0"/>
              <a:t> </a:t>
            </a:r>
            <a:r>
              <a:rPr lang="tr-TR" dirty="0" err="1"/>
              <a:t>bird</a:t>
            </a:r>
            <a:r>
              <a:rPr lang="tr-TR" dirty="0"/>
              <a:t>.</a:t>
            </a:r>
            <a:endParaRPr lang="en-US" dirty="0"/>
          </a:p>
        </p:txBody>
      </p:sp>
      <p:pic>
        <p:nvPicPr>
          <p:cNvPr id="7169" name="Picture 1" descr="User">
            <a:extLst>
              <a:ext uri="{FF2B5EF4-FFF2-40B4-BE49-F238E27FC236}">
                <a16:creationId xmlns:a16="http://schemas.microsoft.com/office/drawing/2014/main" id="{07A36AA1-1F41-1E0C-3DF6-A02E2DC7D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706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hand holding a piece of paper with drawings&#10;&#10;Description automatically generated">
            <a:extLst>
              <a:ext uri="{FF2B5EF4-FFF2-40B4-BE49-F238E27FC236}">
                <a16:creationId xmlns:a16="http://schemas.microsoft.com/office/drawing/2014/main" id="{9CA28BB4-7EE1-0E00-5812-F9C2BC75D4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80" r="-2" b="22879"/>
          <a:stretch/>
        </p:blipFill>
        <p:spPr>
          <a:xfrm>
            <a:off x="4" y="-6236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4" name="Picture 3" descr="A person holding a piece of paper with a drawing of an apple&#10;&#10;Description automatically generated">
            <a:extLst>
              <a:ext uri="{FF2B5EF4-FFF2-40B4-BE49-F238E27FC236}">
                <a16:creationId xmlns:a16="http://schemas.microsoft.com/office/drawing/2014/main" id="{71C4FFF8-7541-35EC-7EC1-197397C8B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79" r="4" b="9411"/>
          <a:stretch/>
        </p:blipFill>
        <p:spPr>
          <a:xfrm>
            <a:off x="467553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0" name="Picture 9" descr="A notebook with writing on it&#10;&#10;Description automatically generated">
            <a:extLst>
              <a:ext uri="{FF2B5EF4-FFF2-40B4-BE49-F238E27FC236}">
                <a16:creationId xmlns:a16="http://schemas.microsoft.com/office/drawing/2014/main" id="{4035AAE1-697E-F0EC-7D88-D7A4962DA7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030" r="-2" b="31767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14" name="Picture 13" descr="A child's drawing on a piece of paper&#10;&#10;Description automatically generated">
            <a:extLst>
              <a:ext uri="{FF2B5EF4-FFF2-40B4-BE49-F238E27FC236}">
                <a16:creationId xmlns:a16="http://schemas.microsoft.com/office/drawing/2014/main" id="{D802F12B-7F65-8B24-E219-59A8F6C5C5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472" b="-2"/>
          <a:stretch/>
        </p:blipFill>
        <p:spPr>
          <a:xfrm>
            <a:off x="20" y="2658276"/>
            <a:ext cx="3770704" cy="4199724"/>
          </a:xfrm>
          <a:custGeom>
            <a:avLst/>
            <a:gdLst/>
            <a:ahLst/>
            <a:cxnLst/>
            <a:rect l="l" t="t" r="r" b="b"/>
            <a:pathLst>
              <a:path w="3770724" h="4199724">
                <a:moveTo>
                  <a:pt x="0" y="0"/>
                </a:moveTo>
                <a:lnTo>
                  <a:pt x="3770724" y="0"/>
                </a:lnTo>
                <a:lnTo>
                  <a:pt x="1824067" y="4199724"/>
                </a:lnTo>
                <a:lnTo>
                  <a:pt x="0" y="4199724"/>
                </a:lnTo>
                <a:close/>
              </a:path>
            </a:pathLst>
          </a:custGeom>
        </p:spPr>
      </p:pic>
      <p:pic>
        <p:nvPicPr>
          <p:cNvPr id="8" name="Picture 7" descr="A hand holding a notebook with writing&#10;&#10;Description automatically generated">
            <a:extLst>
              <a:ext uri="{FF2B5EF4-FFF2-40B4-BE49-F238E27FC236}">
                <a16:creationId xmlns:a16="http://schemas.microsoft.com/office/drawing/2014/main" id="{064C6B9C-88EF-2C37-FA3A-E195D780374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26" r="1" b="11158"/>
          <a:stretch/>
        </p:blipFill>
        <p:spPr>
          <a:xfrm>
            <a:off x="2013796" y="2661900"/>
            <a:ext cx="5108726" cy="4197911"/>
          </a:xfrm>
          <a:custGeom>
            <a:avLst/>
            <a:gdLst/>
            <a:ahLst/>
            <a:cxnLst/>
            <a:rect l="l" t="t" r="r" b="b"/>
            <a:pathLst>
              <a:path w="5108726" h="4197911">
                <a:moveTo>
                  <a:pt x="1945141" y="0"/>
                </a:moveTo>
                <a:lnTo>
                  <a:pt x="5108726" y="0"/>
                </a:lnTo>
                <a:lnTo>
                  <a:pt x="3163585" y="4197911"/>
                </a:lnTo>
                <a:lnTo>
                  <a:pt x="3157362" y="4197911"/>
                </a:lnTo>
                <a:lnTo>
                  <a:pt x="1967571" y="4197911"/>
                </a:lnTo>
                <a:lnTo>
                  <a:pt x="31752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19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5B39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6A162-58DC-DFA5-E8AF-EB831BD24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4" y="4189864"/>
            <a:ext cx="4997354" cy="2163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6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child's hand on a piece of paper&#10;&#10;Description automatically generated">
            <a:extLst>
              <a:ext uri="{FF2B5EF4-FFF2-40B4-BE49-F238E27FC236}">
                <a16:creationId xmlns:a16="http://schemas.microsoft.com/office/drawing/2014/main" id="{1570A4BC-E86B-2F61-29C0-D4A0150217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738" r="-1" b="-1"/>
          <a:stretch/>
        </p:blipFill>
        <p:spPr>
          <a:xfrm>
            <a:off x="2261968" y="1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4129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0F37354-5917-4D4D-AA44-BAE9F8CCC97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35"/>
    </mc:Choice>
    <mc:Fallback xmlns="">
      <p:transition spd="slow" advTm="7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</p:bldLst>
  </p:timing>
  <p:extLst>
    <p:ext uri="{3A86A75C-4F4B-4683-9AE1-C65F6400EC91}">
      <p14:laserTraceLst xmlns:p14="http://schemas.microsoft.com/office/powerpoint/2010/main">
        <p14:tracePtLst>
          <p14:tracePt t="4594" x="9170988" y="3962400"/>
          <p14:tracePt t="4641" x="9145588" y="3987800"/>
          <p14:tracePt t="4748" x="9170988" y="3962400"/>
          <p14:tracePt t="4749" x="9178925" y="3944938"/>
          <p14:tracePt t="4765" x="9339263" y="3811588"/>
          <p14:tracePt t="4767" x="9364663" y="3794125"/>
          <p14:tracePt t="4768" x="9364663" y="3776663"/>
          <p14:tracePt t="4769" x="9380538" y="3768725"/>
          <p14:tracePt t="4808" x="9574213" y="3382963"/>
          <p14:tracePt t="4827" x="9632950" y="3081338"/>
          <p14:tracePt t="4828" x="9632950" y="3022600"/>
          <p14:tracePt t="4844" x="9674225" y="2786063"/>
          <p14:tracePt t="4845" x="9683750" y="2744788"/>
          <p14:tracePt t="4846" x="9683750" y="2727325"/>
          <p14:tracePt t="4847" x="9683750" y="2711450"/>
          <p14:tracePt t="4849" x="9691688" y="2686050"/>
          <p14:tracePt t="4850" x="9691688" y="2660650"/>
          <p14:tracePt t="4851" x="9691688" y="2644775"/>
          <p14:tracePt t="4860" x="9691688" y="2535238"/>
          <p14:tracePt t="4877" x="9691688" y="2208213"/>
          <p14:tracePt t="4894" x="9632950" y="1879600"/>
          <p14:tracePt t="4895" x="9625013" y="1820863"/>
          <p14:tracePt t="4911" x="9574213" y="1468438"/>
          <p14:tracePt t="4911" x="9574213" y="1419225"/>
          <p14:tracePt t="4912" x="9574213" y="1401763"/>
          <p14:tracePt t="4914" x="9574213" y="1368425"/>
          <p14:tracePt t="4915" x="9566275" y="1335088"/>
          <p14:tracePt t="4917" x="9566275" y="1276350"/>
          <p14:tracePt t="4918" x="9566275" y="1217613"/>
          <p14:tracePt t="4927" x="9540875" y="982663"/>
          <p14:tracePt t="4928" x="9540875" y="906463"/>
          <p14:tracePt t="4929" x="9540875" y="881063"/>
          <p14:tracePt t="4944" x="9507538" y="477838"/>
          <p14:tracePt t="4945" x="9507538" y="395288"/>
          <p14:tracePt t="4946" x="9507538" y="360363"/>
          <p14:tracePt t="4949" x="9498013" y="276225"/>
          <p14:tracePt t="4950" x="9498013" y="242888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9132</TotalTime>
  <Words>789</Words>
  <Application>Microsoft Office PowerPoint</Application>
  <PresentationFormat>Widescreen</PresentationFormat>
  <Paragraphs>74</Paragraphs>
  <Slides>12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Söhne</vt:lpstr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Office Theme</vt:lpstr>
      <vt:lpstr>24. Kasım. 2023                   Ders 9</vt:lpstr>
      <vt:lpstr>PowerPoint Presentation</vt:lpstr>
      <vt:lpstr>yiyeceğim….. I will eat. (Gelecek Zaman/Future tense.)</vt:lpstr>
      <vt:lpstr>Kamilla/Doniyerbek</vt:lpstr>
      <vt:lpstr>Doniyerbek</vt:lpstr>
      <vt:lpstr>Kamilla – write a story</vt:lpstr>
      <vt:lpstr>Haydi Şarkı Söyleyelim! – Let’s Sing a Song</vt:lpstr>
      <vt:lpstr>PowerPoint Presentation</vt:lpstr>
      <vt:lpstr>Mini mini bir kuş…. A tiny bird.</vt:lpstr>
      <vt:lpstr>Mini mini bir kuş…. A tiny bird.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44</cp:revision>
  <dcterms:created xsi:type="dcterms:W3CDTF">2020-11-14T16:38:38Z</dcterms:created>
  <dcterms:modified xsi:type="dcterms:W3CDTF">2023-12-02T05:06:02Z</dcterms:modified>
</cp:coreProperties>
</file>